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 ContentType="image/ti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Lst>
  <p:notesMasterIdLst>
    <p:notesMasterId r:id="rId69"/>
  </p:notesMasterIdLst>
  <p:handoutMasterIdLst>
    <p:handoutMasterId r:id="rId70"/>
  </p:handoutMasterIdLst>
  <p:sldIdLst>
    <p:sldId id="260" r:id="rId6"/>
    <p:sldId id="284" r:id="rId7"/>
    <p:sldId id="352" r:id="rId8"/>
    <p:sldId id="411" r:id="rId9"/>
    <p:sldId id="430" r:id="rId10"/>
    <p:sldId id="431" r:id="rId11"/>
    <p:sldId id="485" r:id="rId12"/>
    <p:sldId id="447" r:id="rId13"/>
    <p:sldId id="444" r:id="rId14"/>
    <p:sldId id="476" r:id="rId15"/>
    <p:sldId id="3306" r:id="rId16"/>
    <p:sldId id="3307" r:id="rId17"/>
    <p:sldId id="518" r:id="rId18"/>
    <p:sldId id="3292" r:id="rId19"/>
    <p:sldId id="477" r:id="rId20"/>
    <p:sldId id="440" r:id="rId21"/>
    <p:sldId id="506" r:id="rId22"/>
    <p:sldId id="488" r:id="rId23"/>
    <p:sldId id="3273" r:id="rId24"/>
    <p:sldId id="3274" r:id="rId25"/>
    <p:sldId id="438" r:id="rId26"/>
    <p:sldId id="3280" r:id="rId27"/>
    <p:sldId id="434" r:id="rId28"/>
    <p:sldId id="478" r:id="rId29"/>
    <p:sldId id="3287" r:id="rId30"/>
    <p:sldId id="3277" r:id="rId31"/>
    <p:sldId id="479" r:id="rId32"/>
    <p:sldId id="3275" r:id="rId33"/>
    <p:sldId id="507" r:id="rId34"/>
    <p:sldId id="344" r:id="rId35"/>
    <p:sldId id="3026" r:id="rId36"/>
    <p:sldId id="3290" r:id="rId37"/>
    <p:sldId id="3294" r:id="rId38"/>
    <p:sldId id="480" r:id="rId39"/>
    <p:sldId id="3278" r:id="rId40"/>
    <p:sldId id="3305" r:id="rId41"/>
    <p:sldId id="509" r:id="rId42"/>
    <p:sldId id="316" r:id="rId43"/>
    <p:sldId id="3304" r:id="rId44"/>
    <p:sldId id="3303" r:id="rId45"/>
    <p:sldId id="2619" r:id="rId46"/>
    <p:sldId id="457" r:id="rId47"/>
    <p:sldId id="2855" r:id="rId48"/>
    <p:sldId id="3299" r:id="rId49"/>
    <p:sldId id="3289" r:id="rId50"/>
    <p:sldId id="3308" r:id="rId51"/>
    <p:sldId id="464" r:id="rId52"/>
    <p:sldId id="462" r:id="rId53"/>
    <p:sldId id="469" r:id="rId54"/>
    <p:sldId id="3286" r:id="rId55"/>
    <p:sldId id="466" r:id="rId56"/>
    <p:sldId id="468" r:id="rId57"/>
    <p:sldId id="429" r:id="rId58"/>
    <p:sldId id="327" r:id="rId59"/>
    <p:sldId id="3300" r:id="rId60"/>
    <p:sldId id="504" r:id="rId61"/>
    <p:sldId id="3301" r:id="rId62"/>
    <p:sldId id="510" r:id="rId63"/>
    <p:sldId id="511" r:id="rId64"/>
    <p:sldId id="3302" r:id="rId65"/>
    <p:sldId id="463" r:id="rId66"/>
    <p:sldId id="3283" r:id="rId67"/>
    <p:sldId id="328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4D"/>
    <a:srgbClr val="E6E6E6"/>
    <a:srgbClr val="FF3737"/>
    <a:srgbClr val="63FEC9"/>
    <a:srgbClr val="E51836"/>
    <a:srgbClr val="114287"/>
    <a:srgbClr val="0033A0"/>
    <a:srgbClr val="CFD1D4"/>
    <a:srgbClr val="E9E9EB"/>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AA9155-2936-1FCC-6205-464B0DBEC385}" v="42" dt="2020-03-19T20:34:56.711"/>
    <p1510:client id="{76C611A7-B650-A348-B770-227F124D6E25}" v="1352" dt="2020-03-19T01:48:57.235"/>
    <p1510:client id="{A1AA4CDD-72A4-53D4-A842-3DB92A48CFBF}" v="52" dt="2020-03-22T19:04:33.0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94" autoAdjust="0"/>
    <p:restoredTop sz="92952" autoAdjust="0"/>
  </p:normalViewPr>
  <p:slideViewPr>
    <p:cSldViewPr snapToGrid="0">
      <p:cViewPr varScale="1">
        <p:scale>
          <a:sx n="64" d="100"/>
          <a:sy n="64" d="100"/>
        </p:scale>
        <p:origin x="684" y="72"/>
      </p:cViewPr>
      <p:guideLst/>
    </p:cSldViewPr>
  </p:slideViewPr>
  <p:notesTextViewPr>
    <p:cViewPr>
      <p:scale>
        <a:sx n="1" d="1"/>
        <a:sy n="1" d="1"/>
      </p:scale>
      <p:origin x="0" y="0"/>
    </p:cViewPr>
  </p:notesTextViewPr>
  <p:sorterViewPr>
    <p:cViewPr>
      <p:scale>
        <a:sx n="100" d="100"/>
        <a:sy n="100" d="100"/>
      </p:scale>
      <p:origin x="0" y="-19446"/>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handoutMaster" Target="handoutMasters/handoutMaster1.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4087-0665-4239-92AC-40C284364ED9}" type="datetimeFigureOut">
              <a:rPr lang="en-US" smtClean="0"/>
              <a:t>3/23/2020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5EFBB7-853F-42A5-A55E-5CAB3D3F8BFB}" type="slidenum">
              <a:rPr lang="en-US" smtClean="0"/>
              <a:t>‹#›</a:t>
            </a:fld>
            <a:endParaRPr lang="en-US"/>
          </a:p>
        </p:txBody>
      </p:sp>
    </p:spTree>
    <p:extLst>
      <p:ext uri="{BB962C8B-B14F-4D97-AF65-F5344CB8AC3E}">
        <p14:creationId xmlns:p14="http://schemas.microsoft.com/office/powerpoint/2010/main" val="16618436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51D48-765A-4821-8243-58C551E13726}" type="datetimeFigureOut">
              <a:rPr lang="en-US" smtClean="0"/>
              <a:t>3/23/2020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D4B83-B4CF-4B33-8926-360E25DDDE67}" type="slidenum">
              <a:rPr lang="en-US" smtClean="0"/>
              <a:t>‹#›</a:t>
            </a:fld>
            <a:endParaRPr lang="en-US"/>
          </a:p>
        </p:txBody>
      </p:sp>
    </p:spTree>
    <p:extLst>
      <p:ext uri="{BB962C8B-B14F-4D97-AF65-F5344CB8AC3E}">
        <p14:creationId xmlns:p14="http://schemas.microsoft.com/office/powerpoint/2010/main" val="1899202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D4B83-B4CF-4B33-8926-360E25DDDE67}" type="slidenum">
              <a:rPr lang="en-US" smtClean="0"/>
              <a:t>1</a:t>
            </a:fld>
            <a:endParaRPr lang="en-US"/>
          </a:p>
        </p:txBody>
      </p:sp>
    </p:spTree>
    <p:extLst>
      <p:ext uri="{BB962C8B-B14F-4D97-AF65-F5344CB8AC3E}">
        <p14:creationId xmlns:p14="http://schemas.microsoft.com/office/powerpoint/2010/main" val="2649265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4ebc98ad38_5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6" name="Google Shape;1556;g4ebc98ad38_5_4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CA"/>
              <a:t>Information Architecture</a:t>
            </a:r>
          </a:p>
          <a:p>
            <a:pPr marL="457200" lvl="0" indent="-228600" algn="l" rtl="0">
              <a:lnSpc>
                <a:spcPct val="100000"/>
              </a:lnSpc>
              <a:spcBef>
                <a:spcPts val="0"/>
              </a:spcBef>
              <a:spcAft>
                <a:spcPts val="0"/>
              </a:spcAft>
              <a:buSzPts val="1100"/>
              <a:buNone/>
            </a:pPr>
            <a:r>
              <a:rPr lang="en-CA"/>
              <a:t>Style Guides</a:t>
            </a:r>
          </a:p>
          <a:p>
            <a:pPr marL="457200" lvl="0" indent="-228600" algn="l" rtl="0">
              <a:lnSpc>
                <a:spcPct val="100000"/>
              </a:lnSpc>
              <a:spcBef>
                <a:spcPts val="0"/>
              </a:spcBef>
              <a:spcAft>
                <a:spcPts val="0"/>
              </a:spcAft>
              <a:buSzPts val="1100"/>
              <a:buNone/>
            </a:pPr>
            <a:r>
              <a:rPr lang="en-CA"/>
              <a:t>User research report</a:t>
            </a:r>
            <a:endParaRPr/>
          </a:p>
        </p:txBody>
      </p:sp>
      <p:sp>
        <p:nvSpPr>
          <p:cNvPr id="1557" name="Google Shape;1557;g4ebc98ad38_5_43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52855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Parth</a:t>
            </a:r>
            <a:r>
              <a:rPr lang="en-US" dirty="0"/>
              <a:t> to update</a:t>
            </a:r>
          </a:p>
        </p:txBody>
      </p:sp>
      <p:sp>
        <p:nvSpPr>
          <p:cNvPr id="4" name="Slide Number Placeholder 3"/>
          <p:cNvSpPr>
            <a:spLocks noGrp="1"/>
          </p:cNvSpPr>
          <p:nvPr>
            <p:ph type="sldNum" sz="quarter" idx="10"/>
          </p:nvPr>
        </p:nvSpPr>
        <p:spPr/>
        <p:txBody>
          <a:bodyPr/>
          <a:lstStyle/>
          <a:p>
            <a:fld id="{2C1D4B83-B4CF-4B33-8926-360E25DDDE67}" type="slidenum">
              <a:rPr lang="en-US" smtClean="0"/>
              <a:t>35</a:t>
            </a:fld>
            <a:endParaRPr lang="en-US"/>
          </a:p>
        </p:txBody>
      </p:sp>
    </p:spTree>
    <p:extLst>
      <p:ext uri="{BB962C8B-B14F-4D97-AF65-F5344CB8AC3E}">
        <p14:creationId xmlns:p14="http://schemas.microsoft.com/office/powerpoint/2010/main" val="3578433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EC7B4-EF3B-DC43-AE4E-6D746CEFA5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79485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D4B83-B4CF-4B33-8926-360E25DDDE67}" type="slidenum">
              <a:rPr lang="en-US" smtClean="0"/>
              <a:t>42</a:t>
            </a:fld>
            <a:endParaRPr lang="en-US"/>
          </a:p>
        </p:txBody>
      </p:sp>
    </p:spTree>
    <p:extLst>
      <p:ext uri="{BB962C8B-B14F-4D97-AF65-F5344CB8AC3E}">
        <p14:creationId xmlns:p14="http://schemas.microsoft.com/office/powerpoint/2010/main" val="1746486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D4B83-B4CF-4B33-8926-360E25DDDE67}" type="slidenum">
              <a:rPr lang="en-US" smtClean="0"/>
              <a:t>45</a:t>
            </a:fld>
            <a:endParaRPr lang="en-US"/>
          </a:p>
        </p:txBody>
      </p:sp>
    </p:spTree>
    <p:extLst>
      <p:ext uri="{BB962C8B-B14F-4D97-AF65-F5344CB8AC3E}">
        <p14:creationId xmlns:p14="http://schemas.microsoft.com/office/powerpoint/2010/main" val="794603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D4B83-B4CF-4B33-8926-360E25DDDE67}" type="slidenum">
              <a:rPr lang="en-US" smtClean="0"/>
              <a:t>52</a:t>
            </a:fld>
            <a:endParaRPr lang="en-US"/>
          </a:p>
        </p:txBody>
      </p:sp>
    </p:spTree>
    <p:extLst>
      <p:ext uri="{BB962C8B-B14F-4D97-AF65-F5344CB8AC3E}">
        <p14:creationId xmlns:p14="http://schemas.microsoft.com/office/powerpoint/2010/main" val="97686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097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760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D4B83-B4CF-4B33-8926-360E25DDDE67}" type="slidenum">
              <a:rPr lang="en-US" smtClean="0"/>
              <a:t>6</a:t>
            </a:fld>
            <a:endParaRPr lang="en-US"/>
          </a:p>
        </p:txBody>
      </p:sp>
    </p:spTree>
    <p:extLst>
      <p:ext uri="{BB962C8B-B14F-4D97-AF65-F5344CB8AC3E}">
        <p14:creationId xmlns:p14="http://schemas.microsoft.com/office/powerpoint/2010/main" val="254071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a:t>Prioritize backlog – regardless of MVP-POST-MVP framework</a:t>
            </a:r>
          </a:p>
          <a:p>
            <a:pPr algn="l"/>
            <a:r>
              <a:rPr lang="en-US" sz="1200"/>
              <a:t>DevOps </a:t>
            </a:r>
          </a:p>
          <a:p>
            <a:pPr algn="l"/>
            <a:r>
              <a:rPr lang="en-US" sz="1200"/>
              <a:t>CICD – automated testing</a:t>
            </a:r>
          </a:p>
          <a:p>
            <a:pPr algn="l"/>
            <a:r>
              <a:rPr lang="en-US" sz="1200"/>
              <a:t>Building CICD pipeline part of plan</a:t>
            </a:r>
            <a:endParaRPr lang="en-US"/>
          </a:p>
        </p:txBody>
      </p:sp>
      <p:sp>
        <p:nvSpPr>
          <p:cNvPr id="4" name="Slide Number Placeholder 3"/>
          <p:cNvSpPr>
            <a:spLocks noGrp="1"/>
          </p:cNvSpPr>
          <p:nvPr>
            <p:ph type="sldNum" sz="quarter" idx="10"/>
          </p:nvPr>
        </p:nvSpPr>
        <p:spPr/>
        <p:txBody>
          <a:bodyPr/>
          <a:lstStyle/>
          <a:p>
            <a:fld id="{2C1D4B83-B4CF-4B33-8926-360E25DDDE67}" type="slidenum">
              <a:rPr lang="en-US" smtClean="0"/>
              <a:t>7</a:t>
            </a:fld>
            <a:endParaRPr lang="en-US"/>
          </a:p>
        </p:txBody>
      </p:sp>
    </p:spTree>
    <p:extLst>
      <p:ext uri="{BB962C8B-B14F-4D97-AF65-F5344CB8AC3E}">
        <p14:creationId xmlns:p14="http://schemas.microsoft.com/office/powerpoint/2010/main" val="1038221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1D4B83-B4CF-4B33-8926-360E25DDDE67}" type="slidenum">
              <a:rPr lang="en-US" smtClean="0"/>
              <a:t>10</a:t>
            </a:fld>
            <a:endParaRPr lang="en-US"/>
          </a:p>
        </p:txBody>
      </p:sp>
    </p:spTree>
    <p:extLst>
      <p:ext uri="{BB962C8B-B14F-4D97-AF65-F5344CB8AC3E}">
        <p14:creationId xmlns:p14="http://schemas.microsoft.com/office/powerpoint/2010/main" val="1666980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D4B83-B4CF-4B33-8926-360E25DDDE67}" type="slidenum">
              <a:rPr lang="en-US" smtClean="0"/>
              <a:t>16</a:t>
            </a:fld>
            <a:endParaRPr lang="en-US"/>
          </a:p>
        </p:txBody>
      </p:sp>
    </p:spTree>
    <p:extLst>
      <p:ext uri="{BB962C8B-B14F-4D97-AF65-F5344CB8AC3E}">
        <p14:creationId xmlns:p14="http://schemas.microsoft.com/office/powerpoint/2010/main" val="3295437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7EEC7B4-EF3B-DC43-AE4E-6D746CEFA5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8607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D4B83-B4CF-4B33-8926-360E25DDDE67}" type="slidenum">
              <a:rPr lang="en-US" smtClean="0"/>
              <a:t>23</a:t>
            </a:fld>
            <a:endParaRPr lang="en-US"/>
          </a:p>
        </p:txBody>
      </p:sp>
    </p:spTree>
    <p:extLst>
      <p:ext uri="{BB962C8B-B14F-4D97-AF65-F5344CB8AC3E}">
        <p14:creationId xmlns:p14="http://schemas.microsoft.com/office/powerpoint/2010/main" val="937879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D4B83-B4CF-4B33-8926-360E25DDDE67}" type="slidenum">
              <a:rPr lang="en-US" smtClean="0"/>
              <a:t>25</a:t>
            </a:fld>
            <a:endParaRPr lang="en-US"/>
          </a:p>
        </p:txBody>
      </p:sp>
    </p:spTree>
    <p:extLst>
      <p:ext uri="{BB962C8B-B14F-4D97-AF65-F5344CB8AC3E}">
        <p14:creationId xmlns:p14="http://schemas.microsoft.com/office/powerpoint/2010/main" val="571288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30</a:t>
            </a:fld>
            <a:endParaRPr lang="en-US"/>
          </a:p>
        </p:txBody>
      </p:sp>
    </p:spTree>
    <p:extLst>
      <p:ext uri="{BB962C8B-B14F-4D97-AF65-F5344CB8AC3E}">
        <p14:creationId xmlns:p14="http://schemas.microsoft.com/office/powerpoint/2010/main" val="40473045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microsoft.com/office/2007/relationships/hdphoto" Target="../media/hdphoto7.wdp"/><Relationship Id="rId7"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microsoft.com/office/2007/relationships/hdphoto" Target="../media/hdphoto10.wdp"/><Relationship Id="rId7"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1.wdp"/><Relationship Id="rId7"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2.wdp"/><Relationship Id="rId7"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3.wdp"/><Relationship Id="rId7"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microsoft.com/office/2007/relationships/hdphoto" Target="../media/hdphoto15.wdp"/><Relationship Id="rId7"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Rectangle 4"/>
          <p:cNvSpPr/>
          <p:nvPr userDrawn="1"/>
        </p:nvSpPr>
        <p:spPr>
          <a:xfrm>
            <a:off x="2" y="1676"/>
            <a:ext cx="12192001" cy="6854653"/>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lIns="121916" tIns="60959" rIns="121916" bIns="60959" rtlCol="0" anchor="ctr"/>
          <a:lstStyle/>
          <a:p>
            <a:pPr algn="ctr"/>
            <a:endParaRPr lang="en-US" sz="1875">
              <a:solidFill>
                <a:schemeClr val="bg1">
                  <a:lumMod val="50000"/>
                </a:schemeClr>
              </a:solidFill>
            </a:endParaRPr>
          </a:p>
        </p:txBody>
      </p:sp>
      <p:pic>
        <p:nvPicPr>
          <p:cNvPr id="3" name="Picture 2" descr="foundry white lines.png"/>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2" name="Title 1"/>
          <p:cNvSpPr>
            <a:spLocks noGrp="1"/>
          </p:cNvSpPr>
          <p:nvPr>
            <p:ph type="title" hasCustomPrompt="1"/>
          </p:nvPr>
        </p:nvSpPr>
        <p:spPr>
          <a:xfrm>
            <a:off x="878460" y="3446353"/>
            <a:ext cx="10972800" cy="757130"/>
          </a:xfrm>
        </p:spPr>
        <p:txBody>
          <a:bodyPr anchor="b" anchorCtr="0"/>
          <a:lstStyle>
            <a:lvl1pPr algn="l">
              <a:defRPr sz="4800" b="1" i="0" cap="none">
                <a:solidFill>
                  <a:srgbClr val="FFFFFF"/>
                </a:solidFill>
                <a:latin typeface="+mn-lt"/>
                <a:ea typeface="Avenir Next" charset="0"/>
                <a:cs typeface="Avenir Next" charset="0"/>
              </a:defRPr>
            </a:lvl1pPr>
          </a:lstStyle>
          <a:p>
            <a:r>
              <a:rPr lang="en-US"/>
              <a:t>Click To Edit Master Title Style</a:t>
            </a:r>
          </a:p>
        </p:txBody>
      </p:sp>
      <p:sp>
        <p:nvSpPr>
          <p:cNvPr id="8" name="Rectangle 7"/>
          <p:cNvSpPr/>
          <p:nvPr userDrawn="1"/>
        </p:nvSpPr>
        <p:spPr>
          <a:xfrm>
            <a:off x="1026003" y="4400041"/>
            <a:ext cx="1031652" cy="100936"/>
          </a:xfrm>
          <a:prstGeom prst="rect">
            <a:avLst/>
          </a:prstGeom>
          <a:solidFill>
            <a:srgbClr val="006A4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en-US" sz="2400">
              <a:solidFill>
                <a:srgbClr val="47E0C1"/>
              </a:solidFill>
              <a:latin typeface="Helvetica"/>
              <a:cs typeface="Helvetica"/>
            </a:endParaRPr>
          </a:p>
        </p:txBody>
      </p:sp>
      <p:sp>
        <p:nvSpPr>
          <p:cNvPr id="10" name="Text Placeholder 9"/>
          <p:cNvSpPr>
            <a:spLocks noGrp="1"/>
          </p:cNvSpPr>
          <p:nvPr>
            <p:ph type="body" sz="quarter" idx="10" hasCustomPrompt="1"/>
          </p:nvPr>
        </p:nvSpPr>
        <p:spPr>
          <a:xfrm>
            <a:off x="903399" y="4868966"/>
            <a:ext cx="2931707" cy="350865"/>
          </a:xfrm>
        </p:spPr>
        <p:txBody>
          <a:bodyPr/>
          <a:lstStyle>
            <a:lvl1pPr marL="0" indent="0" algn="l" defTabSz="585201" rtl="0" eaLnBrk="1" latinLnBrk="0" hangingPunct="1">
              <a:spcBef>
                <a:spcPct val="20000"/>
              </a:spcBef>
              <a:buFont typeface="Arial"/>
              <a:buNone/>
              <a:defRPr lang="en-US" sz="1600" kern="1200" baseline="0" dirty="0" smtClean="0">
                <a:solidFill>
                  <a:prstClr val="white">
                    <a:alpha val="60000"/>
                  </a:prstClr>
                </a:solidFill>
                <a:latin typeface="+mn-lt"/>
                <a:ea typeface="Avenir Next" charset="0"/>
                <a:cs typeface="Avenir Next" charset="0"/>
              </a:defRPr>
            </a:lvl1pPr>
            <a:lvl2pPr marL="0" indent="0" algn="l" defTabSz="585201" rtl="0" eaLnBrk="1" latinLnBrk="0" hangingPunct="1">
              <a:spcBef>
                <a:spcPct val="20000"/>
              </a:spcBef>
              <a:buFont typeface="Arial"/>
              <a:buNone/>
              <a:defRPr lang="en-US" sz="1600" kern="1200" baseline="0" dirty="0" smtClean="0">
                <a:solidFill>
                  <a:prstClr val="white">
                    <a:alpha val="60000"/>
                  </a:prstClr>
                </a:solidFill>
                <a:latin typeface="Avenir Next" charset="0"/>
                <a:ea typeface="Avenir Next" charset="0"/>
                <a:cs typeface="Avenir Next" charset="0"/>
              </a:defRPr>
            </a:lvl2pPr>
            <a:lvl3pPr marL="0" indent="0" algn="l" defTabSz="585201" rtl="0" eaLnBrk="1" latinLnBrk="0" hangingPunct="1">
              <a:spcBef>
                <a:spcPct val="20000"/>
              </a:spcBef>
              <a:buFont typeface="Arial"/>
              <a:buNone/>
              <a:defRPr lang="en-US" sz="1600" kern="1200" baseline="0" dirty="0" smtClean="0">
                <a:solidFill>
                  <a:prstClr val="white">
                    <a:alpha val="60000"/>
                  </a:prstClr>
                </a:solidFill>
                <a:latin typeface="Avenir Next" charset="0"/>
                <a:ea typeface="Avenir Next" charset="0"/>
                <a:cs typeface="Avenir Next" charset="0"/>
              </a:defRPr>
            </a:lvl3pPr>
            <a:lvl4pPr marL="0" indent="0" algn="l" defTabSz="585201" rtl="0" eaLnBrk="1" latinLnBrk="0" hangingPunct="1">
              <a:spcBef>
                <a:spcPct val="20000"/>
              </a:spcBef>
              <a:buFont typeface="Arial"/>
              <a:buNone/>
              <a:defRPr lang="en-US" sz="1600" kern="1200" baseline="0" dirty="0" smtClean="0">
                <a:solidFill>
                  <a:prstClr val="white">
                    <a:alpha val="60000"/>
                  </a:prstClr>
                </a:solidFill>
                <a:latin typeface="Avenir Next" charset="0"/>
                <a:ea typeface="Avenir Next" charset="0"/>
                <a:cs typeface="Avenir Next" charset="0"/>
              </a:defRPr>
            </a:lvl4pPr>
            <a:lvl5pPr marL="0" indent="0" algn="l" defTabSz="585201" rtl="0" eaLnBrk="1" latinLnBrk="0" hangingPunct="1">
              <a:spcBef>
                <a:spcPct val="20000"/>
              </a:spcBef>
              <a:buFont typeface="Arial"/>
              <a:buNone/>
              <a:defRPr lang="en-US" sz="1600" kern="1200" baseline="0" dirty="0" smtClean="0">
                <a:solidFill>
                  <a:prstClr val="white">
                    <a:alpha val="60000"/>
                  </a:prstClr>
                </a:solidFill>
                <a:latin typeface="Avenir Next" charset="0"/>
                <a:ea typeface="Avenir Next" charset="0"/>
                <a:cs typeface="Avenir Next" charset="0"/>
              </a:defRPr>
            </a:lvl5pPr>
          </a:lstStyle>
          <a:p>
            <a:pPr lvl="0"/>
            <a:r>
              <a:rPr lang="en-US"/>
              <a:t>DATE</a:t>
            </a:r>
          </a:p>
        </p:txBody>
      </p:sp>
      <p:cxnSp>
        <p:nvCxnSpPr>
          <p:cNvPr id="12" name="Straight Connector 11">
            <a:extLst>
              <a:ext uri="{FF2B5EF4-FFF2-40B4-BE49-F238E27FC236}">
                <a16:creationId xmlns:a16="http://schemas.microsoft.com/office/drawing/2014/main" id="{14C89577-9F8F-C84F-A87F-D1625ECF1A90}"/>
              </a:ext>
            </a:extLst>
          </p:cNvPr>
          <p:cNvCxnSpPr>
            <a:cxnSpLocks/>
          </p:cNvCxnSpPr>
          <p:nvPr userDrawn="1"/>
        </p:nvCxnSpPr>
        <p:spPr>
          <a:xfrm>
            <a:off x="3042109" y="669080"/>
            <a:ext cx="0" cy="486477"/>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01E358C-39AE-CD43-B552-26E6378E82FC}"/>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t="-1" r="49638" b="-2267"/>
          <a:stretch/>
        </p:blipFill>
        <p:spPr>
          <a:xfrm>
            <a:off x="3330661" y="633044"/>
            <a:ext cx="1746432" cy="522513"/>
          </a:xfrm>
          <a:prstGeom prst="rect">
            <a:avLst/>
          </a:prstGeom>
        </p:spPr>
      </p:pic>
      <p:pic>
        <p:nvPicPr>
          <p:cNvPr id="1026" name="Picture 2" descr="Image result for cbre logo"/>
          <p:cNvPicPr>
            <a:picLocks noChangeAspect="1" noChangeArrowheads="1"/>
          </p:cNvPicPr>
          <p:nvPr userDrawn="1"/>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1153807" y="705327"/>
            <a:ext cx="1497739" cy="37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88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1">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20" name="Rectangle 19"/>
          <p:cNvSpPr/>
          <p:nvPr userDrawn="1"/>
        </p:nvSpPr>
        <p:spPr>
          <a:xfrm>
            <a:off x="0" y="0"/>
            <a:ext cx="1219200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006A4D"/>
            </a:solidFill>
          </a:ln>
        </p:spPr>
        <p:style>
          <a:lnRef idx="1">
            <a:schemeClr val="accent1"/>
          </a:lnRef>
          <a:fillRef idx="0">
            <a:schemeClr val="accent1"/>
          </a:fillRef>
          <a:effectRef idx="0">
            <a:schemeClr val="accent1"/>
          </a:effectRef>
          <a:fontRef idx="minor">
            <a:schemeClr val="tx1"/>
          </a:fontRef>
        </p:style>
      </p:cxnSp>
      <p:pic>
        <p:nvPicPr>
          <p:cNvPr id="11" name="Picture 10"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15" name="Title 1"/>
          <p:cNvSpPr>
            <a:spLocks noGrp="1"/>
          </p:cNvSpPr>
          <p:nvPr>
            <p:ph type="title" hasCustomPrompt="1"/>
          </p:nvPr>
        </p:nvSpPr>
        <p:spPr>
          <a:xfrm>
            <a:off x="949540" y="2961393"/>
            <a:ext cx="10781417"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sp>
        <p:nvSpPr>
          <p:cNvPr id="5" name="Slide Number Placeholder 4">
            <a:extLst>
              <a:ext uri="{FF2B5EF4-FFF2-40B4-BE49-F238E27FC236}">
                <a16:creationId xmlns:a16="http://schemas.microsoft.com/office/drawing/2014/main" id="{74086B8A-B83A-C843-9F11-DABFD82C5100}"/>
              </a:ext>
            </a:extLst>
          </p:cNvPr>
          <p:cNvSpPr>
            <a:spLocks noGrp="1"/>
          </p:cNvSpPr>
          <p:nvPr>
            <p:ph type="sldNum" sz="quarter" idx="11"/>
          </p:nvPr>
        </p:nvSpPr>
        <p:spPr/>
        <p:txBody>
          <a:bodyPr/>
          <a:lstStyle/>
          <a:p>
            <a:fld id="{CDEE2954-54E9-4846-B9AA-9D6731F553AF}" type="slidenum">
              <a:rPr lang="en-US" smtClean="0"/>
              <a:pPr/>
              <a:t>‹#›</a:t>
            </a:fld>
            <a:endParaRPr lang="en-US"/>
          </a:p>
        </p:txBody>
      </p:sp>
      <p:pic>
        <p:nvPicPr>
          <p:cNvPr id="16" name="Picture 15">
            <a:extLst>
              <a:ext uri="{FF2B5EF4-FFF2-40B4-BE49-F238E27FC236}">
                <a16:creationId xmlns:a16="http://schemas.microsoft.com/office/drawing/2014/main" id="{C60EBB59-34B7-8845-BD22-4E7D509AEEC2}"/>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17" name="Straight Connector 16">
            <a:extLst>
              <a:ext uri="{FF2B5EF4-FFF2-40B4-BE49-F238E27FC236}">
                <a16:creationId xmlns:a16="http://schemas.microsoft.com/office/drawing/2014/main" id="{288A7960-3950-D341-9345-273CF0A43C49}"/>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8"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23102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mper-2">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524" y="1"/>
            <a:ext cx="12188952" cy="6858000"/>
          </a:xfrm>
          <a:prstGeom prst="rect">
            <a:avLst/>
          </a:prstGeom>
        </p:spPr>
      </p:pic>
      <p:sp>
        <p:nvSpPr>
          <p:cNvPr id="11" name="Rectangle 10"/>
          <p:cNvSpPr/>
          <p:nvPr userDrawn="1"/>
        </p:nvSpPr>
        <p:spPr>
          <a:xfrm>
            <a:off x="0" y="0"/>
            <a:ext cx="12192000" cy="68580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114287"/>
            </a:solidFill>
          </a:ln>
        </p:spPr>
        <p:style>
          <a:lnRef idx="1">
            <a:schemeClr val="accent1"/>
          </a:lnRef>
          <a:fillRef idx="0">
            <a:schemeClr val="accent1"/>
          </a:fillRef>
          <a:effectRef idx="0">
            <a:schemeClr val="accent1"/>
          </a:effectRef>
          <a:fontRef idx="minor">
            <a:schemeClr val="tx1"/>
          </a:fontRef>
        </p:style>
      </p:cxnSp>
      <p:pic>
        <p:nvPicPr>
          <p:cNvPr id="15" name="Picture 14"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5" name="Slide Number Placeholder 4">
            <a:extLst>
              <a:ext uri="{FF2B5EF4-FFF2-40B4-BE49-F238E27FC236}">
                <a16:creationId xmlns:a16="http://schemas.microsoft.com/office/drawing/2014/main" id="{E853336C-F904-984B-B323-EF02281F71D5}"/>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6" name="Title 1">
            <a:extLst>
              <a:ext uri="{FF2B5EF4-FFF2-40B4-BE49-F238E27FC236}">
                <a16:creationId xmlns:a16="http://schemas.microsoft.com/office/drawing/2014/main" id="{E2E748FE-1932-654D-BA9B-DFBE9FFCBAC2}"/>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14" name="Picture 13">
            <a:extLst>
              <a:ext uri="{FF2B5EF4-FFF2-40B4-BE49-F238E27FC236}">
                <a16:creationId xmlns:a16="http://schemas.microsoft.com/office/drawing/2014/main" id="{DD07D9F9-C5AA-6C4D-B140-730F13ACC002}"/>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20" name="Straight Connector 19">
            <a:extLst>
              <a:ext uri="{FF2B5EF4-FFF2-40B4-BE49-F238E27FC236}">
                <a16:creationId xmlns:a16="http://schemas.microsoft.com/office/drawing/2014/main" id="{5CA17067-8E31-4D4F-87E0-F95BF7D4D6EE}"/>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2954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mper-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6" name="Rectangle 15"/>
          <p:cNvSpPr/>
          <p:nvPr userDrawn="1"/>
        </p:nvSpPr>
        <p:spPr>
          <a:xfrm>
            <a:off x="0" y="0"/>
            <a:ext cx="1219200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006A4D"/>
            </a:solidFill>
          </a:ln>
        </p:spPr>
        <p:style>
          <a:lnRef idx="1">
            <a:schemeClr val="accent1"/>
          </a:lnRef>
          <a:fillRef idx="0">
            <a:schemeClr val="accent1"/>
          </a:fillRef>
          <a:effectRef idx="0">
            <a:schemeClr val="accent1"/>
          </a:effectRef>
          <a:fontRef idx="minor">
            <a:schemeClr val="tx1"/>
          </a:fontRef>
        </p:style>
      </p:cxnSp>
      <p:pic>
        <p:nvPicPr>
          <p:cNvPr id="11" name="Picture 10"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0B87D3DD-3D83-BE45-834A-97001B6B4D94}"/>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7" name="Title 1">
            <a:extLst>
              <a:ext uri="{FF2B5EF4-FFF2-40B4-BE49-F238E27FC236}">
                <a16:creationId xmlns:a16="http://schemas.microsoft.com/office/drawing/2014/main" id="{8360E7D4-5397-614B-8891-F492A8156066}"/>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21" name="Picture 20">
            <a:extLst>
              <a:ext uri="{FF2B5EF4-FFF2-40B4-BE49-F238E27FC236}">
                <a16:creationId xmlns:a16="http://schemas.microsoft.com/office/drawing/2014/main" id="{55BB3360-2342-204D-898A-964CA14FCA7E}"/>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22" name="Straight Connector 21">
            <a:extLst>
              <a:ext uri="{FF2B5EF4-FFF2-40B4-BE49-F238E27FC236}">
                <a16:creationId xmlns:a16="http://schemas.microsoft.com/office/drawing/2014/main" id="{18E24BB3-8261-A34B-BDDE-BCD30486C619}"/>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19176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mper-4">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cxnSp>
        <p:nvCxnSpPr>
          <p:cNvPr id="3" name="Straight Connector 2"/>
          <p:cNvCxnSpPr/>
          <p:nvPr userDrawn="1"/>
        </p:nvCxnSpPr>
        <p:spPr>
          <a:xfrm>
            <a:off x="1077844" y="2579757"/>
            <a:ext cx="1095513" cy="0"/>
          </a:xfrm>
          <a:prstGeom prst="line">
            <a:avLst/>
          </a:prstGeom>
          <a:ln w="76200">
            <a:solidFill>
              <a:srgbClr val="114287"/>
            </a:solidFill>
          </a:ln>
        </p:spPr>
        <p:style>
          <a:lnRef idx="1">
            <a:schemeClr val="accent1"/>
          </a:lnRef>
          <a:fillRef idx="0">
            <a:schemeClr val="accent1"/>
          </a:fillRef>
          <a:effectRef idx="0">
            <a:schemeClr val="accent1"/>
          </a:effectRef>
          <a:fontRef idx="minor">
            <a:schemeClr val="tx1"/>
          </a:fontRef>
        </p:style>
      </p:cxnSp>
      <p:pic>
        <p:nvPicPr>
          <p:cNvPr id="8" name="Picture 7"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2B73712C-A762-5A43-AE26-078D80F71B09}"/>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5" name="Title 1">
            <a:extLst>
              <a:ext uri="{FF2B5EF4-FFF2-40B4-BE49-F238E27FC236}">
                <a16:creationId xmlns:a16="http://schemas.microsoft.com/office/drawing/2014/main" id="{0D6D6827-B524-5E43-A691-63BFDBF0C81D}"/>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13" name="Picture 12">
            <a:extLst>
              <a:ext uri="{FF2B5EF4-FFF2-40B4-BE49-F238E27FC236}">
                <a16:creationId xmlns:a16="http://schemas.microsoft.com/office/drawing/2014/main" id="{14BD835D-A812-8D4F-881D-928C5E255408}"/>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14" name="Straight Connector 13">
            <a:extLst>
              <a:ext uri="{FF2B5EF4-FFF2-40B4-BE49-F238E27FC236}">
                <a16:creationId xmlns:a16="http://schemas.microsoft.com/office/drawing/2014/main" id="{8B3C533F-0370-3A4B-A061-1DC0EC98BA0D}"/>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78684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mper-5">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5" name="Rectangle 14"/>
          <p:cNvSpPr/>
          <p:nvPr userDrawn="1"/>
        </p:nvSpPr>
        <p:spPr>
          <a:xfrm>
            <a:off x="0" y="0"/>
            <a:ext cx="1219200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006A4D"/>
            </a:solidFill>
          </a:ln>
        </p:spPr>
        <p:style>
          <a:lnRef idx="1">
            <a:schemeClr val="accent1"/>
          </a:lnRef>
          <a:fillRef idx="0">
            <a:schemeClr val="accent1"/>
          </a:fillRef>
          <a:effectRef idx="0">
            <a:schemeClr val="accent1"/>
          </a:effectRef>
          <a:fontRef idx="minor">
            <a:schemeClr val="tx1"/>
          </a:fontRef>
        </p:style>
      </p:cxnSp>
      <p:pic>
        <p:nvPicPr>
          <p:cNvPr id="11" name="Picture 10"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8572A9C2-9C21-5E4A-9259-EA0A9555ADD6}"/>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4" name="Title 1">
            <a:extLst>
              <a:ext uri="{FF2B5EF4-FFF2-40B4-BE49-F238E27FC236}">
                <a16:creationId xmlns:a16="http://schemas.microsoft.com/office/drawing/2014/main" id="{F2104322-5B66-0246-B730-4FBC1ECFF25C}"/>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21" name="Picture 20">
            <a:extLst>
              <a:ext uri="{FF2B5EF4-FFF2-40B4-BE49-F238E27FC236}">
                <a16:creationId xmlns:a16="http://schemas.microsoft.com/office/drawing/2014/main" id="{7192668C-93A0-F945-BD1E-02861E73A3D4}"/>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22" name="Straight Connector 21">
            <a:extLst>
              <a:ext uri="{FF2B5EF4-FFF2-40B4-BE49-F238E27FC236}">
                <a16:creationId xmlns:a16="http://schemas.microsoft.com/office/drawing/2014/main" id="{46479A6D-DCB6-2A49-9E22-DAD00E08B5C5}"/>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60290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mper-6">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2" name="Rectangle 11"/>
          <p:cNvSpPr/>
          <p:nvPr userDrawn="1"/>
        </p:nvSpPr>
        <p:spPr>
          <a:xfrm>
            <a:off x="0" y="0"/>
            <a:ext cx="1219200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006A4D"/>
            </a:solidFill>
          </a:ln>
        </p:spPr>
        <p:style>
          <a:lnRef idx="1">
            <a:schemeClr val="accent1"/>
          </a:lnRef>
          <a:fillRef idx="0">
            <a:schemeClr val="accent1"/>
          </a:fillRef>
          <a:effectRef idx="0">
            <a:schemeClr val="accent1"/>
          </a:effectRef>
          <a:fontRef idx="minor">
            <a:schemeClr val="tx1"/>
          </a:fontRef>
        </p:style>
      </p:cxnSp>
      <p:pic>
        <p:nvPicPr>
          <p:cNvPr id="15" name="Picture 14"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F63EAA6D-5792-3348-9008-CD8321898A1F}"/>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6" name="Title 1">
            <a:extLst>
              <a:ext uri="{FF2B5EF4-FFF2-40B4-BE49-F238E27FC236}">
                <a16:creationId xmlns:a16="http://schemas.microsoft.com/office/drawing/2014/main" id="{555B625C-D8A2-8746-B524-34B5A9037C9C}"/>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14" name="Picture 13">
            <a:extLst>
              <a:ext uri="{FF2B5EF4-FFF2-40B4-BE49-F238E27FC236}">
                <a16:creationId xmlns:a16="http://schemas.microsoft.com/office/drawing/2014/main" id="{9AFFD758-0C05-2A46-9158-0654BDAD36E9}"/>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20" name="Straight Connector 19">
            <a:extLst>
              <a:ext uri="{FF2B5EF4-FFF2-40B4-BE49-F238E27FC236}">
                <a16:creationId xmlns:a16="http://schemas.microsoft.com/office/drawing/2014/main" id="{173A310F-14A2-8A49-8114-598815CE69B6}"/>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44277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mper-7">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6" name="Rectangle 15"/>
          <p:cNvSpPr/>
          <p:nvPr userDrawn="1"/>
        </p:nvSpPr>
        <p:spPr>
          <a:xfrm>
            <a:off x="0" y="0"/>
            <a:ext cx="12192000" cy="6858000"/>
          </a:xfrm>
          <a:prstGeom prst="rect">
            <a:avLst/>
          </a:pr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114287"/>
            </a:solidFill>
          </a:ln>
        </p:spPr>
        <p:style>
          <a:lnRef idx="1">
            <a:schemeClr val="accent1"/>
          </a:lnRef>
          <a:fillRef idx="0">
            <a:schemeClr val="accent1"/>
          </a:fillRef>
          <a:effectRef idx="0">
            <a:schemeClr val="accent1"/>
          </a:effectRef>
          <a:fontRef idx="minor">
            <a:schemeClr val="tx1"/>
          </a:fontRef>
        </p:style>
      </p:cxnSp>
      <p:pic>
        <p:nvPicPr>
          <p:cNvPr id="11" name="Picture 10"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C190ECD3-9651-3F4E-A98A-7E4D898E9665}"/>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4" name="Title 1">
            <a:extLst>
              <a:ext uri="{FF2B5EF4-FFF2-40B4-BE49-F238E27FC236}">
                <a16:creationId xmlns:a16="http://schemas.microsoft.com/office/drawing/2014/main" id="{65E9C665-8035-0B4F-BE6D-88ECEE333A8F}"/>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21" name="Picture 20">
            <a:extLst>
              <a:ext uri="{FF2B5EF4-FFF2-40B4-BE49-F238E27FC236}">
                <a16:creationId xmlns:a16="http://schemas.microsoft.com/office/drawing/2014/main" id="{4EB57F83-D645-5D42-BDA2-D1542E6CCAEB}"/>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22" name="Straight Connector 21">
            <a:extLst>
              <a:ext uri="{FF2B5EF4-FFF2-40B4-BE49-F238E27FC236}">
                <a16:creationId xmlns:a16="http://schemas.microsoft.com/office/drawing/2014/main" id="{A1F66202-35A3-FF4D-80ED-E02799BFD8FD}"/>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11580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mper-8">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1524" y="858"/>
            <a:ext cx="12188952" cy="6856287"/>
          </a:xfrm>
          <a:prstGeom prst="rect">
            <a:avLst/>
          </a:prstGeom>
        </p:spPr>
      </p:pic>
      <p:sp>
        <p:nvSpPr>
          <p:cNvPr id="12" name="Rectangle 1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114287"/>
            </a:solidFill>
          </a:ln>
        </p:spPr>
        <p:style>
          <a:lnRef idx="1">
            <a:schemeClr val="accent1"/>
          </a:lnRef>
          <a:fillRef idx="0">
            <a:schemeClr val="accent1"/>
          </a:fillRef>
          <a:effectRef idx="0">
            <a:schemeClr val="accent1"/>
          </a:effectRef>
          <a:fontRef idx="minor">
            <a:schemeClr val="tx1"/>
          </a:fontRef>
        </p:style>
      </p:cxnSp>
      <p:pic>
        <p:nvPicPr>
          <p:cNvPr id="15" name="Picture 14"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FAEBAB14-3A0D-C84A-AAAA-626C1D2BA9F2}"/>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6" name="Title 1">
            <a:extLst>
              <a:ext uri="{FF2B5EF4-FFF2-40B4-BE49-F238E27FC236}">
                <a16:creationId xmlns:a16="http://schemas.microsoft.com/office/drawing/2014/main" id="{8F6EE7D7-2F96-AA4B-BE67-6447D7393D5E}"/>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14" name="Picture 13">
            <a:extLst>
              <a:ext uri="{FF2B5EF4-FFF2-40B4-BE49-F238E27FC236}">
                <a16:creationId xmlns:a16="http://schemas.microsoft.com/office/drawing/2014/main" id="{6EC4364A-87B7-EF4B-B3DC-DA5FDD162F54}"/>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20" name="Straight Connector 19">
            <a:extLst>
              <a:ext uri="{FF2B5EF4-FFF2-40B4-BE49-F238E27FC236}">
                <a16:creationId xmlns:a16="http://schemas.microsoft.com/office/drawing/2014/main" id="{71695F0D-F793-CA46-9303-DF57D90CA6B4}"/>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51476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mper-9">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6" name="Rectangle 15"/>
          <p:cNvSpPr/>
          <p:nvPr userDrawn="1"/>
        </p:nvSpPr>
        <p:spPr>
          <a:xfrm>
            <a:off x="0" y="0"/>
            <a:ext cx="12192000" cy="6858000"/>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114287"/>
            </a:solidFill>
          </a:ln>
        </p:spPr>
        <p:style>
          <a:lnRef idx="1">
            <a:schemeClr val="accent1"/>
          </a:lnRef>
          <a:fillRef idx="0">
            <a:schemeClr val="accent1"/>
          </a:fillRef>
          <a:effectRef idx="0">
            <a:schemeClr val="accent1"/>
          </a:effectRef>
          <a:fontRef idx="minor">
            <a:schemeClr val="tx1"/>
          </a:fontRef>
        </p:style>
      </p:cxnSp>
      <p:pic>
        <p:nvPicPr>
          <p:cNvPr id="11" name="Picture 10"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FAD3E4AA-527E-9547-B7EC-A78A6EC82C34}"/>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4" name="Title 1">
            <a:extLst>
              <a:ext uri="{FF2B5EF4-FFF2-40B4-BE49-F238E27FC236}">
                <a16:creationId xmlns:a16="http://schemas.microsoft.com/office/drawing/2014/main" id="{DB3CA4DF-9044-B045-BD4F-A0C1F56662D1}"/>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21" name="Picture 20">
            <a:extLst>
              <a:ext uri="{FF2B5EF4-FFF2-40B4-BE49-F238E27FC236}">
                <a16:creationId xmlns:a16="http://schemas.microsoft.com/office/drawing/2014/main" id="{0EDAC2A0-2950-E441-A376-88873743106F}"/>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22" name="Straight Connector 21">
            <a:extLst>
              <a:ext uri="{FF2B5EF4-FFF2-40B4-BE49-F238E27FC236}">
                <a16:creationId xmlns:a16="http://schemas.microsoft.com/office/drawing/2014/main" id="{4040C12C-2A39-2947-B55F-2EA26025B8FA}"/>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96156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mper-10">
    <p:spTree>
      <p:nvGrpSpPr>
        <p:cNvPr id="1" name=""/>
        <p:cNvGrpSpPr/>
        <p:nvPr/>
      </p:nvGrpSpPr>
      <p:grpSpPr>
        <a:xfrm>
          <a:off x="0" y="0"/>
          <a:ext cx="0" cy="0"/>
          <a:chOff x="0" y="0"/>
          <a:chExt cx="0" cy="0"/>
        </a:xfrm>
      </p:grpSpPr>
      <p:pic>
        <p:nvPicPr>
          <p:cNvPr id="11" name="Picture 2" descr="https://cdn.goraydar.com/freecreative/previews/ad7ec32413ccf261.jpg"/>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auto">
          <a:xfrm>
            <a:off x="4997" y="0"/>
            <a:ext cx="12187003"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userDrawn="1"/>
        </p:nvSpPr>
        <p:spPr>
          <a:xfrm>
            <a:off x="0" y="0"/>
            <a:ext cx="1219200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114287"/>
            </a:solidFill>
          </a:ln>
        </p:spPr>
        <p:style>
          <a:lnRef idx="1">
            <a:schemeClr val="accent1"/>
          </a:lnRef>
          <a:fillRef idx="0">
            <a:schemeClr val="accent1"/>
          </a:fillRef>
          <a:effectRef idx="0">
            <a:schemeClr val="accent1"/>
          </a:effectRef>
          <a:fontRef idx="minor">
            <a:schemeClr val="tx1"/>
          </a:fontRef>
        </p:style>
      </p:cxnSp>
      <p:pic>
        <p:nvPicPr>
          <p:cNvPr id="15" name="Picture 14"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C64DB98F-719F-D248-AF10-11AD32285EE0}"/>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6" name="Title 1">
            <a:extLst>
              <a:ext uri="{FF2B5EF4-FFF2-40B4-BE49-F238E27FC236}">
                <a16:creationId xmlns:a16="http://schemas.microsoft.com/office/drawing/2014/main" id="{0D0561AE-2A6B-3C48-AEBC-80D9FB871B9F}"/>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14" name="Picture 13">
            <a:extLst>
              <a:ext uri="{FF2B5EF4-FFF2-40B4-BE49-F238E27FC236}">
                <a16:creationId xmlns:a16="http://schemas.microsoft.com/office/drawing/2014/main" id="{ABCA0D5B-45E4-B040-B642-2739054A2FFE}"/>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20" name="Straight Connector 19">
            <a:extLst>
              <a:ext uri="{FF2B5EF4-FFF2-40B4-BE49-F238E27FC236}">
                <a16:creationId xmlns:a16="http://schemas.microsoft.com/office/drawing/2014/main" id="{C0185177-C465-E543-B198-A26E0B094157}"/>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13021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B80FFB7A-891A-344A-A8B8-4CCD63D806BC}"/>
              </a:ext>
            </a:extLst>
          </p:cNvPr>
          <p:cNvSpPr>
            <a:spLocks noGrp="1"/>
          </p:cNvSpPr>
          <p:nvPr>
            <p:ph type="sldNum" sz="quarter" idx="13"/>
          </p:nvPr>
        </p:nvSpPr>
        <p:spPr/>
        <p:txBody>
          <a:bodyPr/>
          <a:lstStyle/>
          <a:p>
            <a:fld id="{CDEE2954-54E9-4846-B9AA-9D6731F553AF}" type="slidenum">
              <a:rPr lang="en-US" smtClean="0"/>
              <a:pPr/>
              <a:t>‹#›</a:t>
            </a:fld>
            <a:endParaRPr lang="en-US"/>
          </a:p>
        </p:txBody>
      </p:sp>
      <p:sp>
        <p:nvSpPr>
          <p:cNvPr id="5" name="Footer Placeholder 4">
            <a:extLst>
              <a:ext uri="{FF2B5EF4-FFF2-40B4-BE49-F238E27FC236}">
                <a16:creationId xmlns:a16="http://schemas.microsoft.com/office/drawing/2014/main" id="{4AFC0BB0-4025-B444-B937-5DCF297ABBE7}"/>
              </a:ext>
            </a:extLst>
          </p:cNvPr>
          <p:cNvSpPr>
            <a:spLocks noGrp="1"/>
          </p:cNvSpPr>
          <p:nvPr>
            <p:ph type="ftr" sz="quarter" idx="14"/>
          </p:nvPr>
        </p:nvSpPr>
        <p:spPr/>
        <p:txBody>
          <a:bodyPr/>
          <a:lstStyle/>
          <a:p>
            <a:r>
              <a:rPr lang="en-US"/>
              <a:t>© 2019</a:t>
            </a:r>
          </a:p>
        </p:txBody>
      </p:sp>
      <p:sp>
        <p:nvSpPr>
          <p:cNvPr id="6" name="Slide Number Placeholder 2">
            <a:extLst>
              <a:ext uri="{FF2B5EF4-FFF2-40B4-BE49-F238E27FC236}">
                <a16:creationId xmlns:a16="http://schemas.microsoft.com/office/drawing/2014/main" id="{B80FFB7A-891A-344A-A8B8-4CCD63D806BC}"/>
              </a:ext>
            </a:extLst>
          </p:cNvPr>
          <p:cNvSpPr txBox="1">
            <a:spLocks/>
          </p:cNvSpPr>
          <p:nvPr userDrawn="1"/>
        </p:nvSpPr>
        <p:spPr>
          <a:xfrm>
            <a:off x="11635741" y="147239"/>
            <a:ext cx="414528" cy="414528"/>
          </a:xfrm>
          <a:prstGeom prst="rect">
            <a:avLst/>
          </a:prstGeom>
          <a:ln w="6350">
            <a:solidFill>
              <a:schemeClr val="bg1">
                <a:lumMod val="75000"/>
              </a:schemeClr>
            </a:solidFill>
          </a:ln>
        </p:spPr>
        <p:txBody>
          <a:bodyPr vert="horz" lIns="0" tIns="0" rIns="0" bIns="0" rtlCol="0" anchor="ctr"/>
          <a:lstStyle>
            <a:defPPr>
              <a:defRPr lang="en-US"/>
            </a:defPPr>
            <a:lvl1pPr marL="0" algn="ctr" defTabSz="914400" rtl="0" eaLnBrk="1" latinLnBrk="0" hangingPunct="1">
              <a:defRPr sz="1333"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EE2954-54E9-4846-B9AA-9D6731F553AF}" type="slidenum">
              <a:rPr lang="en-US" smtClean="0"/>
              <a:pPr/>
              <a:t>‹#›</a:t>
            </a:fld>
            <a:endParaRPr lang="en-US"/>
          </a:p>
        </p:txBody>
      </p:sp>
    </p:spTree>
    <p:extLst>
      <p:ext uri="{BB962C8B-B14F-4D97-AF65-F5344CB8AC3E}">
        <p14:creationId xmlns:p14="http://schemas.microsoft.com/office/powerpoint/2010/main" val="6483160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mper-11">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3512" b="1990"/>
          <a:stretch/>
        </p:blipFill>
        <p:spPr>
          <a:xfrm>
            <a:off x="1524" y="0"/>
            <a:ext cx="12188952" cy="6858000"/>
          </a:xfrm>
          <a:prstGeom prst="rect">
            <a:avLst/>
          </a:prstGeom>
        </p:spPr>
      </p:pic>
      <p:sp>
        <p:nvSpPr>
          <p:cNvPr id="16" name="Rectangle 15"/>
          <p:cNvSpPr/>
          <p:nvPr userDrawn="1"/>
        </p:nvSpPr>
        <p:spPr>
          <a:xfrm>
            <a:off x="0" y="0"/>
            <a:ext cx="121920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006A4D"/>
            </a:solidFill>
          </a:ln>
        </p:spPr>
        <p:style>
          <a:lnRef idx="1">
            <a:schemeClr val="accent1"/>
          </a:lnRef>
          <a:fillRef idx="0">
            <a:schemeClr val="accent1"/>
          </a:fillRef>
          <a:effectRef idx="0">
            <a:schemeClr val="accent1"/>
          </a:effectRef>
          <a:fontRef idx="minor">
            <a:schemeClr val="tx1"/>
          </a:fontRef>
        </p:style>
      </p:cxnSp>
      <p:pic>
        <p:nvPicPr>
          <p:cNvPr id="11" name="Picture 10"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1659B1B8-A8BD-FD47-AE8E-FF7CD7846B6F}"/>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7" name="Title 1">
            <a:extLst>
              <a:ext uri="{FF2B5EF4-FFF2-40B4-BE49-F238E27FC236}">
                <a16:creationId xmlns:a16="http://schemas.microsoft.com/office/drawing/2014/main" id="{D4E11E12-BCA6-0749-8A7E-2302397BADCA}"/>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14" name="Picture 13">
            <a:extLst>
              <a:ext uri="{FF2B5EF4-FFF2-40B4-BE49-F238E27FC236}">
                <a16:creationId xmlns:a16="http://schemas.microsoft.com/office/drawing/2014/main" id="{F7742DE0-37C3-294E-9403-13368B9EA73D}"/>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20" name="Straight Connector 19">
            <a:extLst>
              <a:ext uri="{FF2B5EF4-FFF2-40B4-BE49-F238E27FC236}">
                <a16:creationId xmlns:a16="http://schemas.microsoft.com/office/drawing/2014/main" id="{9E91C855-9D01-7140-B079-16AB4BACAF7A}"/>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4358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mper-1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2" name="Rectangle 1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114287"/>
            </a:solidFill>
          </a:ln>
        </p:spPr>
        <p:style>
          <a:lnRef idx="1">
            <a:schemeClr val="accent1"/>
          </a:lnRef>
          <a:fillRef idx="0">
            <a:schemeClr val="accent1"/>
          </a:fillRef>
          <a:effectRef idx="0">
            <a:schemeClr val="accent1"/>
          </a:effectRef>
          <a:fontRef idx="minor">
            <a:schemeClr val="tx1"/>
          </a:fontRef>
        </p:style>
      </p:cxnSp>
      <p:pic>
        <p:nvPicPr>
          <p:cNvPr id="15" name="Picture 14" descr="foundry white lines.png"/>
          <p:cNvPicPr>
            <a:picLocks noChangeAspect="1"/>
          </p:cNvPicPr>
          <p:nvPr userDrawn="1"/>
        </p:nvPicPr>
        <p:blipFill rotWithShape="1">
          <a:blip r:embed="rId3"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D0F82354-8019-1E43-AB49-6E4960843118}"/>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6" name="Title 1">
            <a:extLst>
              <a:ext uri="{FF2B5EF4-FFF2-40B4-BE49-F238E27FC236}">
                <a16:creationId xmlns:a16="http://schemas.microsoft.com/office/drawing/2014/main" id="{B9BB21A1-2148-FA4F-88F2-4DC5ABC1CB39}"/>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14" name="Picture 13">
            <a:extLst>
              <a:ext uri="{FF2B5EF4-FFF2-40B4-BE49-F238E27FC236}">
                <a16:creationId xmlns:a16="http://schemas.microsoft.com/office/drawing/2014/main" id="{E698164D-27B4-1943-BBCB-516792706E80}"/>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r="48107"/>
          <a:stretch/>
        </p:blipFill>
        <p:spPr>
          <a:xfrm>
            <a:off x="11059969" y="6408604"/>
            <a:ext cx="861096" cy="244485"/>
          </a:xfrm>
          <a:prstGeom prst="rect">
            <a:avLst/>
          </a:prstGeom>
        </p:spPr>
      </p:pic>
      <p:cxnSp>
        <p:nvCxnSpPr>
          <p:cNvPr id="20" name="Straight Connector 19">
            <a:extLst>
              <a:ext uri="{FF2B5EF4-FFF2-40B4-BE49-F238E27FC236}">
                <a16:creationId xmlns:a16="http://schemas.microsoft.com/office/drawing/2014/main" id="{6D0183B8-AEBC-C341-A970-B7CE55844E7D}"/>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2" descr="Image result for cbre logo"/>
          <p:cNvPicPr>
            <a:picLocks noChangeAspect="1" noChangeArrowheads="1"/>
          </p:cNvPicPr>
          <p:nvPr userDrawn="1"/>
        </p:nvPicPr>
        <p:blipFill>
          <a:blip r:embed="rId6"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748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mper-13">
    <p:spTree>
      <p:nvGrpSpPr>
        <p:cNvPr id="1" name=""/>
        <p:cNvGrpSpPr/>
        <p:nvPr/>
      </p:nvGrpSpPr>
      <p:grpSpPr>
        <a:xfrm>
          <a:off x="0" y="0"/>
          <a:ext cx="0" cy="0"/>
          <a:chOff x="0" y="0"/>
          <a:chExt cx="0" cy="0"/>
        </a:xfrm>
      </p:grpSpPr>
      <p:pic>
        <p:nvPicPr>
          <p:cNvPr id="15" name="Picture 4" descr="https://static.pexels.com/photos/7097/people-coffee-tea-meeting.jpg"/>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r="-68"/>
          <a:stretch/>
        </p:blipFill>
        <p:spPr bwMode="auto">
          <a:xfrm>
            <a:off x="0" y="0"/>
            <a:ext cx="12192000"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ectangle 15"/>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sp>
        <p:nvSpPr>
          <p:cNvPr id="19" name="Rectangle 18"/>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114287"/>
            </a:solidFill>
          </a:ln>
        </p:spPr>
        <p:style>
          <a:lnRef idx="1">
            <a:schemeClr val="accent1"/>
          </a:lnRef>
          <a:fillRef idx="0">
            <a:schemeClr val="accent1"/>
          </a:fillRef>
          <a:effectRef idx="0">
            <a:schemeClr val="accent1"/>
          </a:effectRef>
          <a:fontRef idx="minor">
            <a:schemeClr val="tx1"/>
          </a:fontRef>
        </p:style>
      </p:cxnSp>
      <p:pic>
        <p:nvPicPr>
          <p:cNvPr id="11" name="Picture 10"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C798F738-3196-6F45-8B81-37D41505079D}"/>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7" name="Title 1">
            <a:extLst>
              <a:ext uri="{FF2B5EF4-FFF2-40B4-BE49-F238E27FC236}">
                <a16:creationId xmlns:a16="http://schemas.microsoft.com/office/drawing/2014/main" id="{68DB759F-3039-3C4A-9F28-983336DC05C9}"/>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20" name="Picture 19">
            <a:extLst>
              <a:ext uri="{FF2B5EF4-FFF2-40B4-BE49-F238E27FC236}">
                <a16:creationId xmlns:a16="http://schemas.microsoft.com/office/drawing/2014/main" id="{A7948261-B121-EE48-AEF0-091FB4A25EA0}"/>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21" name="Straight Connector 20">
            <a:extLst>
              <a:ext uri="{FF2B5EF4-FFF2-40B4-BE49-F238E27FC236}">
                <a16:creationId xmlns:a16="http://schemas.microsoft.com/office/drawing/2014/main" id="{BB55C7B4-1D6B-D948-A256-CC3B3E6E2DB7}"/>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1316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mper-14">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D81D42-6A8D-7B44-AF17-85452CABBE87}"/>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0" name="Rectangle 19"/>
          <p:cNvSpPr/>
          <p:nvPr userDrawn="1"/>
        </p:nvSpPr>
        <p:spPr>
          <a:xfrm>
            <a:off x="0" y="0"/>
            <a:ext cx="1219200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endParaRPr lang="en-US" sz="1800" b="1">
              <a:solidFill>
                <a:srgbClr val="074F60"/>
              </a:solidFill>
            </a:endParaRPr>
          </a:p>
        </p:txBody>
      </p:sp>
      <p:cxnSp>
        <p:nvCxnSpPr>
          <p:cNvPr id="3" name="Straight Connector 2"/>
          <p:cNvCxnSpPr/>
          <p:nvPr userDrawn="1"/>
        </p:nvCxnSpPr>
        <p:spPr>
          <a:xfrm>
            <a:off x="1077844" y="2579757"/>
            <a:ext cx="1095513" cy="0"/>
          </a:xfrm>
          <a:prstGeom prst="line">
            <a:avLst/>
          </a:prstGeom>
          <a:ln w="76200">
            <a:solidFill>
              <a:srgbClr val="006A4D"/>
            </a:solidFill>
          </a:ln>
        </p:spPr>
        <p:style>
          <a:lnRef idx="1">
            <a:schemeClr val="accent1"/>
          </a:lnRef>
          <a:fillRef idx="0">
            <a:schemeClr val="accent1"/>
          </a:fillRef>
          <a:effectRef idx="0">
            <a:schemeClr val="accent1"/>
          </a:effectRef>
          <a:fontRef idx="minor">
            <a:schemeClr val="tx1"/>
          </a:fontRef>
        </p:style>
      </p:cxnSp>
      <p:pic>
        <p:nvPicPr>
          <p:cNvPr id="11" name="Picture 10" descr="foundry white lines.png"/>
          <p:cNvPicPr>
            <a:picLocks noChangeAspect="1"/>
          </p:cNvPicPr>
          <p:nvPr userDrawn="1"/>
        </p:nvPicPr>
        <p:blipFill rotWithShape="1">
          <a:blip r:embed="rId4" cstate="email">
            <a:alphaModFix amt="19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4" name="Slide Number Placeholder 3">
            <a:extLst>
              <a:ext uri="{FF2B5EF4-FFF2-40B4-BE49-F238E27FC236}">
                <a16:creationId xmlns:a16="http://schemas.microsoft.com/office/drawing/2014/main" id="{3562301D-CAEE-0C4E-85C4-9DAB13E9E073}"/>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9" name="Title 1">
            <a:extLst>
              <a:ext uri="{FF2B5EF4-FFF2-40B4-BE49-F238E27FC236}">
                <a16:creationId xmlns:a16="http://schemas.microsoft.com/office/drawing/2014/main" id="{5F234618-EBA6-9A42-9DDC-54E86054F10D}"/>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17" name="Picture 16">
            <a:extLst>
              <a:ext uri="{FF2B5EF4-FFF2-40B4-BE49-F238E27FC236}">
                <a16:creationId xmlns:a16="http://schemas.microsoft.com/office/drawing/2014/main" id="{E43586EE-C278-6044-9CB2-9C691118694D}"/>
              </a:ext>
            </a:extLst>
          </p:cNvPr>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r="48107"/>
          <a:stretch/>
        </p:blipFill>
        <p:spPr>
          <a:xfrm>
            <a:off x="11059969" y="6408604"/>
            <a:ext cx="861096" cy="244485"/>
          </a:xfrm>
          <a:prstGeom prst="rect">
            <a:avLst/>
          </a:prstGeom>
        </p:spPr>
      </p:pic>
      <p:cxnSp>
        <p:nvCxnSpPr>
          <p:cNvPr id="18" name="Straight Connector 17">
            <a:extLst>
              <a:ext uri="{FF2B5EF4-FFF2-40B4-BE49-F238E27FC236}">
                <a16:creationId xmlns:a16="http://schemas.microsoft.com/office/drawing/2014/main" id="{B190DCFD-1683-2948-9E42-6F3893F3569E}"/>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Image result for cbre logo"/>
          <p:cNvPicPr>
            <a:picLocks noChangeAspect="1" noChangeArrowheads="1"/>
          </p:cNvPicPr>
          <p:nvPr userDrawn="1"/>
        </p:nvPicPr>
        <p:blipFill>
          <a:blip r:embed="rId7"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97018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pic>
        <p:nvPicPr>
          <p:cNvPr id="2" name="Picture 2" descr="Image result for Innovation Ideas"/>
          <p:cNvPicPr>
            <a:picLocks noChangeAspect="1" noChangeArrowheads="1"/>
          </p:cNvPicPr>
          <p:nvPr userDrawn="1"/>
        </p:nvPicPr>
        <p:blipFill rotWithShape="1">
          <a:blip r:embed="rId2" cstate="print">
            <a:grayscl/>
            <a:extLst>
              <a:ext uri="{28A0092B-C50C-407E-A947-70E740481C1C}">
                <a14:useLocalDpi xmlns:a14="http://schemas.microsoft.com/office/drawing/2010/main" val="0"/>
              </a:ext>
            </a:extLst>
          </a:blip>
          <a:srcRect t="921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0" y="0"/>
            <a:ext cx="12192000" cy="6858000"/>
          </a:xfrm>
          <a:prstGeom prst="rect">
            <a:avLst/>
          </a:prstGeom>
          <a:solidFill>
            <a:srgbClr val="00000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54"/>
            <a:endParaRPr lang="en-US" sz="1800" b="1">
              <a:solidFill>
                <a:srgbClr val="074F60"/>
              </a:solidFill>
            </a:endParaRPr>
          </a:p>
        </p:txBody>
      </p:sp>
      <p:cxnSp>
        <p:nvCxnSpPr>
          <p:cNvPr id="12" name="Straight Connector 11"/>
          <p:cNvCxnSpPr/>
          <p:nvPr userDrawn="1"/>
        </p:nvCxnSpPr>
        <p:spPr>
          <a:xfrm>
            <a:off x="1077845" y="2579757"/>
            <a:ext cx="1095513" cy="0"/>
          </a:xfrm>
          <a:prstGeom prst="line">
            <a:avLst/>
          </a:prstGeom>
          <a:ln w="76200">
            <a:solidFill>
              <a:srgbClr val="114287"/>
            </a:solidFill>
          </a:ln>
        </p:spPr>
        <p:style>
          <a:lnRef idx="1">
            <a:schemeClr val="accent1"/>
          </a:lnRef>
          <a:fillRef idx="0">
            <a:schemeClr val="accent1"/>
          </a:fillRef>
          <a:effectRef idx="0">
            <a:schemeClr val="accent1"/>
          </a:effectRef>
          <a:fontRef idx="minor">
            <a:schemeClr val="tx1"/>
          </a:fontRef>
        </p:style>
      </p:cxnSp>
      <p:pic>
        <p:nvPicPr>
          <p:cNvPr id="5" name="Picture 4" descr="foundry white lines.png"/>
          <p:cNvPicPr>
            <a:picLocks noChangeAspect="1"/>
          </p:cNvPicPr>
          <p:nvPr userDrawn="1"/>
        </p:nvPicPr>
        <p:blipFill rotWithShape="1">
          <a:blip r:embed="rId3" cstate="email">
            <a:alphaModFix amt="19000"/>
            <a:extLst>
              <a:ext uri="{28A0092B-C50C-407E-A947-70E740481C1C}">
                <a14:useLocalDpi xmlns:a14="http://schemas.microsoft.com/office/drawing/2010/main"/>
              </a:ext>
            </a:extLst>
          </a:blip>
          <a:srcRect/>
          <a:stretch/>
        </p:blipFill>
        <p:spPr>
          <a:xfrm>
            <a:off x="5320976" y="5"/>
            <a:ext cx="6871024" cy="6858001"/>
          </a:xfrm>
          <a:prstGeom prst="rect">
            <a:avLst/>
          </a:prstGeom>
        </p:spPr>
      </p:pic>
      <p:sp>
        <p:nvSpPr>
          <p:cNvPr id="6" name="Slide Number Placeholder 5">
            <a:extLst>
              <a:ext uri="{FF2B5EF4-FFF2-40B4-BE49-F238E27FC236}">
                <a16:creationId xmlns:a16="http://schemas.microsoft.com/office/drawing/2014/main" id="{A4D1112A-BE7E-814F-8E38-16A073F4EDD0}"/>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14" name="Title 1">
            <a:extLst>
              <a:ext uri="{FF2B5EF4-FFF2-40B4-BE49-F238E27FC236}">
                <a16:creationId xmlns:a16="http://schemas.microsoft.com/office/drawing/2014/main" id="{9D4BB86D-5FF9-8A41-8845-F1D94511B14E}"/>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18" name="Picture 17">
            <a:extLst>
              <a:ext uri="{FF2B5EF4-FFF2-40B4-BE49-F238E27FC236}">
                <a16:creationId xmlns:a16="http://schemas.microsoft.com/office/drawing/2014/main" id="{CF5ADB48-6708-714B-8C82-392D2B74FA0F}"/>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r="48107"/>
          <a:stretch/>
        </p:blipFill>
        <p:spPr>
          <a:xfrm>
            <a:off x="11059969" y="6408604"/>
            <a:ext cx="861096" cy="244485"/>
          </a:xfrm>
          <a:prstGeom prst="rect">
            <a:avLst/>
          </a:prstGeom>
        </p:spPr>
      </p:pic>
      <p:cxnSp>
        <p:nvCxnSpPr>
          <p:cNvPr id="19" name="Straight Connector 18">
            <a:extLst>
              <a:ext uri="{FF2B5EF4-FFF2-40B4-BE49-F238E27FC236}">
                <a16:creationId xmlns:a16="http://schemas.microsoft.com/office/drawing/2014/main" id="{350824E8-AA85-114A-8C45-CF52CA0E7DDB}"/>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Image result for cbre logo"/>
          <p:cNvPicPr>
            <a:picLocks noChangeAspect="1" noChangeArrowheads="1"/>
          </p:cNvPicPr>
          <p:nvPr userDrawn="1"/>
        </p:nvPicPr>
        <p:blipFill>
          <a:blip r:embed="rId6"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3877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pic>
        <p:nvPicPr>
          <p:cNvPr id="2" name="Picture 2" descr="Related image"/>
          <p:cNvPicPr>
            <a:picLocks noChangeAspect="1" noChangeArrowheads="1"/>
          </p:cNvPicPr>
          <p:nvPr userDrawn="1"/>
        </p:nvPicPr>
        <p:blipFill rotWithShape="1">
          <a:blip r:embed="rId2">
            <a:grayscl/>
            <a:extLst>
              <a:ext uri="{28A0092B-C50C-407E-A947-70E740481C1C}">
                <a14:useLocalDpi xmlns:a14="http://schemas.microsoft.com/office/drawing/2010/main" val="0"/>
              </a:ext>
            </a:extLst>
          </a:blip>
          <a:srcRect t="9013" b="6281"/>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0" y="0"/>
            <a:ext cx="12192000" cy="6858000"/>
          </a:xfrm>
          <a:prstGeom prst="rect">
            <a:avLst/>
          </a:prstGeom>
          <a:solidFill>
            <a:srgbClr val="00000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54"/>
            <a:endParaRPr lang="en-US" sz="1800" b="1">
              <a:solidFill>
                <a:srgbClr val="074F60"/>
              </a:solidFill>
            </a:endParaRPr>
          </a:p>
        </p:txBody>
      </p:sp>
      <p:cxnSp>
        <p:nvCxnSpPr>
          <p:cNvPr id="5" name="Straight Connector 4"/>
          <p:cNvCxnSpPr/>
          <p:nvPr userDrawn="1"/>
        </p:nvCxnSpPr>
        <p:spPr>
          <a:xfrm>
            <a:off x="1077845" y="2579757"/>
            <a:ext cx="1095513" cy="0"/>
          </a:xfrm>
          <a:prstGeom prst="line">
            <a:avLst/>
          </a:prstGeom>
          <a:ln w="76200">
            <a:solidFill>
              <a:srgbClr val="F95547"/>
            </a:solidFill>
          </a:ln>
        </p:spPr>
        <p:style>
          <a:lnRef idx="1">
            <a:schemeClr val="accent1"/>
          </a:lnRef>
          <a:fillRef idx="0">
            <a:schemeClr val="accent1"/>
          </a:fillRef>
          <a:effectRef idx="0">
            <a:schemeClr val="accent1"/>
          </a:effectRef>
          <a:fontRef idx="minor">
            <a:schemeClr val="tx1"/>
          </a:fontRef>
        </p:style>
      </p:cxnSp>
      <p:pic>
        <p:nvPicPr>
          <p:cNvPr id="6" name="Picture 5" descr="foundry white lines.png"/>
          <p:cNvPicPr>
            <a:picLocks noChangeAspect="1"/>
          </p:cNvPicPr>
          <p:nvPr userDrawn="1"/>
        </p:nvPicPr>
        <p:blipFill rotWithShape="1">
          <a:blip r:embed="rId3" cstate="email">
            <a:alphaModFix amt="19000"/>
            <a:extLst>
              <a:ext uri="{28A0092B-C50C-407E-A947-70E740481C1C}">
                <a14:useLocalDpi xmlns:a14="http://schemas.microsoft.com/office/drawing/2010/main"/>
              </a:ext>
            </a:extLst>
          </a:blip>
          <a:srcRect/>
          <a:stretch/>
        </p:blipFill>
        <p:spPr>
          <a:xfrm>
            <a:off x="5320976" y="5"/>
            <a:ext cx="6871024" cy="6858001"/>
          </a:xfrm>
          <a:prstGeom prst="rect">
            <a:avLst/>
          </a:prstGeom>
        </p:spPr>
      </p:pic>
      <p:sp>
        <p:nvSpPr>
          <p:cNvPr id="7" name="Slide Number Placeholder 6">
            <a:extLst>
              <a:ext uri="{FF2B5EF4-FFF2-40B4-BE49-F238E27FC236}">
                <a16:creationId xmlns:a16="http://schemas.microsoft.com/office/drawing/2014/main" id="{405E8C87-65A6-AF4E-AF40-9EDE1CAD14C1}"/>
              </a:ext>
            </a:extLst>
          </p:cNvPr>
          <p:cNvSpPr>
            <a:spLocks noGrp="1"/>
          </p:cNvSpPr>
          <p:nvPr>
            <p:ph type="sldNum" sz="quarter" idx="11"/>
          </p:nvPr>
        </p:nvSpPr>
        <p:spPr/>
        <p:txBody>
          <a:bodyPr/>
          <a:lstStyle/>
          <a:p>
            <a:fld id="{CDEE2954-54E9-4846-B9AA-9D6731F553AF}" type="slidenum">
              <a:rPr lang="en-US" smtClean="0"/>
              <a:pPr/>
              <a:t>‹#›</a:t>
            </a:fld>
            <a:endParaRPr lang="en-US"/>
          </a:p>
        </p:txBody>
      </p:sp>
      <p:sp>
        <p:nvSpPr>
          <p:cNvPr id="20" name="Title 1">
            <a:extLst>
              <a:ext uri="{FF2B5EF4-FFF2-40B4-BE49-F238E27FC236}">
                <a16:creationId xmlns:a16="http://schemas.microsoft.com/office/drawing/2014/main" id="{9207C012-8C86-5241-9B75-CB6D851D920B}"/>
              </a:ext>
            </a:extLst>
          </p:cNvPr>
          <p:cNvSpPr>
            <a:spLocks noGrp="1"/>
          </p:cNvSpPr>
          <p:nvPr>
            <p:ph type="title" hasCustomPrompt="1"/>
          </p:nvPr>
        </p:nvSpPr>
        <p:spPr>
          <a:xfrm>
            <a:off x="949540" y="2961393"/>
            <a:ext cx="10791664" cy="757130"/>
          </a:xfrm>
        </p:spPr>
        <p:txBody>
          <a:bodyPr wrap="square" anchor="t">
            <a:spAutoFit/>
          </a:bodyPr>
          <a:lstStyle>
            <a:lvl1pPr>
              <a:defRPr sz="4800" b="1" i="0" cap="none">
                <a:solidFill>
                  <a:schemeClr val="bg1"/>
                </a:solidFill>
                <a:latin typeface="+mn-lt"/>
                <a:ea typeface="Avenir Next" charset="0"/>
                <a:cs typeface="Avenir Next" charset="0"/>
              </a:defRPr>
            </a:lvl1pPr>
          </a:lstStyle>
          <a:p>
            <a:r>
              <a:rPr lang="en-US"/>
              <a:t>Click To Edit Title</a:t>
            </a:r>
          </a:p>
        </p:txBody>
      </p:sp>
      <p:pic>
        <p:nvPicPr>
          <p:cNvPr id="17" name="Picture 16">
            <a:extLst>
              <a:ext uri="{FF2B5EF4-FFF2-40B4-BE49-F238E27FC236}">
                <a16:creationId xmlns:a16="http://schemas.microsoft.com/office/drawing/2014/main" id="{73D18641-40E8-9740-A773-090AFC799480}"/>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r="48107"/>
          <a:stretch/>
        </p:blipFill>
        <p:spPr>
          <a:xfrm>
            <a:off x="11059969" y="6408604"/>
            <a:ext cx="861096" cy="244485"/>
          </a:xfrm>
          <a:prstGeom prst="rect">
            <a:avLst/>
          </a:prstGeom>
        </p:spPr>
      </p:pic>
      <p:cxnSp>
        <p:nvCxnSpPr>
          <p:cNvPr id="18" name="Straight Connector 17">
            <a:extLst>
              <a:ext uri="{FF2B5EF4-FFF2-40B4-BE49-F238E27FC236}">
                <a16:creationId xmlns:a16="http://schemas.microsoft.com/office/drawing/2014/main" id="{F25CB870-7D3B-CF42-AA4A-806E99B12F59}"/>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Image result for cbre logo"/>
          <p:cNvPicPr>
            <a:picLocks noChangeAspect="1" noChangeArrowheads="1"/>
          </p:cNvPicPr>
          <p:nvPr userDrawn="1"/>
        </p:nvPicPr>
        <p:blipFill>
          <a:blip r:embed="rId6"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896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11" name="Slide Number Placeholder 10"/>
          <p:cNvSpPr>
            <a:spLocks noGrp="1"/>
          </p:cNvSpPr>
          <p:nvPr>
            <p:ph type="sldNum" sz="quarter" idx="12"/>
          </p:nvPr>
        </p:nvSpPr>
        <p:spPr/>
        <p:txBody>
          <a:bodyPr/>
          <a:lstStyle/>
          <a:p>
            <a:fld id="{EFE82935-67B5-D54D-A372-F643D745F658}" type="slidenum">
              <a:rPr lang="en-US" smtClean="0"/>
              <a:pPr/>
              <a:t>‹#›</a:t>
            </a:fld>
            <a:endParaRPr lang="en-US"/>
          </a:p>
        </p:txBody>
      </p:sp>
    </p:spTree>
    <p:extLst>
      <p:ext uri="{BB962C8B-B14F-4D97-AF65-F5344CB8AC3E}">
        <p14:creationId xmlns:p14="http://schemas.microsoft.com/office/powerpoint/2010/main" val="3394434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1395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286655" y="431579"/>
            <a:ext cx="11629573" cy="461729"/>
          </a:xfrm>
        </p:spPr>
        <p:txBody>
          <a:bodyPr/>
          <a:lstStyle/>
          <a:p>
            <a:r>
              <a:rPr lang="en-US"/>
              <a:t>Click to edit Master title style</a:t>
            </a:r>
          </a:p>
        </p:txBody>
      </p:sp>
      <p:sp>
        <p:nvSpPr>
          <p:cNvPr id="4" name="Slide Number Placeholder 3"/>
          <p:cNvSpPr>
            <a:spLocks noGrp="1"/>
          </p:cNvSpPr>
          <p:nvPr>
            <p:ph type="sldNum" sz="quarter" idx="10"/>
          </p:nvPr>
        </p:nvSpPr>
        <p:spPr/>
        <p:txBody>
          <a:bodyPr/>
          <a:lstStyle/>
          <a:p>
            <a:fld id="{3C4F54F3-C349-4609-AFEE-01462D5C7942}" type="slidenum">
              <a:rPr lang="en-GB" smtClean="0"/>
              <a:pPr/>
              <a:t>‹#›</a:t>
            </a:fld>
            <a:endParaRPr lang="en-GB"/>
          </a:p>
        </p:txBody>
      </p:sp>
      <p:sp>
        <p:nvSpPr>
          <p:cNvPr id="5" name="Text Placeholder 4"/>
          <p:cNvSpPr>
            <a:spLocks noGrp="1"/>
          </p:cNvSpPr>
          <p:nvPr>
            <p:ph type="body" sz="quarter" idx="11"/>
          </p:nvPr>
        </p:nvSpPr>
        <p:spPr>
          <a:xfrm>
            <a:off x="286655" y="1567545"/>
            <a:ext cx="11629573" cy="1212640"/>
          </a:xfrm>
        </p:spPr>
        <p:txBody>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88425536"/>
      </p:ext>
    </p:extLst>
  </p:cSld>
  <p:clrMapOvr>
    <a:masterClrMapping/>
  </p:clrMapOvr>
  <p:hf hdr="0" ftr="0" dt="0"/>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0DA4-C433-B840-97DF-807C20A536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6F6A45-6546-144C-8B02-2043AA66BD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A84E2D-7F71-754B-AAD4-D58A87F334A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1E55FB4-E0A8-594E-AEC0-A89D97CD640F}"/>
              </a:ext>
            </a:extLst>
          </p:cNvPr>
          <p:cNvSpPr>
            <a:spLocks noGrp="1"/>
          </p:cNvSpPr>
          <p:nvPr>
            <p:ph type="ftr" sz="quarter" idx="11"/>
          </p:nvPr>
        </p:nvSpPr>
        <p:spPr/>
        <p:txBody>
          <a:bodyPr/>
          <a:lstStyle/>
          <a:p>
            <a:endParaRPr lang="en-US"/>
          </a:p>
        </p:txBody>
      </p:sp>
      <p:sp>
        <p:nvSpPr>
          <p:cNvPr id="7" name="Slide Number Placeholder 2"/>
          <p:cNvSpPr>
            <a:spLocks noGrp="1"/>
          </p:cNvSpPr>
          <p:nvPr>
            <p:ph type="sldNum" sz="quarter" idx="12"/>
          </p:nvPr>
        </p:nvSpPr>
        <p:spPr>
          <a:xfrm>
            <a:off x="11571235" y="172302"/>
            <a:ext cx="540379" cy="366183"/>
          </a:xfrm>
          <a:prstGeom prst="rect">
            <a:avLst/>
          </a:prstGeom>
        </p:spPr>
        <p:txBody>
          <a:bodyPr/>
          <a:lstStyle/>
          <a:p>
            <a:fld id="{CDEE2954-54E9-4846-B9AA-9D6731F553AF}" type="slidenum">
              <a:rPr lang="en-US" smtClean="0"/>
              <a:pPr/>
              <a:t>‹#›</a:t>
            </a:fld>
            <a:endParaRPr lang="en-US"/>
          </a:p>
        </p:txBody>
      </p:sp>
      <p:sp>
        <p:nvSpPr>
          <p:cNvPr id="9" name="Slide Number Placeholder 4">
            <a:extLst>
              <a:ext uri="{FF2B5EF4-FFF2-40B4-BE49-F238E27FC236}">
                <a16:creationId xmlns:a16="http://schemas.microsoft.com/office/drawing/2014/main" id="{5F817F76-73A7-E04D-8A00-A2029DF4C0D5}"/>
              </a:ext>
            </a:extLst>
          </p:cNvPr>
          <p:cNvSpPr txBox="1">
            <a:spLocks/>
          </p:cNvSpPr>
          <p:nvPr userDrawn="1"/>
        </p:nvSpPr>
        <p:spPr>
          <a:xfrm>
            <a:off x="11635741" y="147239"/>
            <a:ext cx="414528" cy="414528"/>
          </a:xfrm>
          <a:prstGeom prst="rect">
            <a:avLst/>
          </a:prstGeom>
          <a:ln w="6350">
            <a:solidFill>
              <a:schemeClr val="bg1">
                <a:lumMod val="75000"/>
              </a:schemeClr>
            </a:solidFill>
          </a:ln>
        </p:spPr>
        <p:txBody>
          <a:bodyPr vert="horz" lIns="0" tIns="0" rIns="0" bIns="0" rtlCol="0" anchor="ctr"/>
          <a:lstStyle>
            <a:defPPr>
              <a:defRPr lang="en-US"/>
            </a:defPPr>
            <a:lvl1pPr marL="0" algn="ctr" defTabSz="914400" rtl="0" eaLnBrk="1" latinLnBrk="0" hangingPunct="1">
              <a:defRPr sz="1333"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EE2954-54E9-4846-B9AA-9D6731F553AF}" type="slidenum">
              <a:rPr lang="en-US" smtClean="0"/>
              <a:pPr/>
              <a:t>‹#›</a:t>
            </a:fld>
            <a:endParaRPr lang="en-US"/>
          </a:p>
        </p:txBody>
      </p:sp>
    </p:spTree>
    <p:extLst>
      <p:ext uri="{BB962C8B-B14F-4D97-AF65-F5344CB8AC3E}">
        <p14:creationId xmlns:p14="http://schemas.microsoft.com/office/powerpoint/2010/main" val="356386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p:cNvSpPr>
            <a:spLocks noGrp="1"/>
          </p:cNvSpPr>
          <p:nvPr>
            <p:ph type="title"/>
          </p:nvPr>
        </p:nvSpPr>
        <p:spPr>
          <a:xfrm>
            <a:off x="449077" y="405304"/>
            <a:ext cx="11223172" cy="461729"/>
          </a:xfrm>
        </p:spPr>
        <p:txBody>
          <a:bodyPr/>
          <a:lstStyle/>
          <a:p>
            <a:r>
              <a:rPr lang="en-US"/>
              <a:t>Click to edit Master title style</a:t>
            </a:r>
          </a:p>
        </p:txBody>
      </p:sp>
      <p:sp>
        <p:nvSpPr>
          <p:cNvPr id="2" name="Footer Placeholder 1">
            <a:extLst>
              <a:ext uri="{FF2B5EF4-FFF2-40B4-BE49-F238E27FC236}">
                <a16:creationId xmlns:a16="http://schemas.microsoft.com/office/drawing/2014/main" id="{095F9398-C907-BE43-AA6A-7BEFD16C2AD7}"/>
              </a:ext>
            </a:extLst>
          </p:cNvPr>
          <p:cNvSpPr>
            <a:spLocks noGrp="1"/>
          </p:cNvSpPr>
          <p:nvPr>
            <p:ph type="ftr" sz="quarter" idx="12"/>
          </p:nvPr>
        </p:nvSpPr>
        <p:spPr/>
        <p:txBody>
          <a:bodyPr/>
          <a:lstStyle/>
          <a:p>
            <a:r>
              <a:rPr lang="en-US"/>
              <a:t>© 2019</a:t>
            </a:r>
          </a:p>
        </p:txBody>
      </p:sp>
      <p:sp>
        <p:nvSpPr>
          <p:cNvPr id="3" name="Slide Number Placeholder 2">
            <a:extLst>
              <a:ext uri="{FF2B5EF4-FFF2-40B4-BE49-F238E27FC236}">
                <a16:creationId xmlns:a16="http://schemas.microsoft.com/office/drawing/2014/main" id="{B80FFB7A-891A-344A-A8B8-4CCD63D806BC}"/>
              </a:ext>
            </a:extLst>
          </p:cNvPr>
          <p:cNvSpPr>
            <a:spLocks noGrp="1"/>
          </p:cNvSpPr>
          <p:nvPr>
            <p:ph type="sldNum" sz="quarter" idx="13"/>
          </p:nvPr>
        </p:nvSpPr>
        <p:spPr/>
        <p:txBody>
          <a:bodyPr/>
          <a:lstStyle/>
          <a:p>
            <a:fld id="{CDEE2954-54E9-4846-B9AA-9D6731F553AF}" type="slidenum">
              <a:rPr lang="en-US" smtClean="0"/>
              <a:pPr/>
              <a:t>‹#›</a:t>
            </a:fld>
            <a:endParaRPr lang="en-US"/>
          </a:p>
        </p:txBody>
      </p:sp>
      <p:sp>
        <p:nvSpPr>
          <p:cNvPr id="6" name="Text Placeholder 5">
            <a:extLst>
              <a:ext uri="{FF2B5EF4-FFF2-40B4-BE49-F238E27FC236}">
                <a16:creationId xmlns:a16="http://schemas.microsoft.com/office/drawing/2014/main" id="{1F90ADFF-8467-144C-8BA4-055CCF0D7BF3}"/>
              </a:ext>
            </a:extLst>
          </p:cNvPr>
          <p:cNvSpPr>
            <a:spLocks noGrp="1"/>
          </p:cNvSpPr>
          <p:nvPr>
            <p:ph type="body" sz="quarter" idx="14"/>
          </p:nvPr>
        </p:nvSpPr>
        <p:spPr>
          <a:xfrm>
            <a:off x="449075" y="1670051"/>
            <a:ext cx="11261391" cy="1462280"/>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8724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8"/>
        <p:cNvGrpSpPr/>
        <p:nvPr/>
      </p:nvGrpSpPr>
      <p:grpSpPr>
        <a:xfrm>
          <a:off x="0" y="0"/>
          <a:ext cx="0" cy="0"/>
          <a:chOff x="0" y="0"/>
          <a:chExt cx="0" cy="0"/>
        </a:xfrm>
      </p:grpSpPr>
      <p:sp>
        <p:nvSpPr>
          <p:cNvPr id="19" name="Google Shape;19;p2"/>
          <p:cNvSpPr/>
          <p:nvPr/>
        </p:nvSpPr>
        <p:spPr>
          <a:xfrm>
            <a:off x="2" y="1676"/>
            <a:ext cx="12192000" cy="6854653"/>
          </a:xfrm>
          <a:prstGeom prst="rect">
            <a:avLst/>
          </a:prstGeom>
          <a:solidFill>
            <a:srgbClr val="000000"/>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1875" b="0" i="0" u="none" strike="noStrike" cap="none">
              <a:solidFill>
                <a:srgbClr val="7F7F7F"/>
              </a:solidFill>
              <a:latin typeface="Arial"/>
              <a:ea typeface="Arial"/>
              <a:cs typeface="Arial"/>
              <a:sym typeface="Arial"/>
            </a:endParaRPr>
          </a:p>
        </p:txBody>
      </p:sp>
      <p:pic>
        <p:nvPicPr>
          <p:cNvPr id="20" name="Google Shape;20;p2" descr="foundry white lines.png"/>
          <p:cNvPicPr preferRelativeResize="0"/>
          <p:nvPr/>
        </p:nvPicPr>
        <p:blipFill rotWithShape="1">
          <a:blip r:embed="rId2">
            <a:alphaModFix amt="20000"/>
          </a:blip>
          <a:srcRect/>
          <a:stretch/>
        </p:blipFill>
        <p:spPr>
          <a:xfrm>
            <a:off x="5320976" y="3"/>
            <a:ext cx="6871024" cy="6858001"/>
          </a:xfrm>
          <a:prstGeom prst="rect">
            <a:avLst/>
          </a:prstGeom>
          <a:noFill/>
          <a:ln>
            <a:noFill/>
          </a:ln>
        </p:spPr>
      </p:pic>
      <p:sp>
        <p:nvSpPr>
          <p:cNvPr id="21" name="Google Shape;21;p2"/>
          <p:cNvSpPr txBox="1">
            <a:spLocks noGrp="1"/>
          </p:cNvSpPr>
          <p:nvPr>
            <p:ph type="title"/>
          </p:nvPr>
        </p:nvSpPr>
        <p:spPr>
          <a:xfrm>
            <a:off x="878460" y="3446353"/>
            <a:ext cx="10972800" cy="75713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FFFFFF"/>
              </a:buClr>
              <a:buSzPts val="4800"/>
              <a:buFont typeface="Arial"/>
              <a:buNone/>
              <a:defRPr sz="4800" b="1" i="0" cap="none">
                <a:solidFill>
                  <a:srgbClr val="FFFFF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2"/>
          <p:cNvSpPr/>
          <p:nvPr/>
        </p:nvSpPr>
        <p:spPr>
          <a:xfrm>
            <a:off x="1026003" y="4400041"/>
            <a:ext cx="1031652" cy="100936"/>
          </a:xfrm>
          <a:prstGeom prst="rect">
            <a:avLst/>
          </a:prstGeom>
          <a:solidFill>
            <a:srgbClr val="006A4D"/>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b="0" i="0" u="none" strike="noStrike" cap="none">
              <a:solidFill>
                <a:srgbClr val="47E0C1"/>
              </a:solidFill>
              <a:latin typeface="Helvetica Neue"/>
              <a:ea typeface="Helvetica Neue"/>
              <a:cs typeface="Helvetica Neue"/>
              <a:sym typeface="Helvetica Neue"/>
            </a:endParaRPr>
          </a:p>
        </p:txBody>
      </p:sp>
      <p:sp>
        <p:nvSpPr>
          <p:cNvPr id="23" name="Google Shape;23;p2"/>
          <p:cNvSpPr txBox="1">
            <a:spLocks noGrp="1"/>
          </p:cNvSpPr>
          <p:nvPr>
            <p:ph type="body" idx="1"/>
          </p:nvPr>
        </p:nvSpPr>
        <p:spPr>
          <a:xfrm>
            <a:off x="903399" y="4868966"/>
            <a:ext cx="2931707" cy="350865"/>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920"/>
              <a:buFont typeface="Arial"/>
              <a:buNone/>
              <a:defRPr sz="1600">
                <a:solidFill>
                  <a:srgbClr val="FFFFFF"/>
                </a:solidFill>
                <a:latin typeface="Arial"/>
                <a:ea typeface="Arial"/>
                <a:cs typeface="Arial"/>
                <a:sym typeface="Arial"/>
              </a:defRPr>
            </a:lvl1pPr>
            <a:lvl2pPr marL="914400" lvl="1" indent="-228600" algn="l">
              <a:lnSpc>
                <a:spcPct val="90000"/>
              </a:lnSpc>
              <a:spcBef>
                <a:spcPts val="320"/>
              </a:spcBef>
              <a:spcAft>
                <a:spcPts val="0"/>
              </a:spcAft>
              <a:buClr>
                <a:srgbClr val="FFFFFF"/>
              </a:buClr>
              <a:buSzPts val="1280"/>
              <a:buFont typeface="Arial"/>
              <a:buNone/>
              <a:defRPr sz="1600">
                <a:solidFill>
                  <a:srgbClr val="FFFFFF"/>
                </a:solidFill>
                <a:latin typeface="Avenir"/>
                <a:ea typeface="Avenir"/>
                <a:cs typeface="Avenir"/>
                <a:sym typeface="Avenir"/>
              </a:defRPr>
            </a:lvl2pPr>
            <a:lvl3pPr marL="1371600" lvl="2" indent="-228600" algn="l">
              <a:lnSpc>
                <a:spcPct val="90000"/>
              </a:lnSpc>
              <a:spcBef>
                <a:spcPts val="320"/>
              </a:spcBef>
              <a:spcAft>
                <a:spcPts val="0"/>
              </a:spcAft>
              <a:buClr>
                <a:srgbClr val="FFFFFF"/>
              </a:buClr>
              <a:buSzPts val="1600"/>
              <a:buFont typeface="Arial"/>
              <a:buNone/>
              <a:defRPr sz="1600">
                <a:solidFill>
                  <a:srgbClr val="FFFFFF"/>
                </a:solidFill>
                <a:latin typeface="Avenir"/>
                <a:ea typeface="Avenir"/>
                <a:cs typeface="Avenir"/>
                <a:sym typeface="Avenir"/>
              </a:defRPr>
            </a:lvl3pPr>
            <a:lvl4pPr marL="1828800" lvl="3" indent="-228600" algn="l">
              <a:lnSpc>
                <a:spcPct val="90000"/>
              </a:lnSpc>
              <a:spcBef>
                <a:spcPts val="320"/>
              </a:spcBef>
              <a:spcAft>
                <a:spcPts val="0"/>
              </a:spcAft>
              <a:buClr>
                <a:srgbClr val="FFFFFF"/>
              </a:buClr>
              <a:buSzPts val="1920"/>
              <a:buFont typeface="Arial"/>
              <a:buNone/>
              <a:defRPr sz="1600">
                <a:solidFill>
                  <a:srgbClr val="FFFFFF"/>
                </a:solidFill>
                <a:latin typeface="Avenir"/>
                <a:ea typeface="Avenir"/>
                <a:cs typeface="Avenir"/>
                <a:sym typeface="Avenir"/>
              </a:defRPr>
            </a:lvl4pPr>
            <a:lvl5pPr marL="2286000" lvl="4" indent="-228600" algn="l">
              <a:lnSpc>
                <a:spcPct val="90000"/>
              </a:lnSpc>
              <a:spcBef>
                <a:spcPts val="320"/>
              </a:spcBef>
              <a:spcAft>
                <a:spcPts val="0"/>
              </a:spcAft>
              <a:buClr>
                <a:srgbClr val="FFFFFF"/>
              </a:buClr>
              <a:buSzPts val="1920"/>
              <a:buFont typeface="Arial"/>
              <a:buNone/>
              <a:defRPr sz="1600">
                <a:solidFill>
                  <a:srgbClr val="FFFFFF"/>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4" name="Google Shape;24;p2"/>
          <p:cNvCxnSpPr/>
          <p:nvPr/>
        </p:nvCxnSpPr>
        <p:spPr>
          <a:xfrm>
            <a:off x="3042109" y="669080"/>
            <a:ext cx="0" cy="486477"/>
          </a:xfrm>
          <a:prstGeom prst="straightConnector1">
            <a:avLst/>
          </a:prstGeom>
          <a:noFill/>
          <a:ln w="9525" cap="flat" cmpd="sng">
            <a:solidFill>
              <a:schemeClr val="accent1"/>
            </a:solidFill>
            <a:prstDash val="solid"/>
            <a:miter lim="800000"/>
            <a:headEnd type="none" w="sm" len="sm"/>
            <a:tailEnd type="none" w="sm" len="sm"/>
          </a:ln>
        </p:spPr>
      </p:cxnSp>
      <p:pic>
        <p:nvPicPr>
          <p:cNvPr id="25" name="Google Shape;25;p2"/>
          <p:cNvPicPr preferRelativeResize="0"/>
          <p:nvPr/>
        </p:nvPicPr>
        <p:blipFill rotWithShape="1">
          <a:blip r:embed="rId3">
            <a:alphaModFix/>
          </a:blip>
          <a:srcRect t="-1" r="49637" b="-2267"/>
          <a:stretch/>
        </p:blipFill>
        <p:spPr>
          <a:xfrm>
            <a:off x="3330661" y="633044"/>
            <a:ext cx="1746432" cy="522513"/>
          </a:xfrm>
          <a:prstGeom prst="rect">
            <a:avLst/>
          </a:prstGeom>
          <a:noFill/>
          <a:ln>
            <a:noFill/>
          </a:ln>
        </p:spPr>
      </p:pic>
      <p:pic>
        <p:nvPicPr>
          <p:cNvPr id="26" name="Google Shape;26;p2" descr="Image result for cbre logo"/>
          <p:cNvPicPr preferRelativeResize="0"/>
          <p:nvPr/>
        </p:nvPicPr>
        <p:blipFill rotWithShape="1">
          <a:blip r:embed="rId4">
            <a:alphaModFix/>
          </a:blip>
          <a:srcRect/>
          <a:stretch/>
        </p:blipFill>
        <p:spPr>
          <a:xfrm>
            <a:off x="1153807" y="705327"/>
            <a:ext cx="1497739" cy="377945"/>
          </a:xfrm>
          <a:prstGeom prst="rect">
            <a:avLst/>
          </a:prstGeom>
          <a:noFill/>
          <a:ln>
            <a:noFill/>
          </a:ln>
        </p:spPr>
      </p:pic>
    </p:spTree>
    <p:extLst>
      <p:ext uri="{BB962C8B-B14F-4D97-AF65-F5344CB8AC3E}">
        <p14:creationId xmlns:p14="http://schemas.microsoft.com/office/powerpoint/2010/main" val="26464976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449077" y="405304"/>
            <a:ext cx="11223172" cy="461729"/>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4" name="Google Shape;34;p4"/>
          <p:cNvSpPr txBox="1">
            <a:spLocks noGrp="1"/>
          </p:cNvSpPr>
          <p:nvPr>
            <p:ph type="ftr" idx="11"/>
          </p:nvPr>
        </p:nvSpPr>
        <p:spPr>
          <a:xfrm>
            <a:off x="8647090" y="6372603"/>
            <a:ext cx="1127412"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1333">
                <a:solidFill>
                  <a:srgbClr val="A5A5A5"/>
                </a:solidFill>
                <a:latin typeface="Arial"/>
                <a:ea typeface="Arial"/>
                <a:cs typeface="Arial"/>
                <a:sym typeface="Arial"/>
              </a:rPr>
              <a:t>‹#›</a:t>
            </a:fld>
            <a:endParaRPr sz="1333">
              <a:solidFill>
                <a:srgbClr val="A5A5A5"/>
              </a:solidFill>
              <a:latin typeface="Arial"/>
              <a:ea typeface="Arial"/>
              <a:cs typeface="Arial"/>
              <a:sym typeface="Arial"/>
            </a:endParaRPr>
          </a:p>
        </p:txBody>
      </p:sp>
    </p:spTree>
    <p:extLst>
      <p:ext uri="{BB962C8B-B14F-4D97-AF65-F5344CB8AC3E}">
        <p14:creationId xmlns:p14="http://schemas.microsoft.com/office/powerpoint/2010/main" val="28459501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449077" y="405304"/>
            <a:ext cx="11223172" cy="461729"/>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6"/>
          <p:cNvSpPr txBox="1">
            <a:spLocks noGrp="1"/>
          </p:cNvSpPr>
          <p:nvPr>
            <p:ph type="ftr" idx="11"/>
          </p:nvPr>
        </p:nvSpPr>
        <p:spPr>
          <a:xfrm>
            <a:off x="8647090" y="6372603"/>
            <a:ext cx="1127412"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6"/>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1" name="Google Shape;121;p16"/>
          <p:cNvSpPr txBox="1">
            <a:spLocks noGrp="1"/>
          </p:cNvSpPr>
          <p:nvPr>
            <p:ph type="body" idx="1"/>
          </p:nvPr>
        </p:nvSpPr>
        <p:spPr>
          <a:xfrm>
            <a:off x="449075" y="1670051"/>
            <a:ext cx="11261391" cy="1462280"/>
          </a:xfrm>
          <a:prstGeom prst="rect">
            <a:avLst/>
          </a:prstGeom>
          <a:noFill/>
          <a:ln>
            <a:noFill/>
          </a:ln>
        </p:spPr>
        <p:txBody>
          <a:bodyPr spcFirstLastPara="1" wrap="square" lIns="91425" tIns="45700" rIns="91425" bIns="45700" anchor="t" anchorCtr="0">
            <a:noAutofit/>
          </a:bodyPr>
          <a:lstStyle>
            <a:lvl1pPr marL="457200" lvl="0" indent="-365760" algn="l">
              <a:lnSpc>
                <a:spcPct val="100000"/>
              </a:lnSpc>
              <a:spcBef>
                <a:spcPts val="1067"/>
              </a:spcBef>
              <a:spcAft>
                <a:spcPts val="0"/>
              </a:spcAft>
              <a:buSzPts val="2160"/>
              <a:buChar char="•"/>
              <a:defRPr/>
            </a:lvl1pPr>
            <a:lvl2pPr marL="914400" lvl="1" indent="-320040" algn="l">
              <a:lnSpc>
                <a:spcPct val="90000"/>
              </a:lnSpc>
              <a:spcBef>
                <a:spcPts val="267"/>
              </a:spcBef>
              <a:spcAft>
                <a:spcPts val="0"/>
              </a:spcAft>
              <a:buClr>
                <a:schemeClr val="dk2"/>
              </a:buClr>
              <a:buSzPts val="1440"/>
              <a:buChar char="–"/>
              <a:defRPr/>
            </a:lvl2pPr>
            <a:lvl3pPr marL="1371600" lvl="2" indent="-342900" algn="l">
              <a:lnSpc>
                <a:spcPct val="90000"/>
              </a:lnSpc>
              <a:spcBef>
                <a:spcPts val="267"/>
              </a:spcBef>
              <a:spcAft>
                <a:spcPts val="0"/>
              </a:spcAft>
              <a:buClr>
                <a:srgbClr val="7F7F7F"/>
              </a:buClr>
              <a:buSzPts val="1800"/>
              <a:buChar char="•"/>
              <a:defRPr/>
            </a:lvl3pPr>
            <a:lvl4pPr marL="1828800" lvl="3" indent="-365760" algn="l">
              <a:lnSpc>
                <a:spcPct val="90000"/>
              </a:lnSpc>
              <a:spcBef>
                <a:spcPts val="267"/>
              </a:spcBef>
              <a:spcAft>
                <a:spcPts val="0"/>
              </a:spcAft>
              <a:buClr>
                <a:srgbClr val="7F7F7F"/>
              </a:buClr>
              <a:buSzPts val="2160"/>
              <a:buChar char="-"/>
              <a:defRPr/>
            </a:lvl4pPr>
            <a:lvl5pPr marL="2286000" lvl="4" indent="-365760" algn="l">
              <a:lnSpc>
                <a:spcPct val="90000"/>
              </a:lnSpc>
              <a:spcBef>
                <a:spcPts val="267"/>
              </a:spcBef>
              <a:spcAft>
                <a:spcPts val="0"/>
              </a:spcAft>
              <a:buClr>
                <a:srgbClr val="7F7F7F"/>
              </a:buClr>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399462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Sub">
  <p:cSld name="Title+Sub">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449077" y="405304"/>
            <a:ext cx="11223172" cy="461729"/>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7"/>
          <p:cNvSpPr txBox="1">
            <a:spLocks noGrp="1"/>
          </p:cNvSpPr>
          <p:nvPr>
            <p:ph type="body" idx="1"/>
          </p:nvPr>
        </p:nvSpPr>
        <p:spPr>
          <a:xfrm>
            <a:off x="449077" y="813718"/>
            <a:ext cx="11184124" cy="318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67"/>
              </a:spcBef>
              <a:spcAft>
                <a:spcPts val="0"/>
              </a:spcAft>
              <a:buSzPts val="1760"/>
              <a:buNone/>
              <a:defRPr sz="1467">
                <a:solidFill>
                  <a:srgbClr val="7F7F7F"/>
                </a:solidFill>
              </a:defRPr>
            </a:lvl1pPr>
            <a:lvl2pPr marL="914400" lvl="1" indent="-320040" algn="l">
              <a:lnSpc>
                <a:spcPct val="90000"/>
              </a:lnSpc>
              <a:spcBef>
                <a:spcPts val="267"/>
              </a:spcBef>
              <a:spcAft>
                <a:spcPts val="0"/>
              </a:spcAft>
              <a:buClr>
                <a:schemeClr val="dk2"/>
              </a:buClr>
              <a:buSzPts val="1440"/>
              <a:buChar char="–"/>
              <a:defRPr/>
            </a:lvl2pPr>
            <a:lvl3pPr marL="1371600" lvl="2" indent="-342900" algn="l">
              <a:lnSpc>
                <a:spcPct val="90000"/>
              </a:lnSpc>
              <a:spcBef>
                <a:spcPts val="267"/>
              </a:spcBef>
              <a:spcAft>
                <a:spcPts val="0"/>
              </a:spcAft>
              <a:buClr>
                <a:srgbClr val="7F7F7F"/>
              </a:buClr>
              <a:buSzPts val="1800"/>
              <a:buChar char="•"/>
              <a:defRPr/>
            </a:lvl3pPr>
            <a:lvl4pPr marL="1828800" lvl="3" indent="-365760" algn="l">
              <a:lnSpc>
                <a:spcPct val="90000"/>
              </a:lnSpc>
              <a:spcBef>
                <a:spcPts val="267"/>
              </a:spcBef>
              <a:spcAft>
                <a:spcPts val="0"/>
              </a:spcAft>
              <a:buClr>
                <a:srgbClr val="7F7F7F"/>
              </a:buClr>
              <a:buSzPts val="2160"/>
              <a:buChar char="-"/>
              <a:defRPr/>
            </a:lvl4pPr>
            <a:lvl5pPr marL="2286000" lvl="4" indent="-365760" algn="l">
              <a:lnSpc>
                <a:spcPct val="90000"/>
              </a:lnSpc>
              <a:spcBef>
                <a:spcPts val="267"/>
              </a:spcBef>
              <a:spcAft>
                <a:spcPts val="0"/>
              </a:spcAft>
              <a:buClr>
                <a:srgbClr val="7F7F7F"/>
              </a:buClr>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7"/>
          <p:cNvSpPr txBox="1">
            <a:spLocks noGrp="1"/>
          </p:cNvSpPr>
          <p:nvPr>
            <p:ph type="ftr" idx="11"/>
          </p:nvPr>
        </p:nvSpPr>
        <p:spPr>
          <a:xfrm>
            <a:off x="8647090" y="6372603"/>
            <a:ext cx="1127412"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7"/>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315559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Top Sub">
  <p:cSld name="Title+Top Sub">
    <p:spTree>
      <p:nvGrpSpPr>
        <p:cNvPr id="1" name="Shape 127"/>
        <p:cNvGrpSpPr/>
        <p:nvPr/>
      </p:nvGrpSpPr>
      <p:grpSpPr>
        <a:xfrm>
          <a:off x="0" y="0"/>
          <a:ext cx="0" cy="0"/>
          <a:chOff x="0" y="0"/>
          <a:chExt cx="0" cy="0"/>
        </a:xfrm>
      </p:grpSpPr>
      <p:sp>
        <p:nvSpPr>
          <p:cNvPr id="128" name="Google Shape;128;p18"/>
          <p:cNvSpPr txBox="1">
            <a:spLocks noGrp="1"/>
          </p:cNvSpPr>
          <p:nvPr>
            <p:ph type="title"/>
          </p:nvPr>
        </p:nvSpPr>
        <p:spPr>
          <a:xfrm>
            <a:off x="449077" y="515968"/>
            <a:ext cx="11223172" cy="461729"/>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8"/>
          <p:cNvSpPr txBox="1">
            <a:spLocks noGrp="1"/>
          </p:cNvSpPr>
          <p:nvPr>
            <p:ph type="body" idx="1"/>
          </p:nvPr>
        </p:nvSpPr>
        <p:spPr>
          <a:xfrm>
            <a:off x="449077" y="276508"/>
            <a:ext cx="11184124" cy="318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1067"/>
              </a:spcBef>
              <a:spcAft>
                <a:spcPts val="0"/>
              </a:spcAft>
              <a:buSzPts val="1760"/>
              <a:buNone/>
              <a:defRPr sz="1467">
                <a:solidFill>
                  <a:srgbClr val="7F7F7F"/>
                </a:solidFill>
              </a:defRPr>
            </a:lvl1pPr>
            <a:lvl2pPr marL="914400" lvl="1" indent="-320040" algn="l">
              <a:lnSpc>
                <a:spcPct val="90000"/>
              </a:lnSpc>
              <a:spcBef>
                <a:spcPts val="267"/>
              </a:spcBef>
              <a:spcAft>
                <a:spcPts val="0"/>
              </a:spcAft>
              <a:buClr>
                <a:schemeClr val="dk2"/>
              </a:buClr>
              <a:buSzPts val="1440"/>
              <a:buChar char="–"/>
              <a:defRPr/>
            </a:lvl2pPr>
            <a:lvl3pPr marL="1371600" lvl="2" indent="-342900" algn="l">
              <a:lnSpc>
                <a:spcPct val="90000"/>
              </a:lnSpc>
              <a:spcBef>
                <a:spcPts val="267"/>
              </a:spcBef>
              <a:spcAft>
                <a:spcPts val="0"/>
              </a:spcAft>
              <a:buClr>
                <a:srgbClr val="7F7F7F"/>
              </a:buClr>
              <a:buSzPts val="1800"/>
              <a:buChar char="•"/>
              <a:defRPr/>
            </a:lvl3pPr>
            <a:lvl4pPr marL="1828800" lvl="3" indent="-365760" algn="l">
              <a:lnSpc>
                <a:spcPct val="90000"/>
              </a:lnSpc>
              <a:spcBef>
                <a:spcPts val="267"/>
              </a:spcBef>
              <a:spcAft>
                <a:spcPts val="0"/>
              </a:spcAft>
              <a:buClr>
                <a:srgbClr val="7F7F7F"/>
              </a:buClr>
              <a:buSzPts val="2160"/>
              <a:buChar char="-"/>
              <a:defRPr/>
            </a:lvl4pPr>
            <a:lvl5pPr marL="2286000" lvl="4" indent="-365760" algn="l">
              <a:lnSpc>
                <a:spcPct val="90000"/>
              </a:lnSpc>
              <a:spcBef>
                <a:spcPts val="267"/>
              </a:spcBef>
              <a:spcAft>
                <a:spcPts val="0"/>
              </a:spcAft>
              <a:buClr>
                <a:srgbClr val="7F7F7F"/>
              </a:buClr>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18"/>
          <p:cNvSpPr txBox="1">
            <a:spLocks noGrp="1"/>
          </p:cNvSpPr>
          <p:nvPr>
            <p:ph type="ftr" idx="11"/>
          </p:nvPr>
        </p:nvSpPr>
        <p:spPr>
          <a:xfrm>
            <a:off x="8647090" y="6372603"/>
            <a:ext cx="1127412"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8"/>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333657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M-Custo">
  <p:cSld name="NM-Custo">
    <p:spTree>
      <p:nvGrpSpPr>
        <p:cNvPr id="1" name="Shape 132"/>
        <p:cNvGrpSpPr/>
        <p:nvPr/>
      </p:nvGrpSpPr>
      <p:grpSpPr>
        <a:xfrm>
          <a:off x="0" y="0"/>
          <a:ext cx="0" cy="0"/>
          <a:chOff x="0" y="0"/>
          <a:chExt cx="0" cy="0"/>
        </a:xfrm>
      </p:grpSpPr>
      <p:sp>
        <p:nvSpPr>
          <p:cNvPr id="133" name="Google Shape;133;p19"/>
          <p:cNvSpPr txBox="1">
            <a:spLocks noGrp="1"/>
          </p:cNvSpPr>
          <p:nvPr>
            <p:ph type="title"/>
          </p:nvPr>
        </p:nvSpPr>
        <p:spPr>
          <a:xfrm>
            <a:off x="449077" y="958197"/>
            <a:ext cx="5646924" cy="461729"/>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9"/>
          <p:cNvSpPr txBox="1">
            <a:spLocks noGrp="1"/>
          </p:cNvSpPr>
          <p:nvPr>
            <p:ph type="ftr" idx="11"/>
          </p:nvPr>
        </p:nvSpPr>
        <p:spPr>
          <a:xfrm>
            <a:off x="8647090" y="6372603"/>
            <a:ext cx="1127412" cy="366183"/>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9"/>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6" name="Google Shape;136;p19"/>
          <p:cNvSpPr/>
          <p:nvPr/>
        </p:nvSpPr>
        <p:spPr>
          <a:xfrm>
            <a:off x="449076" y="252770"/>
            <a:ext cx="2747868" cy="2565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67">
                <a:solidFill>
                  <a:schemeClr val="dk2"/>
                </a:solidFill>
                <a:latin typeface="Arial"/>
                <a:ea typeface="Arial"/>
                <a:cs typeface="Arial"/>
                <a:sym typeface="Arial"/>
              </a:rPr>
              <a:t>CASE STUDY: </a:t>
            </a:r>
            <a:r>
              <a:rPr lang="en-US" sz="1067" b="1">
                <a:solidFill>
                  <a:schemeClr val="dk1"/>
                </a:solidFill>
                <a:latin typeface="Arial"/>
                <a:ea typeface="Arial"/>
                <a:cs typeface="Arial"/>
                <a:sym typeface="Arial"/>
              </a:rPr>
              <a:t>NEIMAN MARCUS</a:t>
            </a:r>
            <a:endParaRPr/>
          </a:p>
        </p:txBody>
      </p:sp>
    </p:spTree>
    <p:extLst>
      <p:ext uri="{BB962C8B-B14F-4D97-AF65-F5344CB8AC3E}">
        <p14:creationId xmlns:p14="http://schemas.microsoft.com/office/powerpoint/2010/main" val="42326877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plit Screen-2">
  <p:cSld name="Split Screen-2">
    <p:spTree>
      <p:nvGrpSpPr>
        <p:cNvPr id="1" name="Shape 137"/>
        <p:cNvGrpSpPr/>
        <p:nvPr/>
      </p:nvGrpSpPr>
      <p:grpSpPr>
        <a:xfrm>
          <a:off x="0" y="0"/>
          <a:ext cx="0" cy="0"/>
          <a:chOff x="0" y="0"/>
          <a:chExt cx="0" cy="0"/>
        </a:xfrm>
      </p:grpSpPr>
      <p:sp>
        <p:nvSpPr>
          <p:cNvPr id="138" name="Google Shape;138;p20"/>
          <p:cNvSpPr/>
          <p:nvPr/>
        </p:nvSpPr>
        <p:spPr>
          <a:xfrm>
            <a:off x="4876800" y="0"/>
            <a:ext cx="73152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Arial"/>
              <a:ea typeface="Arial"/>
              <a:cs typeface="Arial"/>
              <a:sym typeface="Arial"/>
            </a:endParaRPr>
          </a:p>
        </p:txBody>
      </p:sp>
      <p:pic>
        <p:nvPicPr>
          <p:cNvPr id="139" name="Google Shape;139;p20" descr="foundry white lines.png"/>
          <p:cNvPicPr preferRelativeResize="0"/>
          <p:nvPr/>
        </p:nvPicPr>
        <p:blipFill rotWithShape="1">
          <a:blip r:embed="rId2">
            <a:alphaModFix amt="20000"/>
          </a:blip>
          <a:srcRect/>
          <a:stretch/>
        </p:blipFill>
        <p:spPr>
          <a:xfrm>
            <a:off x="5320976" y="3"/>
            <a:ext cx="6871024" cy="6858001"/>
          </a:xfrm>
          <a:prstGeom prst="rect">
            <a:avLst/>
          </a:prstGeom>
          <a:noFill/>
          <a:ln>
            <a:noFill/>
          </a:ln>
        </p:spPr>
      </p:pic>
      <p:sp>
        <p:nvSpPr>
          <p:cNvPr id="140" name="Google Shape;140;p20"/>
          <p:cNvSpPr/>
          <p:nvPr/>
        </p:nvSpPr>
        <p:spPr>
          <a:xfrm>
            <a:off x="571490" y="5963167"/>
            <a:ext cx="1031652" cy="100936"/>
          </a:xfrm>
          <a:prstGeom prst="rect">
            <a:avLst/>
          </a:prstGeom>
          <a:solidFill>
            <a:srgbClr val="F95547"/>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47E0C1"/>
              </a:solidFill>
              <a:latin typeface="Helvetica Neue"/>
              <a:ea typeface="Helvetica Neue"/>
              <a:cs typeface="Helvetica Neue"/>
              <a:sym typeface="Helvetica Neue"/>
            </a:endParaRPr>
          </a:p>
        </p:txBody>
      </p:sp>
      <p:sp>
        <p:nvSpPr>
          <p:cNvPr id="141" name="Google Shape;141;p20"/>
          <p:cNvSpPr txBox="1">
            <a:spLocks noGrp="1"/>
          </p:cNvSpPr>
          <p:nvPr>
            <p:ph type="title"/>
          </p:nvPr>
        </p:nvSpPr>
        <p:spPr>
          <a:xfrm>
            <a:off x="449077" y="2727676"/>
            <a:ext cx="4427724" cy="1009507"/>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0"/>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pic>
        <p:nvPicPr>
          <p:cNvPr id="143" name="Google Shape;143;p20"/>
          <p:cNvPicPr preferRelativeResize="0"/>
          <p:nvPr/>
        </p:nvPicPr>
        <p:blipFill rotWithShape="1">
          <a:blip r:embed="rId3">
            <a:alphaModFix/>
          </a:blip>
          <a:srcRect r="48107"/>
          <a:stretch/>
        </p:blipFill>
        <p:spPr>
          <a:xfrm>
            <a:off x="11059969" y="6408604"/>
            <a:ext cx="861096" cy="244485"/>
          </a:xfrm>
          <a:prstGeom prst="rect">
            <a:avLst/>
          </a:prstGeom>
          <a:noFill/>
          <a:ln>
            <a:noFill/>
          </a:ln>
        </p:spPr>
      </p:pic>
      <p:cxnSp>
        <p:nvCxnSpPr>
          <p:cNvPr id="144" name="Google Shape;144;p20"/>
          <p:cNvCxnSpPr/>
          <p:nvPr/>
        </p:nvCxnSpPr>
        <p:spPr>
          <a:xfrm>
            <a:off x="10928943" y="6425848"/>
            <a:ext cx="0" cy="232785"/>
          </a:xfrm>
          <a:prstGeom prst="straightConnector1">
            <a:avLst/>
          </a:prstGeom>
          <a:noFill/>
          <a:ln w="9525" cap="flat" cmpd="sng">
            <a:solidFill>
              <a:srgbClr val="BFBFBF"/>
            </a:solidFill>
            <a:prstDash val="solid"/>
            <a:miter lim="800000"/>
            <a:headEnd type="none" w="sm" len="sm"/>
            <a:tailEnd type="none" w="sm" len="sm"/>
          </a:ln>
        </p:spPr>
      </p:cxnSp>
      <p:pic>
        <p:nvPicPr>
          <p:cNvPr id="145" name="Google Shape;145;p20" descr="Image result for cbre logo"/>
          <p:cNvPicPr preferRelativeResize="0"/>
          <p:nvPr/>
        </p:nvPicPr>
        <p:blipFill rotWithShape="1">
          <a:blip r:embed="rId4">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9400178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umper-2">
  <p:cSld name="Bumper-2">
    <p:spTree>
      <p:nvGrpSpPr>
        <p:cNvPr id="1" name="Shape 146"/>
        <p:cNvGrpSpPr/>
        <p:nvPr/>
      </p:nvGrpSpPr>
      <p:grpSpPr>
        <a:xfrm>
          <a:off x="0" y="0"/>
          <a:ext cx="0" cy="0"/>
          <a:chOff x="0" y="0"/>
          <a:chExt cx="0" cy="0"/>
        </a:xfrm>
      </p:grpSpPr>
      <p:pic>
        <p:nvPicPr>
          <p:cNvPr id="147" name="Google Shape;147;p21"/>
          <p:cNvPicPr preferRelativeResize="0"/>
          <p:nvPr/>
        </p:nvPicPr>
        <p:blipFill rotWithShape="1">
          <a:blip r:embed="rId2">
            <a:alphaModFix/>
          </a:blip>
          <a:srcRect/>
          <a:stretch/>
        </p:blipFill>
        <p:spPr>
          <a:xfrm>
            <a:off x="1524" y="1"/>
            <a:ext cx="12188952" cy="6858000"/>
          </a:xfrm>
          <a:prstGeom prst="rect">
            <a:avLst/>
          </a:prstGeom>
          <a:noFill/>
          <a:ln>
            <a:noFill/>
          </a:ln>
        </p:spPr>
      </p:pic>
      <p:sp>
        <p:nvSpPr>
          <p:cNvPr id="148" name="Google Shape;148;p21"/>
          <p:cNvSpPr/>
          <p:nvPr/>
        </p:nvSpPr>
        <p:spPr>
          <a:xfrm>
            <a:off x="0" y="0"/>
            <a:ext cx="12192000" cy="6858000"/>
          </a:xfrm>
          <a:prstGeom prst="rect">
            <a:avLst/>
          </a:prstGeom>
          <a:solidFill>
            <a:srgbClr val="000000">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74F60"/>
              </a:solidFill>
              <a:latin typeface="Arial"/>
              <a:ea typeface="Arial"/>
              <a:cs typeface="Arial"/>
              <a:sym typeface="Arial"/>
            </a:endParaRPr>
          </a:p>
        </p:txBody>
      </p:sp>
      <p:cxnSp>
        <p:nvCxnSpPr>
          <p:cNvPr id="149" name="Google Shape;149;p21"/>
          <p:cNvCxnSpPr/>
          <p:nvPr/>
        </p:nvCxnSpPr>
        <p:spPr>
          <a:xfrm>
            <a:off x="1077844" y="2579757"/>
            <a:ext cx="1095513" cy="0"/>
          </a:xfrm>
          <a:prstGeom prst="straightConnector1">
            <a:avLst/>
          </a:prstGeom>
          <a:noFill/>
          <a:ln w="76200" cap="flat" cmpd="sng">
            <a:solidFill>
              <a:srgbClr val="114287"/>
            </a:solidFill>
            <a:prstDash val="solid"/>
            <a:miter lim="800000"/>
            <a:headEnd type="none" w="sm" len="sm"/>
            <a:tailEnd type="none" w="sm" len="sm"/>
          </a:ln>
        </p:spPr>
      </p:cxnSp>
      <p:pic>
        <p:nvPicPr>
          <p:cNvPr id="150" name="Google Shape;150;p21" descr="foundry white lines.png"/>
          <p:cNvPicPr preferRelativeResize="0"/>
          <p:nvPr/>
        </p:nvPicPr>
        <p:blipFill rotWithShape="1">
          <a:blip r:embed="rId3">
            <a:alphaModFix amt="19000"/>
          </a:blip>
          <a:srcRect/>
          <a:stretch/>
        </p:blipFill>
        <p:spPr>
          <a:xfrm>
            <a:off x="5320976" y="3"/>
            <a:ext cx="6871024" cy="6858001"/>
          </a:xfrm>
          <a:prstGeom prst="rect">
            <a:avLst/>
          </a:prstGeom>
          <a:noFill/>
          <a:ln>
            <a:noFill/>
          </a:ln>
        </p:spPr>
      </p:pic>
      <p:sp>
        <p:nvSpPr>
          <p:cNvPr id="151" name="Google Shape;151;p21"/>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2" name="Google Shape;152;p21"/>
          <p:cNvSpPr txBox="1">
            <a:spLocks noGrp="1"/>
          </p:cNvSpPr>
          <p:nvPr>
            <p:ph type="title"/>
          </p:nvPr>
        </p:nvSpPr>
        <p:spPr>
          <a:xfrm>
            <a:off x="949540" y="2961393"/>
            <a:ext cx="10791664" cy="7571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Arial"/>
              <a:buNone/>
              <a:defRPr sz="48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3" name="Google Shape;153;p21"/>
          <p:cNvPicPr preferRelativeResize="0"/>
          <p:nvPr/>
        </p:nvPicPr>
        <p:blipFill rotWithShape="1">
          <a:blip r:embed="rId4">
            <a:alphaModFix/>
          </a:blip>
          <a:srcRect r="48107"/>
          <a:stretch/>
        </p:blipFill>
        <p:spPr>
          <a:xfrm>
            <a:off x="11059969" y="6408604"/>
            <a:ext cx="861096" cy="244485"/>
          </a:xfrm>
          <a:prstGeom prst="rect">
            <a:avLst/>
          </a:prstGeom>
          <a:noFill/>
          <a:ln>
            <a:noFill/>
          </a:ln>
        </p:spPr>
      </p:pic>
      <p:cxnSp>
        <p:nvCxnSpPr>
          <p:cNvPr id="154" name="Google Shape;154;p21"/>
          <p:cNvCxnSpPr/>
          <p:nvPr/>
        </p:nvCxnSpPr>
        <p:spPr>
          <a:xfrm>
            <a:off x="10928943" y="6425848"/>
            <a:ext cx="0" cy="232785"/>
          </a:xfrm>
          <a:prstGeom prst="straightConnector1">
            <a:avLst/>
          </a:prstGeom>
          <a:noFill/>
          <a:ln w="9525" cap="flat" cmpd="sng">
            <a:solidFill>
              <a:srgbClr val="BFBFBF"/>
            </a:solidFill>
            <a:prstDash val="solid"/>
            <a:miter lim="800000"/>
            <a:headEnd type="none" w="sm" len="sm"/>
            <a:tailEnd type="none" w="sm" len="sm"/>
          </a:ln>
        </p:spPr>
      </p:cxnSp>
      <p:pic>
        <p:nvPicPr>
          <p:cNvPr id="155" name="Google Shape;155;p21" descr="Image result for cbre logo"/>
          <p:cNvPicPr preferRelativeResize="0"/>
          <p:nvPr/>
        </p:nvPicPr>
        <p:blipFill rotWithShape="1">
          <a:blip r:embed="rId5">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178044459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umper-4">
  <p:cSld name="Bumper-4">
    <p:spTree>
      <p:nvGrpSpPr>
        <p:cNvPr id="1" name="Shape 156"/>
        <p:cNvGrpSpPr/>
        <p:nvPr/>
      </p:nvGrpSpPr>
      <p:grpSpPr>
        <a:xfrm>
          <a:off x="0" y="0"/>
          <a:ext cx="0" cy="0"/>
          <a:chOff x="0" y="0"/>
          <a:chExt cx="0" cy="0"/>
        </a:xfrm>
      </p:grpSpPr>
      <p:pic>
        <p:nvPicPr>
          <p:cNvPr id="157" name="Google Shape;157;p22"/>
          <p:cNvPicPr preferRelativeResize="0"/>
          <p:nvPr/>
        </p:nvPicPr>
        <p:blipFill rotWithShape="1">
          <a:blip r:embed="rId2">
            <a:alphaModFix/>
          </a:blip>
          <a:srcRect/>
          <a:stretch/>
        </p:blipFill>
        <p:spPr>
          <a:xfrm>
            <a:off x="1524" y="0"/>
            <a:ext cx="12188952" cy="6858000"/>
          </a:xfrm>
          <a:prstGeom prst="rect">
            <a:avLst/>
          </a:prstGeom>
          <a:noFill/>
          <a:ln>
            <a:noFill/>
          </a:ln>
        </p:spPr>
      </p:pic>
      <p:cxnSp>
        <p:nvCxnSpPr>
          <p:cNvPr id="158" name="Google Shape;158;p22"/>
          <p:cNvCxnSpPr/>
          <p:nvPr/>
        </p:nvCxnSpPr>
        <p:spPr>
          <a:xfrm>
            <a:off x="1077844" y="2579757"/>
            <a:ext cx="1095513" cy="0"/>
          </a:xfrm>
          <a:prstGeom prst="straightConnector1">
            <a:avLst/>
          </a:prstGeom>
          <a:noFill/>
          <a:ln w="76200" cap="flat" cmpd="sng">
            <a:solidFill>
              <a:srgbClr val="114287"/>
            </a:solidFill>
            <a:prstDash val="solid"/>
            <a:miter lim="800000"/>
            <a:headEnd type="none" w="sm" len="sm"/>
            <a:tailEnd type="none" w="sm" len="sm"/>
          </a:ln>
        </p:spPr>
      </p:cxnSp>
      <p:pic>
        <p:nvPicPr>
          <p:cNvPr id="159" name="Google Shape;159;p22" descr="foundry white lines.png"/>
          <p:cNvPicPr preferRelativeResize="0"/>
          <p:nvPr/>
        </p:nvPicPr>
        <p:blipFill rotWithShape="1">
          <a:blip r:embed="rId3">
            <a:alphaModFix amt="19000"/>
          </a:blip>
          <a:srcRect/>
          <a:stretch/>
        </p:blipFill>
        <p:spPr>
          <a:xfrm>
            <a:off x="5320976" y="3"/>
            <a:ext cx="6871024" cy="6858001"/>
          </a:xfrm>
          <a:prstGeom prst="rect">
            <a:avLst/>
          </a:prstGeom>
          <a:noFill/>
          <a:ln>
            <a:noFill/>
          </a:ln>
        </p:spPr>
      </p:pic>
      <p:sp>
        <p:nvSpPr>
          <p:cNvPr id="160" name="Google Shape;160;p22"/>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61" name="Google Shape;161;p22"/>
          <p:cNvSpPr txBox="1">
            <a:spLocks noGrp="1"/>
          </p:cNvSpPr>
          <p:nvPr>
            <p:ph type="title"/>
          </p:nvPr>
        </p:nvSpPr>
        <p:spPr>
          <a:xfrm>
            <a:off x="949540" y="2961393"/>
            <a:ext cx="10791664" cy="7571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Arial"/>
              <a:buNone/>
              <a:defRPr sz="48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62" name="Google Shape;162;p22"/>
          <p:cNvPicPr preferRelativeResize="0"/>
          <p:nvPr/>
        </p:nvPicPr>
        <p:blipFill rotWithShape="1">
          <a:blip r:embed="rId4">
            <a:alphaModFix/>
          </a:blip>
          <a:srcRect r="48107"/>
          <a:stretch/>
        </p:blipFill>
        <p:spPr>
          <a:xfrm>
            <a:off x="11059969" y="6408604"/>
            <a:ext cx="861096" cy="244485"/>
          </a:xfrm>
          <a:prstGeom prst="rect">
            <a:avLst/>
          </a:prstGeom>
          <a:noFill/>
          <a:ln>
            <a:noFill/>
          </a:ln>
        </p:spPr>
      </p:pic>
      <p:cxnSp>
        <p:nvCxnSpPr>
          <p:cNvPr id="163" name="Google Shape;163;p22"/>
          <p:cNvCxnSpPr/>
          <p:nvPr/>
        </p:nvCxnSpPr>
        <p:spPr>
          <a:xfrm>
            <a:off x="10928943" y="6425848"/>
            <a:ext cx="0" cy="232785"/>
          </a:xfrm>
          <a:prstGeom prst="straightConnector1">
            <a:avLst/>
          </a:prstGeom>
          <a:noFill/>
          <a:ln w="9525" cap="flat" cmpd="sng">
            <a:solidFill>
              <a:srgbClr val="BFBFBF"/>
            </a:solidFill>
            <a:prstDash val="solid"/>
            <a:miter lim="800000"/>
            <a:headEnd type="none" w="sm" len="sm"/>
            <a:tailEnd type="none" w="sm" len="sm"/>
          </a:ln>
        </p:spPr>
      </p:cxnSp>
      <p:pic>
        <p:nvPicPr>
          <p:cNvPr id="164" name="Google Shape;164;p22" descr="Image result for cbre logo"/>
          <p:cNvPicPr preferRelativeResize="0"/>
          <p:nvPr/>
        </p:nvPicPr>
        <p:blipFill rotWithShape="1">
          <a:blip r:embed="rId5">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358184274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umper-7">
  <p:cSld name="Bumper-7">
    <p:spTree>
      <p:nvGrpSpPr>
        <p:cNvPr id="1" name="Shape 165"/>
        <p:cNvGrpSpPr/>
        <p:nvPr/>
      </p:nvGrpSpPr>
      <p:grpSpPr>
        <a:xfrm>
          <a:off x="0" y="0"/>
          <a:ext cx="0" cy="0"/>
          <a:chOff x="0" y="0"/>
          <a:chExt cx="0" cy="0"/>
        </a:xfrm>
      </p:grpSpPr>
      <p:pic>
        <p:nvPicPr>
          <p:cNvPr id="166" name="Google Shape;166;p23"/>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167" name="Google Shape;167;p23"/>
          <p:cNvSpPr/>
          <p:nvPr/>
        </p:nvSpPr>
        <p:spPr>
          <a:xfrm>
            <a:off x="0" y="0"/>
            <a:ext cx="12192000" cy="6858000"/>
          </a:xfrm>
          <a:prstGeom prst="rect">
            <a:avLst/>
          </a:prstGeom>
          <a:solidFill>
            <a:srgbClr val="000000">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74F60"/>
              </a:solidFill>
              <a:latin typeface="Arial"/>
              <a:ea typeface="Arial"/>
              <a:cs typeface="Arial"/>
              <a:sym typeface="Arial"/>
            </a:endParaRPr>
          </a:p>
        </p:txBody>
      </p:sp>
      <p:cxnSp>
        <p:nvCxnSpPr>
          <p:cNvPr id="168" name="Google Shape;168;p23"/>
          <p:cNvCxnSpPr/>
          <p:nvPr/>
        </p:nvCxnSpPr>
        <p:spPr>
          <a:xfrm>
            <a:off x="1077844" y="2579757"/>
            <a:ext cx="1095513" cy="0"/>
          </a:xfrm>
          <a:prstGeom prst="straightConnector1">
            <a:avLst/>
          </a:prstGeom>
          <a:noFill/>
          <a:ln w="76200" cap="flat" cmpd="sng">
            <a:solidFill>
              <a:srgbClr val="114287"/>
            </a:solidFill>
            <a:prstDash val="solid"/>
            <a:miter lim="800000"/>
            <a:headEnd type="none" w="sm" len="sm"/>
            <a:tailEnd type="none" w="sm" len="sm"/>
          </a:ln>
        </p:spPr>
      </p:cxnSp>
      <p:pic>
        <p:nvPicPr>
          <p:cNvPr id="169" name="Google Shape;169;p23" descr="foundry white lines.png"/>
          <p:cNvPicPr preferRelativeResize="0"/>
          <p:nvPr/>
        </p:nvPicPr>
        <p:blipFill rotWithShape="1">
          <a:blip r:embed="rId3">
            <a:alphaModFix amt="19000"/>
          </a:blip>
          <a:srcRect/>
          <a:stretch/>
        </p:blipFill>
        <p:spPr>
          <a:xfrm>
            <a:off x="5320976" y="3"/>
            <a:ext cx="6871024" cy="6858001"/>
          </a:xfrm>
          <a:prstGeom prst="rect">
            <a:avLst/>
          </a:prstGeom>
          <a:noFill/>
          <a:ln>
            <a:noFill/>
          </a:ln>
        </p:spPr>
      </p:pic>
      <p:sp>
        <p:nvSpPr>
          <p:cNvPr id="170" name="Google Shape;170;p23"/>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71" name="Google Shape;171;p23"/>
          <p:cNvSpPr txBox="1">
            <a:spLocks noGrp="1"/>
          </p:cNvSpPr>
          <p:nvPr>
            <p:ph type="title"/>
          </p:nvPr>
        </p:nvSpPr>
        <p:spPr>
          <a:xfrm>
            <a:off x="949540" y="2961393"/>
            <a:ext cx="10791664" cy="7571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Arial"/>
              <a:buNone/>
              <a:defRPr sz="48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2" name="Google Shape;172;p23"/>
          <p:cNvPicPr preferRelativeResize="0"/>
          <p:nvPr/>
        </p:nvPicPr>
        <p:blipFill rotWithShape="1">
          <a:blip r:embed="rId4">
            <a:alphaModFix/>
          </a:blip>
          <a:srcRect r="48107"/>
          <a:stretch/>
        </p:blipFill>
        <p:spPr>
          <a:xfrm>
            <a:off x="11059969" y="6408604"/>
            <a:ext cx="861096" cy="244485"/>
          </a:xfrm>
          <a:prstGeom prst="rect">
            <a:avLst/>
          </a:prstGeom>
          <a:noFill/>
          <a:ln>
            <a:noFill/>
          </a:ln>
        </p:spPr>
      </p:pic>
      <p:cxnSp>
        <p:nvCxnSpPr>
          <p:cNvPr id="173" name="Google Shape;173;p23"/>
          <p:cNvCxnSpPr/>
          <p:nvPr/>
        </p:nvCxnSpPr>
        <p:spPr>
          <a:xfrm>
            <a:off x="10928943" y="6425848"/>
            <a:ext cx="0" cy="232785"/>
          </a:xfrm>
          <a:prstGeom prst="straightConnector1">
            <a:avLst/>
          </a:prstGeom>
          <a:noFill/>
          <a:ln w="9525" cap="flat" cmpd="sng">
            <a:solidFill>
              <a:srgbClr val="BFBFBF"/>
            </a:solidFill>
            <a:prstDash val="solid"/>
            <a:miter lim="800000"/>
            <a:headEnd type="none" w="sm" len="sm"/>
            <a:tailEnd type="none" w="sm" len="sm"/>
          </a:ln>
        </p:spPr>
      </p:cxnSp>
      <p:pic>
        <p:nvPicPr>
          <p:cNvPr id="174" name="Google Shape;174;p23" descr="Image result for cbre logo"/>
          <p:cNvPicPr preferRelativeResize="0"/>
          <p:nvPr/>
        </p:nvPicPr>
        <p:blipFill rotWithShape="1">
          <a:blip r:embed="rId5">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97232987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ub">
    <p:spTree>
      <p:nvGrpSpPr>
        <p:cNvPr id="1" name=""/>
        <p:cNvGrpSpPr/>
        <p:nvPr/>
      </p:nvGrpSpPr>
      <p:grpSpPr>
        <a:xfrm>
          <a:off x="0" y="0"/>
          <a:ext cx="0" cy="0"/>
          <a:chOff x="0" y="0"/>
          <a:chExt cx="0" cy="0"/>
        </a:xfrm>
      </p:grpSpPr>
      <p:sp>
        <p:nvSpPr>
          <p:cNvPr id="4" name="Title 3"/>
          <p:cNvSpPr>
            <a:spLocks noGrp="1"/>
          </p:cNvSpPr>
          <p:nvPr>
            <p:ph type="title"/>
          </p:nvPr>
        </p:nvSpPr>
        <p:spPr>
          <a:xfrm>
            <a:off x="449077" y="405304"/>
            <a:ext cx="11223172" cy="461729"/>
          </a:xfrm>
        </p:spPr>
        <p:txBody>
          <a:bodyPr/>
          <a:lstStyle/>
          <a:p>
            <a:r>
              <a:rPr lang="en-US"/>
              <a:t>Click to edit Master title style</a:t>
            </a:r>
          </a:p>
        </p:txBody>
      </p:sp>
      <p:sp>
        <p:nvSpPr>
          <p:cNvPr id="3" name="Text Placeholder 2"/>
          <p:cNvSpPr>
            <a:spLocks noGrp="1"/>
          </p:cNvSpPr>
          <p:nvPr>
            <p:ph type="body" sz="quarter" idx="12"/>
          </p:nvPr>
        </p:nvSpPr>
        <p:spPr>
          <a:xfrm>
            <a:off x="449077" y="813718"/>
            <a:ext cx="11184124" cy="318100"/>
          </a:xfrm>
        </p:spPr>
        <p:txBody>
          <a:bodyPr/>
          <a:lstStyle>
            <a:lvl1pPr marL="0" indent="0">
              <a:buNone/>
              <a:defRPr sz="1467">
                <a:solidFill>
                  <a:schemeClr val="tx1">
                    <a:lumMod val="50000"/>
                    <a:lumOff val="50000"/>
                  </a:schemeClr>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FA358F2-D34A-A046-B653-49D168485878}"/>
              </a:ext>
            </a:extLst>
          </p:cNvPr>
          <p:cNvSpPr>
            <a:spLocks noGrp="1"/>
          </p:cNvSpPr>
          <p:nvPr>
            <p:ph type="ftr" sz="quarter" idx="13"/>
          </p:nvPr>
        </p:nvSpPr>
        <p:spPr/>
        <p:txBody>
          <a:bodyPr/>
          <a:lstStyle/>
          <a:p>
            <a:r>
              <a:rPr lang="en-US"/>
              <a:t>© 2019</a:t>
            </a:r>
          </a:p>
        </p:txBody>
      </p:sp>
      <p:sp>
        <p:nvSpPr>
          <p:cNvPr id="5" name="Slide Number Placeholder 4">
            <a:extLst>
              <a:ext uri="{FF2B5EF4-FFF2-40B4-BE49-F238E27FC236}">
                <a16:creationId xmlns:a16="http://schemas.microsoft.com/office/drawing/2014/main" id="{39DF5F0A-0D66-6146-B7E0-ABEDAC356FFE}"/>
              </a:ext>
            </a:extLst>
          </p:cNvPr>
          <p:cNvSpPr>
            <a:spLocks noGrp="1"/>
          </p:cNvSpPr>
          <p:nvPr>
            <p:ph type="sldNum" sz="quarter" idx="14"/>
          </p:nvPr>
        </p:nvSpPr>
        <p:spPr/>
        <p:txBody>
          <a:bodyPr/>
          <a:lstStyle/>
          <a:p>
            <a:fld id="{CDEE2954-54E9-4846-B9AA-9D6731F553AF}" type="slidenum">
              <a:rPr lang="en-US" smtClean="0"/>
              <a:pPr/>
              <a:t>‹#›</a:t>
            </a:fld>
            <a:endParaRPr lang="en-US"/>
          </a:p>
        </p:txBody>
      </p:sp>
    </p:spTree>
    <p:extLst>
      <p:ext uri="{BB962C8B-B14F-4D97-AF65-F5344CB8AC3E}">
        <p14:creationId xmlns:p14="http://schemas.microsoft.com/office/powerpoint/2010/main" val="37128957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umper-8">
  <p:cSld name="Bumper-8">
    <p:spTree>
      <p:nvGrpSpPr>
        <p:cNvPr id="1" name="Shape 175"/>
        <p:cNvGrpSpPr/>
        <p:nvPr/>
      </p:nvGrpSpPr>
      <p:grpSpPr>
        <a:xfrm>
          <a:off x="0" y="0"/>
          <a:ext cx="0" cy="0"/>
          <a:chOff x="0" y="0"/>
          <a:chExt cx="0" cy="0"/>
        </a:xfrm>
      </p:grpSpPr>
      <p:pic>
        <p:nvPicPr>
          <p:cNvPr id="176" name="Google Shape;176;p24"/>
          <p:cNvPicPr preferRelativeResize="0"/>
          <p:nvPr/>
        </p:nvPicPr>
        <p:blipFill rotWithShape="1">
          <a:blip r:embed="rId2">
            <a:alphaModFix/>
          </a:blip>
          <a:srcRect/>
          <a:stretch/>
        </p:blipFill>
        <p:spPr>
          <a:xfrm>
            <a:off x="1524" y="858"/>
            <a:ext cx="12188952" cy="6856287"/>
          </a:xfrm>
          <a:prstGeom prst="rect">
            <a:avLst/>
          </a:prstGeom>
          <a:noFill/>
          <a:ln>
            <a:noFill/>
          </a:ln>
        </p:spPr>
      </p:pic>
      <p:sp>
        <p:nvSpPr>
          <p:cNvPr id="177" name="Google Shape;177;p24"/>
          <p:cNvSpPr/>
          <p:nvPr/>
        </p:nvSpPr>
        <p:spPr>
          <a:xfrm>
            <a:off x="0" y="0"/>
            <a:ext cx="12192000" cy="6858000"/>
          </a:xfrm>
          <a:prstGeom prst="rect">
            <a:avLst/>
          </a:pr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74F60"/>
              </a:solidFill>
              <a:latin typeface="Arial"/>
              <a:ea typeface="Arial"/>
              <a:cs typeface="Arial"/>
              <a:sym typeface="Arial"/>
            </a:endParaRPr>
          </a:p>
        </p:txBody>
      </p:sp>
      <p:cxnSp>
        <p:nvCxnSpPr>
          <p:cNvPr id="178" name="Google Shape;178;p24"/>
          <p:cNvCxnSpPr/>
          <p:nvPr/>
        </p:nvCxnSpPr>
        <p:spPr>
          <a:xfrm>
            <a:off x="1077844" y="2579757"/>
            <a:ext cx="1095513" cy="0"/>
          </a:xfrm>
          <a:prstGeom prst="straightConnector1">
            <a:avLst/>
          </a:prstGeom>
          <a:noFill/>
          <a:ln w="76200" cap="flat" cmpd="sng">
            <a:solidFill>
              <a:srgbClr val="114287"/>
            </a:solidFill>
            <a:prstDash val="solid"/>
            <a:miter lim="800000"/>
            <a:headEnd type="none" w="sm" len="sm"/>
            <a:tailEnd type="none" w="sm" len="sm"/>
          </a:ln>
        </p:spPr>
      </p:cxnSp>
      <p:pic>
        <p:nvPicPr>
          <p:cNvPr id="179" name="Google Shape;179;p24" descr="foundry white lines.png"/>
          <p:cNvPicPr preferRelativeResize="0"/>
          <p:nvPr/>
        </p:nvPicPr>
        <p:blipFill rotWithShape="1">
          <a:blip r:embed="rId3">
            <a:alphaModFix amt="19000"/>
          </a:blip>
          <a:srcRect/>
          <a:stretch/>
        </p:blipFill>
        <p:spPr>
          <a:xfrm>
            <a:off x="5320976" y="3"/>
            <a:ext cx="6871024" cy="6858001"/>
          </a:xfrm>
          <a:prstGeom prst="rect">
            <a:avLst/>
          </a:prstGeom>
          <a:noFill/>
          <a:ln>
            <a:noFill/>
          </a:ln>
        </p:spPr>
      </p:pic>
      <p:sp>
        <p:nvSpPr>
          <p:cNvPr id="180" name="Google Shape;180;p24"/>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81" name="Google Shape;181;p24"/>
          <p:cNvSpPr txBox="1">
            <a:spLocks noGrp="1"/>
          </p:cNvSpPr>
          <p:nvPr>
            <p:ph type="title"/>
          </p:nvPr>
        </p:nvSpPr>
        <p:spPr>
          <a:xfrm>
            <a:off x="949540" y="2961393"/>
            <a:ext cx="10791664" cy="7571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Arial"/>
              <a:buNone/>
              <a:defRPr sz="48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2" name="Google Shape;182;p24"/>
          <p:cNvPicPr preferRelativeResize="0"/>
          <p:nvPr/>
        </p:nvPicPr>
        <p:blipFill rotWithShape="1">
          <a:blip r:embed="rId4">
            <a:alphaModFix/>
          </a:blip>
          <a:srcRect r="48107"/>
          <a:stretch/>
        </p:blipFill>
        <p:spPr>
          <a:xfrm>
            <a:off x="11059969" y="6408604"/>
            <a:ext cx="861096" cy="244485"/>
          </a:xfrm>
          <a:prstGeom prst="rect">
            <a:avLst/>
          </a:prstGeom>
          <a:noFill/>
          <a:ln>
            <a:noFill/>
          </a:ln>
        </p:spPr>
      </p:pic>
      <p:cxnSp>
        <p:nvCxnSpPr>
          <p:cNvPr id="183" name="Google Shape;183;p24"/>
          <p:cNvCxnSpPr/>
          <p:nvPr/>
        </p:nvCxnSpPr>
        <p:spPr>
          <a:xfrm>
            <a:off x="10928943" y="6425848"/>
            <a:ext cx="0" cy="232785"/>
          </a:xfrm>
          <a:prstGeom prst="straightConnector1">
            <a:avLst/>
          </a:prstGeom>
          <a:noFill/>
          <a:ln w="9525" cap="flat" cmpd="sng">
            <a:solidFill>
              <a:srgbClr val="BFBFBF"/>
            </a:solidFill>
            <a:prstDash val="solid"/>
            <a:miter lim="800000"/>
            <a:headEnd type="none" w="sm" len="sm"/>
            <a:tailEnd type="none" w="sm" len="sm"/>
          </a:ln>
        </p:spPr>
      </p:cxnSp>
      <p:pic>
        <p:nvPicPr>
          <p:cNvPr id="184" name="Google Shape;184;p24" descr="Image result for cbre logo"/>
          <p:cNvPicPr preferRelativeResize="0"/>
          <p:nvPr/>
        </p:nvPicPr>
        <p:blipFill rotWithShape="1">
          <a:blip r:embed="rId5">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297748804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mper-9">
  <p:cSld name="Bumper-9">
    <p:spTree>
      <p:nvGrpSpPr>
        <p:cNvPr id="1" name="Shape 185"/>
        <p:cNvGrpSpPr/>
        <p:nvPr/>
      </p:nvGrpSpPr>
      <p:grpSpPr>
        <a:xfrm>
          <a:off x="0" y="0"/>
          <a:ext cx="0" cy="0"/>
          <a:chOff x="0" y="0"/>
          <a:chExt cx="0" cy="0"/>
        </a:xfrm>
      </p:grpSpPr>
      <p:pic>
        <p:nvPicPr>
          <p:cNvPr id="186" name="Google Shape;186;p25"/>
          <p:cNvPicPr preferRelativeResize="0"/>
          <p:nvPr/>
        </p:nvPicPr>
        <p:blipFill rotWithShape="1">
          <a:blip r:embed="rId2">
            <a:alphaModFix/>
          </a:blip>
          <a:srcRect/>
          <a:stretch/>
        </p:blipFill>
        <p:spPr>
          <a:xfrm>
            <a:off x="1524" y="0"/>
            <a:ext cx="12188951" cy="6858000"/>
          </a:xfrm>
          <a:prstGeom prst="rect">
            <a:avLst/>
          </a:prstGeom>
          <a:noFill/>
          <a:ln>
            <a:noFill/>
          </a:ln>
        </p:spPr>
      </p:pic>
      <p:sp>
        <p:nvSpPr>
          <p:cNvPr id="187" name="Google Shape;187;p25"/>
          <p:cNvSpPr/>
          <p:nvPr/>
        </p:nvSpPr>
        <p:spPr>
          <a:xfrm>
            <a:off x="0" y="0"/>
            <a:ext cx="12192000" cy="6858000"/>
          </a:xfrm>
          <a:prstGeom prst="rect">
            <a:avLst/>
          </a:prstGeom>
          <a:solidFill>
            <a:srgbClr val="000000">
              <a:alpha val="6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74F60"/>
              </a:solidFill>
              <a:latin typeface="Arial"/>
              <a:ea typeface="Arial"/>
              <a:cs typeface="Arial"/>
              <a:sym typeface="Arial"/>
            </a:endParaRPr>
          </a:p>
        </p:txBody>
      </p:sp>
      <p:cxnSp>
        <p:nvCxnSpPr>
          <p:cNvPr id="188" name="Google Shape;188;p25"/>
          <p:cNvCxnSpPr/>
          <p:nvPr/>
        </p:nvCxnSpPr>
        <p:spPr>
          <a:xfrm>
            <a:off x="1077844" y="2579757"/>
            <a:ext cx="1095513" cy="0"/>
          </a:xfrm>
          <a:prstGeom prst="straightConnector1">
            <a:avLst/>
          </a:prstGeom>
          <a:noFill/>
          <a:ln w="76200" cap="flat" cmpd="sng">
            <a:solidFill>
              <a:srgbClr val="114287"/>
            </a:solidFill>
            <a:prstDash val="solid"/>
            <a:miter lim="800000"/>
            <a:headEnd type="none" w="sm" len="sm"/>
            <a:tailEnd type="none" w="sm" len="sm"/>
          </a:ln>
        </p:spPr>
      </p:cxnSp>
      <p:pic>
        <p:nvPicPr>
          <p:cNvPr id="189" name="Google Shape;189;p25" descr="foundry white lines.png"/>
          <p:cNvPicPr preferRelativeResize="0"/>
          <p:nvPr/>
        </p:nvPicPr>
        <p:blipFill rotWithShape="1">
          <a:blip r:embed="rId3">
            <a:alphaModFix amt="19000"/>
          </a:blip>
          <a:srcRect/>
          <a:stretch/>
        </p:blipFill>
        <p:spPr>
          <a:xfrm>
            <a:off x="5320976" y="3"/>
            <a:ext cx="6871024" cy="6858001"/>
          </a:xfrm>
          <a:prstGeom prst="rect">
            <a:avLst/>
          </a:prstGeom>
          <a:noFill/>
          <a:ln>
            <a:noFill/>
          </a:ln>
        </p:spPr>
      </p:pic>
      <p:sp>
        <p:nvSpPr>
          <p:cNvPr id="190" name="Google Shape;190;p25"/>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91" name="Google Shape;191;p25"/>
          <p:cNvSpPr txBox="1">
            <a:spLocks noGrp="1"/>
          </p:cNvSpPr>
          <p:nvPr>
            <p:ph type="title"/>
          </p:nvPr>
        </p:nvSpPr>
        <p:spPr>
          <a:xfrm>
            <a:off x="949540" y="2961393"/>
            <a:ext cx="10791664" cy="7571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Arial"/>
              <a:buNone/>
              <a:defRPr sz="48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2" name="Google Shape;192;p25"/>
          <p:cNvPicPr preferRelativeResize="0"/>
          <p:nvPr/>
        </p:nvPicPr>
        <p:blipFill rotWithShape="1">
          <a:blip r:embed="rId4">
            <a:alphaModFix/>
          </a:blip>
          <a:srcRect r="48107"/>
          <a:stretch/>
        </p:blipFill>
        <p:spPr>
          <a:xfrm>
            <a:off x="11059969" y="6408604"/>
            <a:ext cx="861096" cy="244485"/>
          </a:xfrm>
          <a:prstGeom prst="rect">
            <a:avLst/>
          </a:prstGeom>
          <a:noFill/>
          <a:ln>
            <a:noFill/>
          </a:ln>
        </p:spPr>
      </p:pic>
      <p:cxnSp>
        <p:nvCxnSpPr>
          <p:cNvPr id="193" name="Google Shape;193;p25"/>
          <p:cNvCxnSpPr/>
          <p:nvPr/>
        </p:nvCxnSpPr>
        <p:spPr>
          <a:xfrm>
            <a:off x="10928943" y="6425848"/>
            <a:ext cx="0" cy="232785"/>
          </a:xfrm>
          <a:prstGeom prst="straightConnector1">
            <a:avLst/>
          </a:prstGeom>
          <a:noFill/>
          <a:ln w="9525" cap="flat" cmpd="sng">
            <a:solidFill>
              <a:srgbClr val="BFBFBF"/>
            </a:solidFill>
            <a:prstDash val="solid"/>
            <a:miter lim="800000"/>
            <a:headEnd type="none" w="sm" len="sm"/>
            <a:tailEnd type="none" w="sm" len="sm"/>
          </a:ln>
        </p:spPr>
      </p:cxnSp>
      <p:pic>
        <p:nvPicPr>
          <p:cNvPr id="194" name="Google Shape;194;p25" descr="Image result for cbre logo"/>
          <p:cNvPicPr preferRelativeResize="0"/>
          <p:nvPr/>
        </p:nvPicPr>
        <p:blipFill rotWithShape="1">
          <a:blip r:embed="rId5">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187970122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umper-10">
  <p:cSld name="Bumper-10">
    <p:spTree>
      <p:nvGrpSpPr>
        <p:cNvPr id="1" name="Shape 195"/>
        <p:cNvGrpSpPr/>
        <p:nvPr/>
      </p:nvGrpSpPr>
      <p:grpSpPr>
        <a:xfrm>
          <a:off x="0" y="0"/>
          <a:ext cx="0" cy="0"/>
          <a:chOff x="0" y="0"/>
          <a:chExt cx="0" cy="0"/>
        </a:xfrm>
      </p:grpSpPr>
      <p:pic>
        <p:nvPicPr>
          <p:cNvPr id="196" name="Google Shape;196;p26" descr="https://cdn.goraydar.com/freecreative/previews/ad7ec32413ccf261.jpg"/>
          <p:cNvPicPr preferRelativeResize="0"/>
          <p:nvPr/>
        </p:nvPicPr>
        <p:blipFill rotWithShape="1">
          <a:blip r:embed="rId2">
            <a:alphaModFix/>
          </a:blip>
          <a:srcRect/>
          <a:stretch/>
        </p:blipFill>
        <p:spPr>
          <a:xfrm>
            <a:off x="4997" y="0"/>
            <a:ext cx="12187003" cy="6858000"/>
          </a:xfrm>
          <a:prstGeom prst="rect">
            <a:avLst/>
          </a:prstGeom>
          <a:noFill/>
          <a:ln>
            <a:noFill/>
          </a:ln>
        </p:spPr>
      </p:pic>
      <p:sp>
        <p:nvSpPr>
          <p:cNvPr id="197" name="Google Shape;197;p26"/>
          <p:cNvSpPr/>
          <p:nvPr/>
        </p:nvSpPr>
        <p:spPr>
          <a:xfrm>
            <a:off x="0" y="0"/>
            <a:ext cx="12192000" cy="6858000"/>
          </a:xfrm>
          <a:prstGeom prst="rect">
            <a:avLst/>
          </a:prstGeom>
          <a:solidFill>
            <a:srgbClr val="000000">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74F60"/>
              </a:solidFill>
              <a:latin typeface="Arial"/>
              <a:ea typeface="Arial"/>
              <a:cs typeface="Arial"/>
              <a:sym typeface="Arial"/>
            </a:endParaRPr>
          </a:p>
        </p:txBody>
      </p:sp>
      <p:cxnSp>
        <p:nvCxnSpPr>
          <p:cNvPr id="198" name="Google Shape;198;p26"/>
          <p:cNvCxnSpPr/>
          <p:nvPr/>
        </p:nvCxnSpPr>
        <p:spPr>
          <a:xfrm>
            <a:off x="1077844" y="2579757"/>
            <a:ext cx="1095513" cy="0"/>
          </a:xfrm>
          <a:prstGeom prst="straightConnector1">
            <a:avLst/>
          </a:prstGeom>
          <a:noFill/>
          <a:ln w="76200" cap="flat" cmpd="sng">
            <a:solidFill>
              <a:srgbClr val="114287"/>
            </a:solidFill>
            <a:prstDash val="solid"/>
            <a:miter lim="800000"/>
            <a:headEnd type="none" w="sm" len="sm"/>
            <a:tailEnd type="none" w="sm" len="sm"/>
          </a:ln>
        </p:spPr>
      </p:cxnSp>
      <p:pic>
        <p:nvPicPr>
          <p:cNvPr id="199" name="Google Shape;199;p26" descr="foundry white lines.png"/>
          <p:cNvPicPr preferRelativeResize="0"/>
          <p:nvPr/>
        </p:nvPicPr>
        <p:blipFill rotWithShape="1">
          <a:blip r:embed="rId3">
            <a:alphaModFix amt="19000"/>
          </a:blip>
          <a:srcRect/>
          <a:stretch/>
        </p:blipFill>
        <p:spPr>
          <a:xfrm>
            <a:off x="5320976" y="3"/>
            <a:ext cx="6871024" cy="6858001"/>
          </a:xfrm>
          <a:prstGeom prst="rect">
            <a:avLst/>
          </a:prstGeom>
          <a:noFill/>
          <a:ln>
            <a:noFill/>
          </a:ln>
        </p:spPr>
      </p:pic>
      <p:sp>
        <p:nvSpPr>
          <p:cNvPr id="200" name="Google Shape;200;p26"/>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01" name="Google Shape;201;p26"/>
          <p:cNvSpPr txBox="1">
            <a:spLocks noGrp="1"/>
          </p:cNvSpPr>
          <p:nvPr>
            <p:ph type="title"/>
          </p:nvPr>
        </p:nvSpPr>
        <p:spPr>
          <a:xfrm>
            <a:off x="949540" y="2961393"/>
            <a:ext cx="10791664" cy="7571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Arial"/>
              <a:buNone/>
              <a:defRPr sz="48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02" name="Google Shape;202;p26"/>
          <p:cNvPicPr preferRelativeResize="0"/>
          <p:nvPr/>
        </p:nvPicPr>
        <p:blipFill rotWithShape="1">
          <a:blip r:embed="rId4">
            <a:alphaModFix/>
          </a:blip>
          <a:srcRect r="48107"/>
          <a:stretch/>
        </p:blipFill>
        <p:spPr>
          <a:xfrm>
            <a:off x="11059969" y="6408604"/>
            <a:ext cx="861096" cy="244485"/>
          </a:xfrm>
          <a:prstGeom prst="rect">
            <a:avLst/>
          </a:prstGeom>
          <a:noFill/>
          <a:ln>
            <a:noFill/>
          </a:ln>
        </p:spPr>
      </p:pic>
      <p:cxnSp>
        <p:nvCxnSpPr>
          <p:cNvPr id="203" name="Google Shape;203;p26"/>
          <p:cNvCxnSpPr/>
          <p:nvPr/>
        </p:nvCxnSpPr>
        <p:spPr>
          <a:xfrm>
            <a:off x="10928943" y="6425848"/>
            <a:ext cx="0" cy="232785"/>
          </a:xfrm>
          <a:prstGeom prst="straightConnector1">
            <a:avLst/>
          </a:prstGeom>
          <a:noFill/>
          <a:ln w="9525" cap="flat" cmpd="sng">
            <a:solidFill>
              <a:srgbClr val="BFBFBF"/>
            </a:solidFill>
            <a:prstDash val="solid"/>
            <a:miter lim="800000"/>
            <a:headEnd type="none" w="sm" len="sm"/>
            <a:tailEnd type="none" w="sm" len="sm"/>
          </a:ln>
        </p:spPr>
      </p:cxnSp>
      <p:pic>
        <p:nvPicPr>
          <p:cNvPr id="204" name="Google Shape;204;p26" descr="Image result for cbre logo"/>
          <p:cNvPicPr preferRelativeResize="0"/>
          <p:nvPr/>
        </p:nvPicPr>
        <p:blipFill rotWithShape="1">
          <a:blip r:embed="rId5">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89742641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umper-12">
  <p:cSld name="Bumper-12">
    <p:spTree>
      <p:nvGrpSpPr>
        <p:cNvPr id="1" name="Shape 205"/>
        <p:cNvGrpSpPr/>
        <p:nvPr/>
      </p:nvGrpSpPr>
      <p:grpSpPr>
        <a:xfrm>
          <a:off x="0" y="0"/>
          <a:ext cx="0" cy="0"/>
          <a:chOff x="0" y="0"/>
          <a:chExt cx="0" cy="0"/>
        </a:xfrm>
      </p:grpSpPr>
      <p:pic>
        <p:nvPicPr>
          <p:cNvPr id="206" name="Google Shape;206;p27"/>
          <p:cNvPicPr preferRelativeResize="0"/>
          <p:nvPr/>
        </p:nvPicPr>
        <p:blipFill rotWithShape="1">
          <a:blip r:embed="rId2">
            <a:alphaModFix/>
          </a:blip>
          <a:srcRect/>
          <a:stretch/>
        </p:blipFill>
        <p:spPr>
          <a:xfrm>
            <a:off x="1524" y="0"/>
            <a:ext cx="12188952" cy="6858000"/>
          </a:xfrm>
          <a:prstGeom prst="rect">
            <a:avLst/>
          </a:prstGeom>
          <a:noFill/>
          <a:ln>
            <a:noFill/>
          </a:ln>
        </p:spPr>
      </p:pic>
      <p:sp>
        <p:nvSpPr>
          <p:cNvPr id="207" name="Google Shape;207;p27"/>
          <p:cNvSpPr/>
          <p:nvPr/>
        </p:nvSpPr>
        <p:spPr>
          <a:xfrm>
            <a:off x="0" y="0"/>
            <a:ext cx="12192000" cy="6858000"/>
          </a:xfrm>
          <a:prstGeom prst="rect">
            <a:avLst/>
          </a:pr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74F60"/>
              </a:solidFill>
              <a:latin typeface="Arial"/>
              <a:ea typeface="Arial"/>
              <a:cs typeface="Arial"/>
              <a:sym typeface="Arial"/>
            </a:endParaRPr>
          </a:p>
        </p:txBody>
      </p:sp>
      <p:cxnSp>
        <p:nvCxnSpPr>
          <p:cNvPr id="208" name="Google Shape;208;p27"/>
          <p:cNvCxnSpPr/>
          <p:nvPr/>
        </p:nvCxnSpPr>
        <p:spPr>
          <a:xfrm>
            <a:off x="1077844" y="2579757"/>
            <a:ext cx="1095513" cy="0"/>
          </a:xfrm>
          <a:prstGeom prst="straightConnector1">
            <a:avLst/>
          </a:prstGeom>
          <a:noFill/>
          <a:ln w="76200" cap="flat" cmpd="sng">
            <a:solidFill>
              <a:srgbClr val="114287"/>
            </a:solidFill>
            <a:prstDash val="solid"/>
            <a:miter lim="800000"/>
            <a:headEnd type="none" w="sm" len="sm"/>
            <a:tailEnd type="none" w="sm" len="sm"/>
          </a:ln>
        </p:spPr>
      </p:cxnSp>
      <p:pic>
        <p:nvPicPr>
          <p:cNvPr id="209" name="Google Shape;209;p27" descr="foundry white lines.png"/>
          <p:cNvPicPr preferRelativeResize="0"/>
          <p:nvPr/>
        </p:nvPicPr>
        <p:blipFill rotWithShape="1">
          <a:blip r:embed="rId3">
            <a:alphaModFix amt="19000"/>
          </a:blip>
          <a:srcRect/>
          <a:stretch/>
        </p:blipFill>
        <p:spPr>
          <a:xfrm>
            <a:off x="5320976" y="3"/>
            <a:ext cx="6871024" cy="6858001"/>
          </a:xfrm>
          <a:prstGeom prst="rect">
            <a:avLst/>
          </a:prstGeom>
          <a:noFill/>
          <a:ln>
            <a:noFill/>
          </a:ln>
        </p:spPr>
      </p:pic>
      <p:sp>
        <p:nvSpPr>
          <p:cNvPr id="210" name="Google Shape;210;p27"/>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11" name="Google Shape;211;p27"/>
          <p:cNvSpPr txBox="1">
            <a:spLocks noGrp="1"/>
          </p:cNvSpPr>
          <p:nvPr>
            <p:ph type="title"/>
          </p:nvPr>
        </p:nvSpPr>
        <p:spPr>
          <a:xfrm>
            <a:off x="949540" y="2961393"/>
            <a:ext cx="10791664" cy="7571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Arial"/>
              <a:buNone/>
              <a:defRPr sz="48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2" name="Google Shape;212;p27"/>
          <p:cNvPicPr preferRelativeResize="0"/>
          <p:nvPr/>
        </p:nvPicPr>
        <p:blipFill rotWithShape="1">
          <a:blip r:embed="rId4">
            <a:alphaModFix/>
          </a:blip>
          <a:srcRect r="48107"/>
          <a:stretch/>
        </p:blipFill>
        <p:spPr>
          <a:xfrm>
            <a:off x="11059969" y="6408604"/>
            <a:ext cx="861096" cy="244485"/>
          </a:xfrm>
          <a:prstGeom prst="rect">
            <a:avLst/>
          </a:prstGeom>
          <a:noFill/>
          <a:ln>
            <a:noFill/>
          </a:ln>
        </p:spPr>
      </p:pic>
      <p:cxnSp>
        <p:nvCxnSpPr>
          <p:cNvPr id="213" name="Google Shape;213;p27"/>
          <p:cNvCxnSpPr/>
          <p:nvPr/>
        </p:nvCxnSpPr>
        <p:spPr>
          <a:xfrm>
            <a:off x="10928943" y="6425848"/>
            <a:ext cx="0" cy="232785"/>
          </a:xfrm>
          <a:prstGeom prst="straightConnector1">
            <a:avLst/>
          </a:prstGeom>
          <a:noFill/>
          <a:ln w="9525" cap="flat" cmpd="sng">
            <a:solidFill>
              <a:srgbClr val="BFBFBF"/>
            </a:solidFill>
            <a:prstDash val="solid"/>
            <a:miter lim="800000"/>
            <a:headEnd type="none" w="sm" len="sm"/>
            <a:tailEnd type="none" w="sm" len="sm"/>
          </a:ln>
        </p:spPr>
      </p:cxnSp>
      <p:pic>
        <p:nvPicPr>
          <p:cNvPr id="214" name="Google Shape;214;p27" descr="Image result for cbre logo"/>
          <p:cNvPicPr preferRelativeResize="0"/>
          <p:nvPr/>
        </p:nvPicPr>
        <p:blipFill rotWithShape="1">
          <a:blip r:embed="rId5">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167093430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umper-13">
  <p:cSld name="Bumper-13">
    <p:spTree>
      <p:nvGrpSpPr>
        <p:cNvPr id="1" name="Shape 215"/>
        <p:cNvGrpSpPr/>
        <p:nvPr/>
      </p:nvGrpSpPr>
      <p:grpSpPr>
        <a:xfrm>
          <a:off x="0" y="0"/>
          <a:ext cx="0" cy="0"/>
          <a:chOff x="0" y="0"/>
          <a:chExt cx="0" cy="0"/>
        </a:xfrm>
      </p:grpSpPr>
      <p:pic>
        <p:nvPicPr>
          <p:cNvPr id="216" name="Google Shape;216;p28" descr="https://static.pexels.com/photos/7097/people-coffee-tea-meeting.jpg"/>
          <p:cNvPicPr preferRelativeResize="0"/>
          <p:nvPr/>
        </p:nvPicPr>
        <p:blipFill rotWithShape="1">
          <a:blip r:embed="rId2">
            <a:alphaModFix/>
          </a:blip>
          <a:srcRect r="-67"/>
          <a:stretch/>
        </p:blipFill>
        <p:spPr>
          <a:xfrm>
            <a:off x="0" y="0"/>
            <a:ext cx="12192000" cy="6858000"/>
          </a:xfrm>
          <a:prstGeom prst="rect">
            <a:avLst/>
          </a:prstGeom>
          <a:noFill/>
          <a:ln>
            <a:noFill/>
          </a:ln>
        </p:spPr>
      </p:pic>
      <p:sp>
        <p:nvSpPr>
          <p:cNvPr id="217" name="Google Shape;217;p28"/>
          <p:cNvSpPr/>
          <p:nvPr/>
        </p:nvSpPr>
        <p:spPr>
          <a:xfrm>
            <a:off x="0" y="0"/>
            <a:ext cx="12192000" cy="6858000"/>
          </a:xfrm>
          <a:prstGeom prst="rect">
            <a:avLst/>
          </a:pr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74F60"/>
              </a:solidFill>
              <a:latin typeface="Arial"/>
              <a:ea typeface="Arial"/>
              <a:cs typeface="Arial"/>
              <a:sym typeface="Arial"/>
            </a:endParaRPr>
          </a:p>
        </p:txBody>
      </p:sp>
      <p:sp>
        <p:nvSpPr>
          <p:cNvPr id="218" name="Google Shape;218;p28"/>
          <p:cNvSpPr/>
          <p:nvPr/>
        </p:nvSpPr>
        <p:spPr>
          <a:xfrm>
            <a:off x="0" y="0"/>
            <a:ext cx="12192000" cy="6858000"/>
          </a:xfrm>
          <a:prstGeom prst="rect">
            <a:avLst/>
          </a:prstGeom>
          <a:solidFill>
            <a:srgbClr val="000000">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74F60"/>
              </a:solidFill>
              <a:latin typeface="Arial"/>
              <a:ea typeface="Arial"/>
              <a:cs typeface="Arial"/>
              <a:sym typeface="Arial"/>
            </a:endParaRPr>
          </a:p>
        </p:txBody>
      </p:sp>
      <p:cxnSp>
        <p:nvCxnSpPr>
          <p:cNvPr id="219" name="Google Shape;219;p28"/>
          <p:cNvCxnSpPr/>
          <p:nvPr/>
        </p:nvCxnSpPr>
        <p:spPr>
          <a:xfrm>
            <a:off x="1077844" y="2579757"/>
            <a:ext cx="1095513" cy="0"/>
          </a:xfrm>
          <a:prstGeom prst="straightConnector1">
            <a:avLst/>
          </a:prstGeom>
          <a:noFill/>
          <a:ln w="76200" cap="flat" cmpd="sng">
            <a:solidFill>
              <a:srgbClr val="114287"/>
            </a:solidFill>
            <a:prstDash val="solid"/>
            <a:miter lim="800000"/>
            <a:headEnd type="none" w="sm" len="sm"/>
            <a:tailEnd type="none" w="sm" len="sm"/>
          </a:ln>
        </p:spPr>
      </p:cxnSp>
      <p:pic>
        <p:nvPicPr>
          <p:cNvPr id="220" name="Google Shape;220;p28" descr="foundry white lines.png"/>
          <p:cNvPicPr preferRelativeResize="0"/>
          <p:nvPr/>
        </p:nvPicPr>
        <p:blipFill rotWithShape="1">
          <a:blip r:embed="rId3">
            <a:alphaModFix amt="19000"/>
          </a:blip>
          <a:srcRect/>
          <a:stretch/>
        </p:blipFill>
        <p:spPr>
          <a:xfrm>
            <a:off x="5320976" y="3"/>
            <a:ext cx="6871024" cy="6858001"/>
          </a:xfrm>
          <a:prstGeom prst="rect">
            <a:avLst/>
          </a:prstGeom>
          <a:noFill/>
          <a:ln>
            <a:noFill/>
          </a:ln>
        </p:spPr>
      </p:pic>
      <p:sp>
        <p:nvSpPr>
          <p:cNvPr id="221" name="Google Shape;221;p28"/>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22" name="Google Shape;222;p28"/>
          <p:cNvSpPr txBox="1">
            <a:spLocks noGrp="1"/>
          </p:cNvSpPr>
          <p:nvPr>
            <p:ph type="title"/>
          </p:nvPr>
        </p:nvSpPr>
        <p:spPr>
          <a:xfrm>
            <a:off x="949540" y="2961393"/>
            <a:ext cx="10791664" cy="7571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Arial"/>
              <a:buNone/>
              <a:defRPr sz="48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3" name="Google Shape;223;p28"/>
          <p:cNvPicPr preferRelativeResize="0"/>
          <p:nvPr/>
        </p:nvPicPr>
        <p:blipFill rotWithShape="1">
          <a:blip r:embed="rId4">
            <a:alphaModFix/>
          </a:blip>
          <a:srcRect r="48107"/>
          <a:stretch/>
        </p:blipFill>
        <p:spPr>
          <a:xfrm>
            <a:off x="11059969" y="6408604"/>
            <a:ext cx="861096" cy="244485"/>
          </a:xfrm>
          <a:prstGeom prst="rect">
            <a:avLst/>
          </a:prstGeom>
          <a:noFill/>
          <a:ln>
            <a:noFill/>
          </a:ln>
        </p:spPr>
      </p:pic>
      <p:cxnSp>
        <p:nvCxnSpPr>
          <p:cNvPr id="224" name="Google Shape;224;p28"/>
          <p:cNvCxnSpPr/>
          <p:nvPr/>
        </p:nvCxnSpPr>
        <p:spPr>
          <a:xfrm>
            <a:off x="10928943" y="6425848"/>
            <a:ext cx="0" cy="232785"/>
          </a:xfrm>
          <a:prstGeom prst="straightConnector1">
            <a:avLst/>
          </a:prstGeom>
          <a:noFill/>
          <a:ln w="9525" cap="flat" cmpd="sng">
            <a:solidFill>
              <a:srgbClr val="BFBFBF"/>
            </a:solidFill>
            <a:prstDash val="solid"/>
            <a:miter lim="800000"/>
            <a:headEnd type="none" w="sm" len="sm"/>
            <a:tailEnd type="none" w="sm" len="sm"/>
          </a:ln>
        </p:spPr>
      </p:cxnSp>
      <p:pic>
        <p:nvPicPr>
          <p:cNvPr id="225" name="Google Shape;225;p28" descr="Image result for cbre logo"/>
          <p:cNvPicPr preferRelativeResize="0"/>
          <p:nvPr/>
        </p:nvPicPr>
        <p:blipFill rotWithShape="1">
          <a:blip r:embed="rId5">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11953237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2_Title Only">
  <p:cSld name="12_Title Only">
    <p:spTree>
      <p:nvGrpSpPr>
        <p:cNvPr id="1" name="Shape 226"/>
        <p:cNvGrpSpPr/>
        <p:nvPr/>
      </p:nvGrpSpPr>
      <p:grpSpPr>
        <a:xfrm>
          <a:off x="0" y="0"/>
          <a:ext cx="0" cy="0"/>
          <a:chOff x="0" y="0"/>
          <a:chExt cx="0" cy="0"/>
        </a:xfrm>
      </p:grpSpPr>
      <p:pic>
        <p:nvPicPr>
          <p:cNvPr id="227" name="Google Shape;227;p29" descr="Image result for Innovation Ideas"/>
          <p:cNvPicPr preferRelativeResize="0"/>
          <p:nvPr/>
        </p:nvPicPr>
        <p:blipFill rotWithShape="1">
          <a:blip r:embed="rId2">
            <a:alphaModFix/>
          </a:blip>
          <a:srcRect t="9214"/>
          <a:stretch/>
        </p:blipFill>
        <p:spPr>
          <a:xfrm>
            <a:off x="0" y="0"/>
            <a:ext cx="12192000" cy="6858000"/>
          </a:xfrm>
          <a:prstGeom prst="rect">
            <a:avLst/>
          </a:prstGeom>
          <a:noFill/>
          <a:ln>
            <a:noFill/>
          </a:ln>
        </p:spPr>
      </p:pic>
      <p:sp>
        <p:nvSpPr>
          <p:cNvPr id="228" name="Google Shape;228;p29"/>
          <p:cNvSpPr/>
          <p:nvPr/>
        </p:nvSpPr>
        <p:spPr>
          <a:xfrm>
            <a:off x="0" y="0"/>
            <a:ext cx="12192000" cy="6858000"/>
          </a:xfrm>
          <a:prstGeom prst="rect">
            <a:avLst/>
          </a:prstGeom>
          <a:solidFill>
            <a:srgbClr val="000000">
              <a:alpha val="3882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74F60"/>
              </a:solidFill>
              <a:latin typeface="Arial"/>
              <a:ea typeface="Arial"/>
              <a:cs typeface="Arial"/>
              <a:sym typeface="Arial"/>
            </a:endParaRPr>
          </a:p>
        </p:txBody>
      </p:sp>
      <p:cxnSp>
        <p:nvCxnSpPr>
          <p:cNvPr id="229" name="Google Shape;229;p29"/>
          <p:cNvCxnSpPr/>
          <p:nvPr/>
        </p:nvCxnSpPr>
        <p:spPr>
          <a:xfrm>
            <a:off x="1077845" y="2579757"/>
            <a:ext cx="1095513" cy="0"/>
          </a:xfrm>
          <a:prstGeom prst="straightConnector1">
            <a:avLst/>
          </a:prstGeom>
          <a:noFill/>
          <a:ln w="76200" cap="flat" cmpd="sng">
            <a:solidFill>
              <a:srgbClr val="114287"/>
            </a:solidFill>
            <a:prstDash val="solid"/>
            <a:miter lim="800000"/>
            <a:headEnd type="none" w="sm" len="sm"/>
            <a:tailEnd type="none" w="sm" len="sm"/>
          </a:ln>
        </p:spPr>
      </p:cxnSp>
      <p:pic>
        <p:nvPicPr>
          <p:cNvPr id="230" name="Google Shape;230;p29" descr="foundry white lines.png"/>
          <p:cNvPicPr preferRelativeResize="0"/>
          <p:nvPr/>
        </p:nvPicPr>
        <p:blipFill rotWithShape="1">
          <a:blip r:embed="rId3">
            <a:alphaModFix amt="19000"/>
          </a:blip>
          <a:srcRect/>
          <a:stretch/>
        </p:blipFill>
        <p:spPr>
          <a:xfrm>
            <a:off x="5320976" y="5"/>
            <a:ext cx="6871024" cy="6858001"/>
          </a:xfrm>
          <a:prstGeom prst="rect">
            <a:avLst/>
          </a:prstGeom>
          <a:noFill/>
          <a:ln>
            <a:noFill/>
          </a:ln>
        </p:spPr>
      </p:pic>
      <p:sp>
        <p:nvSpPr>
          <p:cNvPr id="231" name="Google Shape;231;p29"/>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32" name="Google Shape;232;p29"/>
          <p:cNvSpPr txBox="1">
            <a:spLocks noGrp="1"/>
          </p:cNvSpPr>
          <p:nvPr>
            <p:ph type="title"/>
          </p:nvPr>
        </p:nvSpPr>
        <p:spPr>
          <a:xfrm>
            <a:off x="949540" y="2961393"/>
            <a:ext cx="10791664" cy="7571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Arial"/>
              <a:buNone/>
              <a:defRPr sz="48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33" name="Google Shape;233;p29"/>
          <p:cNvPicPr preferRelativeResize="0"/>
          <p:nvPr/>
        </p:nvPicPr>
        <p:blipFill rotWithShape="1">
          <a:blip r:embed="rId4">
            <a:alphaModFix/>
          </a:blip>
          <a:srcRect r="48107"/>
          <a:stretch/>
        </p:blipFill>
        <p:spPr>
          <a:xfrm>
            <a:off x="11059969" y="6408604"/>
            <a:ext cx="861096" cy="244485"/>
          </a:xfrm>
          <a:prstGeom prst="rect">
            <a:avLst/>
          </a:prstGeom>
          <a:noFill/>
          <a:ln>
            <a:noFill/>
          </a:ln>
        </p:spPr>
      </p:pic>
      <p:cxnSp>
        <p:nvCxnSpPr>
          <p:cNvPr id="234" name="Google Shape;234;p29"/>
          <p:cNvCxnSpPr/>
          <p:nvPr/>
        </p:nvCxnSpPr>
        <p:spPr>
          <a:xfrm>
            <a:off x="10928943" y="6425848"/>
            <a:ext cx="0" cy="232785"/>
          </a:xfrm>
          <a:prstGeom prst="straightConnector1">
            <a:avLst/>
          </a:prstGeom>
          <a:noFill/>
          <a:ln w="9525" cap="flat" cmpd="sng">
            <a:solidFill>
              <a:srgbClr val="BFBFBF"/>
            </a:solidFill>
            <a:prstDash val="solid"/>
            <a:miter lim="800000"/>
            <a:headEnd type="none" w="sm" len="sm"/>
            <a:tailEnd type="none" w="sm" len="sm"/>
          </a:ln>
        </p:spPr>
      </p:cxnSp>
      <p:pic>
        <p:nvPicPr>
          <p:cNvPr id="235" name="Google Shape;235;p29" descr="Image result for cbre logo"/>
          <p:cNvPicPr preferRelativeResize="0"/>
          <p:nvPr/>
        </p:nvPicPr>
        <p:blipFill rotWithShape="1">
          <a:blip r:embed="rId5">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33251085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0_Title Only">
  <p:cSld name="20_Title Only">
    <p:spTree>
      <p:nvGrpSpPr>
        <p:cNvPr id="1" name="Shape 236"/>
        <p:cNvGrpSpPr/>
        <p:nvPr/>
      </p:nvGrpSpPr>
      <p:grpSpPr>
        <a:xfrm>
          <a:off x="0" y="0"/>
          <a:ext cx="0" cy="0"/>
          <a:chOff x="0" y="0"/>
          <a:chExt cx="0" cy="0"/>
        </a:xfrm>
      </p:grpSpPr>
      <p:pic>
        <p:nvPicPr>
          <p:cNvPr id="237" name="Google Shape;237;p30" descr="Related image"/>
          <p:cNvPicPr preferRelativeResize="0"/>
          <p:nvPr/>
        </p:nvPicPr>
        <p:blipFill rotWithShape="1">
          <a:blip r:embed="rId2">
            <a:alphaModFix/>
          </a:blip>
          <a:srcRect t="9013" b="6280"/>
          <a:stretch/>
        </p:blipFill>
        <p:spPr>
          <a:xfrm>
            <a:off x="-1" y="0"/>
            <a:ext cx="12192001" cy="6858000"/>
          </a:xfrm>
          <a:prstGeom prst="rect">
            <a:avLst/>
          </a:prstGeom>
          <a:noFill/>
          <a:ln>
            <a:noFill/>
          </a:ln>
        </p:spPr>
      </p:pic>
      <p:sp>
        <p:nvSpPr>
          <p:cNvPr id="238" name="Google Shape;238;p30"/>
          <p:cNvSpPr/>
          <p:nvPr/>
        </p:nvSpPr>
        <p:spPr>
          <a:xfrm>
            <a:off x="0" y="0"/>
            <a:ext cx="12192000" cy="6858000"/>
          </a:xfrm>
          <a:prstGeom prst="rect">
            <a:avLst/>
          </a:prstGeom>
          <a:solidFill>
            <a:srgbClr val="000000">
              <a:alpha val="5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rgbClr val="074F60"/>
              </a:solidFill>
              <a:latin typeface="Arial"/>
              <a:ea typeface="Arial"/>
              <a:cs typeface="Arial"/>
              <a:sym typeface="Arial"/>
            </a:endParaRPr>
          </a:p>
        </p:txBody>
      </p:sp>
      <p:cxnSp>
        <p:nvCxnSpPr>
          <p:cNvPr id="239" name="Google Shape;239;p30"/>
          <p:cNvCxnSpPr/>
          <p:nvPr/>
        </p:nvCxnSpPr>
        <p:spPr>
          <a:xfrm>
            <a:off x="1077845" y="2579757"/>
            <a:ext cx="1095513" cy="0"/>
          </a:xfrm>
          <a:prstGeom prst="straightConnector1">
            <a:avLst/>
          </a:prstGeom>
          <a:noFill/>
          <a:ln w="76200" cap="flat" cmpd="sng">
            <a:solidFill>
              <a:srgbClr val="F95547"/>
            </a:solidFill>
            <a:prstDash val="solid"/>
            <a:miter lim="800000"/>
            <a:headEnd type="none" w="sm" len="sm"/>
            <a:tailEnd type="none" w="sm" len="sm"/>
          </a:ln>
        </p:spPr>
      </p:cxnSp>
      <p:pic>
        <p:nvPicPr>
          <p:cNvPr id="240" name="Google Shape;240;p30" descr="foundry white lines.png"/>
          <p:cNvPicPr preferRelativeResize="0"/>
          <p:nvPr/>
        </p:nvPicPr>
        <p:blipFill rotWithShape="1">
          <a:blip r:embed="rId3">
            <a:alphaModFix amt="19000"/>
          </a:blip>
          <a:srcRect/>
          <a:stretch/>
        </p:blipFill>
        <p:spPr>
          <a:xfrm>
            <a:off x="5320976" y="5"/>
            <a:ext cx="6871024" cy="6858001"/>
          </a:xfrm>
          <a:prstGeom prst="rect">
            <a:avLst/>
          </a:prstGeom>
          <a:noFill/>
          <a:ln>
            <a:noFill/>
          </a:ln>
        </p:spPr>
      </p:pic>
      <p:sp>
        <p:nvSpPr>
          <p:cNvPr id="241" name="Google Shape;241;p30"/>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42" name="Google Shape;242;p30"/>
          <p:cNvSpPr txBox="1">
            <a:spLocks noGrp="1"/>
          </p:cNvSpPr>
          <p:nvPr>
            <p:ph type="title"/>
          </p:nvPr>
        </p:nvSpPr>
        <p:spPr>
          <a:xfrm>
            <a:off x="949540" y="2961393"/>
            <a:ext cx="10791664" cy="75713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4800"/>
              <a:buFont typeface="Arial"/>
              <a:buNone/>
              <a:defRPr sz="4800" b="1"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43" name="Google Shape;243;p30"/>
          <p:cNvPicPr preferRelativeResize="0"/>
          <p:nvPr/>
        </p:nvPicPr>
        <p:blipFill rotWithShape="1">
          <a:blip r:embed="rId4">
            <a:alphaModFix/>
          </a:blip>
          <a:srcRect r="48107"/>
          <a:stretch/>
        </p:blipFill>
        <p:spPr>
          <a:xfrm>
            <a:off x="11059969" y="6408604"/>
            <a:ext cx="861096" cy="244485"/>
          </a:xfrm>
          <a:prstGeom prst="rect">
            <a:avLst/>
          </a:prstGeom>
          <a:noFill/>
          <a:ln>
            <a:noFill/>
          </a:ln>
        </p:spPr>
      </p:pic>
      <p:cxnSp>
        <p:nvCxnSpPr>
          <p:cNvPr id="244" name="Google Shape;244;p30"/>
          <p:cNvCxnSpPr/>
          <p:nvPr/>
        </p:nvCxnSpPr>
        <p:spPr>
          <a:xfrm>
            <a:off x="10928943" y="6425848"/>
            <a:ext cx="0" cy="232785"/>
          </a:xfrm>
          <a:prstGeom prst="straightConnector1">
            <a:avLst/>
          </a:prstGeom>
          <a:noFill/>
          <a:ln w="9525" cap="flat" cmpd="sng">
            <a:solidFill>
              <a:srgbClr val="BFBFBF"/>
            </a:solidFill>
            <a:prstDash val="solid"/>
            <a:miter lim="800000"/>
            <a:headEnd type="none" w="sm" len="sm"/>
            <a:tailEnd type="none" w="sm" len="sm"/>
          </a:ln>
        </p:spPr>
      </p:cxnSp>
      <p:pic>
        <p:nvPicPr>
          <p:cNvPr id="245" name="Google Shape;245;p30" descr="Image result for cbre logo"/>
          <p:cNvPicPr preferRelativeResize="0"/>
          <p:nvPr/>
        </p:nvPicPr>
        <p:blipFill rotWithShape="1">
          <a:blip r:embed="rId5">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35196000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46"/>
        <p:cNvGrpSpPr/>
        <p:nvPr/>
      </p:nvGrpSpPr>
      <p:grpSpPr>
        <a:xfrm>
          <a:off x="0" y="0"/>
          <a:ext cx="0" cy="0"/>
          <a:chOff x="0" y="0"/>
          <a:chExt cx="0" cy="0"/>
        </a:xfrm>
      </p:grpSpPr>
    </p:spTree>
    <p:extLst>
      <p:ext uri="{BB962C8B-B14F-4D97-AF65-F5344CB8AC3E}">
        <p14:creationId xmlns:p14="http://schemas.microsoft.com/office/powerpoint/2010/main" val="217736766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Content">
  <p:cSld name="Title + Content">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286655" y="431579"/>
            <a:ext cx="11629573" cy="461729"/>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32"/>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50" name="Google Shape;250;p32"/>
          <p:cNvSpPr txBox="1">
            <a:spLocks noGrp="1"/>
          </p:cNvSpPr>
          <p:nvPr>
            <p:ph type="body" idx="1"/>
          </p:nvPr>
        </p:nvSpPr>
        <p:spPr>
          <a:xfrm>
            <a:off x="286655" y="1567545"/>
            <a:ext cx="11629573" cy="1212640"/>
          </a:xfrm>
          <a:prstGeom prst="rect">
            <a:avLst/>
          </a:prstGeom>
          <a:noFill/>
          <a:ln>
            <a:noFill/>
          </a:ln>
        </p:spPr>
        <p:txBody>
          <a:bodyPr spcFirstLastPara="1" wrap="square" lIns="91425" tIns="45700" rIns="91425" bIns="45700" anchor="t" anchorCtr="0">
            <a:noAutofit/>
          </a:bodyPr>
          <a:lstStyle>
            <a:lvl1pPr marL="457200" lvl="0" indent="-365760" algn="l">
              <a:lnSpc>
                <a:spcPct val="100000"/>
              </a:lnSpc>
              <a:spcBef>
                <a:spcPts val="1067"/>
              </a:spcBef>
              <a:spcAft>
                <a:spcPts val="0"/>
              </a:spcAft>
              <a:buSzPts val="2160"/>
              <a:buChar char="•"/>
              <a:defRPr/>
            </a:lvl1pPr>
            <a:lvl2pPr marL="914400" lvl="1" indent="-320040" algn="l">
              <a:lnSpc>
                <a:spcPct val="90000"/>
              </a:lnSpc>
              <a:spcBef>
                <a:spcPts val="267"/>
              </a:spcBef>
              <a:spcAft>
                <a:spcPts val="0"/>
              </a:spcAft>
              <a:buClr>
                <a:schemeClr val="dk2"/>
              </a:buClr>
              <a:buSzPts val="1440"/>
              <a:buChar char="–"/>
              <a:defRPr/>
            </a:lvl2pPr>
            <a:lvl3pPr marL="1371600" lvl="2" indent="-342900" algn="l">
              <a:lnSpc>
                <a:spcPct val="90000"/>
              </a:lnSpc>
              <a:spcBef>
                <a:spcPts val="267"/>
              </a:spcBef>
              <a:spcAft>
                <a:spcPts val="0"/>
              </a:spcAft>
              <a:buClr>
                <a:srgbClr val="7F7F7F"/>
              </a:buClr>
              <a:buSzPts val="1800"/>
              <a:buChar char="•"/>
              <a:defRPr/>
            </a:lvl3pPr>
            <a:lvl4pPr marL="1828800" lvl="3" indent="-365760" algn="l">
              <a:lnSpc>
                <a:spcPct val="90000"/>
              </a:lnSpc>
              <a:spcBef>
                <a:spcPts val="267"/>
              </a:spcBef>
              <a:spcAft>
                <a:spcPts val="0"/>
              </a:spcAft>
              <a:buClr>
                <a:srgbClr val="7F7F7F"/>
              </a:buClr>
              <a:buSzPts val="2160"/>
              <a:buChar char="-"/>
              <a:defRPr/>
            </a:lvl4pPr>
            <a:lvl5pPr marL="2286000" lvl="4" indent="-365760" algn="l">
              <a:lnSpc>
                <a:spcPct val="90000"/>
              </a:lnSpc>
              <a:spcBef>
                <a:spcPts val="267"/>
              </a:spcBef>
              <a:spcAft>
                <a:spcPts val="0"/>
              </a:spcAft>
              <a:buClr>
                <a:srgbClr val="7F7F7F"/>
              </a:buClr>
              <a:buSzPts val="216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40325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Top Sub">
    <p:spTree>
      <p:nvGrpSpPr>
        <p:cNvPr id="1" name=""/>
        <p:cNvGrpSpPr/>
        <p:nvPr/>
      </p:nvGrpSpPr>
      <p:grpSpPr>
        <a:xfrm>
          <a:off x="0" y="0"/>
          <a:ext cx="0" cy="0"/>
          <a:chOff x="0" y="0"/>
          <a:chExt cx="0" cy="0"/>
        </a:xfrm>
      </p:grpSpPr>
      <p:sp>
        <p:nvSpPr>
          <p:cNvPr id="4" name="Title 3"/>
          <p:cNvSpPr>
            <a:spLocks noGrp="1"/>
          </p:cNvSpPr>
          <p:nvPr>
            <p:ph type="title"/>
          </p:nvPr>
        </p:nvSpPr>
        <p:spPr>
          <a:xfrm>
            <a:off x="449077" y="515968"/>
            <a:ext cx="11223172" cy="461729"/>
          </a:xfrm>
        </p:spPr>
        <p:txBody>
          <a:bodyPr/>
          <a:lstStyle/>
          <a:p>
            <a:r>
              <a:rPr lang="en-US"/>
              <a:t>Click to edit Master title style</a:t>
            </a:r>
          </a:p>
        </p:txBody>
      </p:sp>
      <p:sp>
        <p:nvSpPr>
          <p:cNvPr id="3" name="Text Placeholder 2"/>
          <p:cNvSpPr>
            <a:spLocks noGrp="1"/>
          </p:cNvSpPr>
          <p:nvPr>
            <p:ph type="body" sz="quarter" idx="12"/>
          </p:nvPr>
        </p:nvSpPr>
        <p:spPr>
          <a:xfrm>
            <a:off x="449077" y="276508"/>
            <a:ext cx="11184124" cy="318100"/>
          </a:xfrm>
        </p:spPr>
        <p:txBody>
          <a:bodyPr/>
          <a:lstStyle>
            <a:lvl1pPr marL="0" indent="0">
              <a:buNone/>
              <a:defRPr sz="1467">
                <a:solidFill>
                  <a:schemeClr val="tx1">
                    <a:lumMod val="50000"/>
                    <a:lumOff val="50000"/>
                  </a:schemeClr>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6F0D27AD-49BA-8A40-A3C3-C45B53F48D48}"/>
              </a:ext>
            </a:extLst>
          </p:cNvPr>
          <p:cNvSpPr>
            <a:spLocks noGrp="1"/>
          </p:cNvSpPr>
          <p:nvPr>
            <p:ph type="ftr" sz="quarter" idx="13"/>
          </p:nvPr>
        </p:nvSpPr>
        <p:spPr/>
        <p:txBody>
          <a:bodyPr/>
          <a:lstStyle/>
          <a:p>
            <a:r>
              <a:rPr lang="en-US"/>
              <a:t>© 2019</a:t>
            </a:r>
          </a:p>
        </p:txBody>
      </p:sp>
      <p:sp>
        <p:nvSpPr>
          <p:cNvPr id="5" name="Slide Number Placeholder 4">
            <a:extLst>
              <a:ext uri="{FF2B5EF4-FFF2-40B4-BE49-F238E27FC236}">
                <a16:creationId xmlns:a16="http://schemas.microsoft.com/office/drawing/2014/main" id="{9890EF13-5D19-F245-85BC-7DC10053E604}"/>
              </a:ext>
            </a:extLst>
          </p:cNvPr>
          <p:cNvSpPr>
            <a:spLocks noGrp="1"/>
          </p:cNvSpPr>
          <p:nvPr>
            <p:ph type="sldNum" sz="quarter" idx="14"/>
          </p:nvPr>
        </p:nvSpPr>
        <p:spPr/>
        <p:txBody>
          <a:bodyPr/>
          <a:lstStyle/>
          <a:p>
            <a:fld id="{CDEE2954-54E9-4846-B9AA-9D6731F553AF}" type="slidenum">
              <a:rPr lang="en-US" smtClean="0"/>
              <a:pPr/>
              <a:t>‹#›</a:t>
            </a:fld>
            <a:endParaRPr lang="en-US"/>
          </a:p>
        </p:txBody>
      </p:sp>
    </p:spTree>
    <p:extLst>
      <p:ext uri="{BB962C8B-B14F-4D97-AF65-F5344CB8AC3E}">
        <p14:creationId xmlns:p14="http://schemas.microsoft.com/office/powerpoint/2010/main" val="1534532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M-Custo">
    <p:spTree>
      <p:nvGrpSpPr>
        <p:cNvPr id="1" name=""/>
        <p:cNvGrpSpPr/>
        <p:nvPr/>
      </p:nvGrpSpPr>
      <p:grpSpPr>
        <a:xfrm>
          <a:off x="0" y="0"/>
          <a:ext cx="0" cy="0"/>
          <a:chOff x="0" y="0"/>
          <a:chExt cx="0" cy="0"/>
        </a:xfrm>
      </p:grpSpPr>
      <p:sp>
        <p:nvSpPr>
          <p:cNvPr id="4" name="Title 3"/>
          <p:cNvSpPr>
            <a:spLocks noGrp="1"/>
          </p:cNvSpPr>
          <p:nvPr>
            <p:ph type="title"/>
          </p:nvPr>
        </p:nvSpPr>
        <p:spPr>
          <a:xfrm>
            <a:off x="449077" y="958197"/>
            <a:ext cx="5646924" cy="461729"/>
          </a:xfrm>
        </p:spPr>
        <p:txBody>
          <a:bodyPr/>
          <a:lstStyle/>
          <a:p>
            <a:r>
              <a:rPr lang="en-US"/>
              <a:t>Click to edit Master title style</a:t>
            </a:r>
          </a:p>
        </p:txBody>
      </p:sp>
      <p:sp>
        <p:nvSpPr>
          <p:cNvPr id="2" name="Footer Placeholder 1">
            <a:extLst>
              <a:ext uri="{FF2B5EF4-FFF2-40B4-BE49-F238E27FC236}">
                <a16:creationId xmlns:a16="http://schemas.microsoft.com/office/drawing/2014/main" id="{095F9398-C907-BE43-AA6A-7BEFD16C2AD7}"/>
              </a:ext>
            </a:extLst>
          </p:cNvPr>
          <p:cNvSpPr>
            <a:spLocks noGrp="1"/>
          </p:cNvSpPr>
          <p:nvPr>
            <p:ph type="ftr" sz="quarter" idx="12"/>
          </p:nvPr>
        </p:nvSpPr>
        <p:spPr/>
        <p:txBody>
          <a:bodyPr/>
          <a:lstStyle/>
          <a:p>
            <a:r>
              <a:rPr lang="en-US"/>
              <a:t>© 2019</a:t>
            </a:r>
          </a:p>
        </p:txBody>
      </p:sp>
      <p:sp>
        <p:nvSpPr>
          <p:cNvPr id="3" name="Slide Number Placeholder 2">
            <a:extLst>
              <a:ext uri="{FF2B5EF4-FFF2-40B4-BE49-F238E27FC236}">
                <a16:creationId xmlns:a16="http://schemas.microsoft.com/office/drawing/2014/main" id="{B80FFB7A-891A-344A-A8B8-4CCD63D806BC}"/>
              </a:ext>
            </a:extLst>
          </p:cNvPr>
          <p:cNvSpPr>
            <a:spLocks noGrp="1"/>
          </p:cNvSpPr>
          <p:nvPr>
            <p:ph type="sldNum" sz="quarter" idx="13"/>
          </p:nvPr>
        </p:nvSpPr>
        <p:spPr/>
        <p:txBody>
          <a:bodyPr/>
          <a:lstStyle/>
          <a:p>
            <a:fld id="{CDEE2954-54E9-4846-B9AA-9D6731F553AF}" type="slidenum">
              <a:rPr lang="en-US" smtClean="0"/>
              <a:pPr/>
              <a:t>‹#›</a:t>
            </a:fld>
            <a:endParaRPr lang="en-US"/>
          </a:p>
        </p:txBody>
      </p:sp>
      <p:sp>
        <p:nvSpPr>
          <p:cNvPr id="6" name="Rectangle 5">
            <a:extLst>
              <a:ext uri="{FF2B5EF4-FFF2-40B4-BE49-F238E27FC236}">
                <a16:creationId xmlns:a16="http://schemas.microsoft.com/office/drawing/2014/main" id="{D635D03B-5DCE-7848-B61F-362930FF21EC}"/>
              </a:ext>
            </a:extLst>
          </p:cNvPr>
          <p:cNvSpPr/>
          <p:nvPr userDrawn="1"/>
        </p:nvSpPr>
        <p:spPr>
          <a:xfrm>
            <a:off x="449076" y="252770"/>
            <a:ext cx="2747868" cy="256545"/>
          </a:xfrm>
          <a:prstGeom prst="rect">
            <a:avLst/>
          </a:prstGeom>
        </p:spPr>
        <p:txBody>
          <a:bodyPr wrap="none">
            <a:spAutoFit/>
          </a:bodyPr>
          <a:lstStyle/>
          <a:p>
            <a:r>
              <a:rPr lang="en-US" sz="1067" spc="133" baseline="0">
                <a:solidFill>
                  <a:schemeClr val="tx2"/>
                </a:solidFill>
              </a:rPr>
              <a:t>CASE STUDY: </a:t>
            </a:r>
            <a:r>
              <a:rPr lang="en-US" sz="1067" b="1" spc="133" baseline="0"/>
              <a:t>NEIMAN MARCUS</a:t>
            </a:r>
          </a:p>
        </p:txBody>
      </p:sp>
    </p:spTree>
    <p:extLst>
      <p:ext uri="{BB962C8B-B14F-4D97-AF65-F5344CB8AC3E}">
        <p14:creationId xmlns:p14="http://schemas.microsoft.com/office/powerpoint/2010/main" val="1116618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dark">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C88CC8B3-708D-5842-BE10-5F32932D55C0}"/>
              </a:ext>
            </a:extLst>
          </p:cNvPr>
          <p:cNvSpPr>
            <a:spLocks noGrp="1"/>
          </p:cNvSpPr>
          <p:nvPr>
            <p:ph type="sldNum" sz="quarter" idx="12"/>
          </p:nvPr>
        </p:nvSpPr>
        <p:spPr/>
        <p:txBody>
          <a:bodyPr/>
          <a:lstStyle/>
          <a:p>
            <a:fld id="{CDEE2954-54E9-4846-B9AA-9D6731F553AF}" type="slidenum">
              <a:rPr lang="en-US" smtClean="0"/>
              <a:pPr/>
              <a:t>‹#›</a:t>
            </a:fld>
            <a:endParaRPr lang="en-US"/>
          </a:p>
        </p:txBody>
      </p:sp>
      <p:pic>
        <p:nvPicPr>
          <p:cNvPr id="14" name="Picture 13">
            <a:extLst>
              <a:ext uri="{FF2B5EF4-FFF2-40B4-BE49-F238E27FC236}">
                <a16:creationId xmlns:a16="http://schemas.microsoft.com/office/drawing/2014/main" id="{8430CB7D-3112-F940-9D7F-51EBCF1E2A1D}"/>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Lst>
          </a:blip>
          <a:srcRect r="48107"/>
          <a:stretch/>
        </p:blipFill>
        <p:spPr>
          <a:xfrm>
            <a:off x="11059969" y="6408604"/>
            <a:ext cx="861096" cy="244485"/>
          </a:xfrm>
          <a:prstGeom prst="rect">
            <a:avLst/>
          </a:prstGeom>
        </p:spPr>
      </p:pic>
    </p:spTree>
    <p:extLst>
      <p:ext uri="{BB962C8B-B14F-4D97-AF65-F5344CB8AC3E}">
        <p14:creationId xmlns:p14="http://schemas.microsoft.com/office/powerpoint/2010/main" val="3822394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lit Screen-1">
    <p:spTree>
      <p:nvGrpSpPr>
        <p:cNvPr id="1" name=""/>
        <p:cNvGrpSpPr/>
        <p:nvPr/>
      </p:nvGrpSpPr>
      <p:grpSpPr>
        <a:xfrm>
          <a:off x="0" y="0"/>
          <a:ext cx="0" cy="0"/>
          <a:chOff x="0" y="0"/>
          <a:chExt cx="0" cy="0"/>
        </a:xfrm>
      </p:grpSpPr>
      <p:pic>
        <p:nvPicPr>
          <p:cNvPr id="3" name="Picture 2" descr="foundry white lines.png"/>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r="29023"/>
          <a:stretch/>
        </p:blipFill>
        <p:spPr>
          <a:xfrm>
            <a:off x="0" y="3"/>
            <a:ext cx="4876800" cy="6858001"/>
          </a:xfrm>
          <a:prstGeom prst="rect">
            <a:avLst/>
          </a:prstGeom>
          <a:solidFill>
            <a:schemeClr val="tx1"/>
          </a:solidFill>
        </p:spPr>
      </p:pic>
      <p:sp>
        <p:nvSpPr>
          <p:cNvPr id="9" name="Title 8"/>
          <p:cNvSpPr>
            <a:spLocks noGrp="1"/>
          </p:cNvSpPr>
          <p:nvPr>
            <p:ph type="title"/>
          </p:nvPr>
        </p:nvSpPr>
        <p:spPr>
          <a:xfrm>
            <a:off x="449077" y="2727679"/>
            <a:ext cx="4427724" cy="1009507"/>
          </a:xfrm>
        </p:spPr>
        <p:txBody>
          <a:bodyPr>
            <a:spAutoFit/>
          </a:bodyPr>
          <a:lstStyle>
            <a:lvl1pPr>
              <a:defRPr sz="3200">
                <a:solidFill>
                  <a:schemeClr val="bg1"/>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5F817F76-73A7-E04D-8A00-A2029DF4C0D5}"/>
              </a:ext>
            </a:extLst>
          </p:cNvPr>
          <p:cNvSpPr>
            <a:spLocks noGrp="1"/>
          </p:cNvSpPr>
          <p:nvPr>
            <p:ph type="sldNum" sz="quarter" idx="13"/>
          </p:nvPr>
        </p:nvSpPr>
        <p:spPr/>
        <p:txBody>
          <a:bodyPr/>
          <a:lstStyle/>
          <a:p>
            <a:fld id="{CDEE2954-54E9-4846-B9AA-9D6731F553AF}" type="slidenum">
              <a:rPr lang="en-US" smtClean="0"/>
              <a:pPr/>
              <a:t>‹#›</a:t>
            </a:fld>
            <a:endParaRPr lang="en-US"/>
          </a:p>
        </p:txBody>
      </p:sp>
      <p:sp>
        <p:nvSpPr>
          <p:cNvPr id="6" name="Slide Number Placeholder 2">
            <a:extLst>
              <a:ext uri="{FF2B5EF4-FFF2-40B4-BE49-F238E27FC236}">
                <a16:creationId xmlns:a16="http://schemas.microsoft.com/office/drawing/2014/main" id="{B80FFB7A-891A-344A-A8B8-4CCD63D806BC}"/>
              </a:ext>
            </a:extLst>
          </p:cNvPr>
          <p:cNvSpPr txBox="1">
            <a:spLocks/>
          </p:cNvSpPr>
          <p:nvPr userDrawn="1"/>
        </p:nvSpPr>
        <p:spPr>
          <a:xfrm>
            <a:off x="11635741" y="147239"/>
            <a:ext cx="414528" cy="414528"/>
          </a:xfrm>
          <a:prstGeom prst="rect">
            <a:avLst/>
          </a:prstGeom>
          <a:ln w="6350">
            <a:solidFill>
              <a:schemeClr val="bg1">
                <a:lumMod val="75000"/>
              </a:schemeClr>
            </a:solidFill>
          </a:ln>
        </p:spPr>
        <p:txBody>
          <a:bodyPr vert="horz" lIns="0" tIns="0" rIns="0" bIns="0" rtlCol="0" anchor="ctr"/>
          <a:lstStyle>
            <a:defPPr>
              <a:defRPr lang="en-US"/>
            </a:defPPr>
            <a:lvl1pPr marL="0" algn="ctr" defTabSz="914400" rtl="0" eaLnBrk="1" latinLnBrk="0" hangingPunct="1">
              <a:defRPr sz="1333"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DEE2954-54E9-4846-B9AA-9D6731F553AF}" type="slidenum">
              <a:rPr lang="en-US" smtClean="0"/>
              <a:pPr/>
              <a:t>‹#›</a:t>
            </a:fld>
            <a:endParaRPr lang="en-US"/>
          </a:p>
        </p:txBody>
      </p:sp>
    </p:spTree>
    <p:extLst>
      <p:ext uri="{BB962C8B-B14F-4D97-AF65-F5344CB8AC3E}">
        <p14:creationId xmlns:p14="http://schemas.microsoft.com/office/powerpoint/2010/main" val="377732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Screen-2">
    <p:spTree>
      <p:nvGrpSpPr>
        <p:cNvPr id="1" name=""/>
        <p:cNvGrpSpPr/>
        <p:nvPr/>
      </p:nvGrpSpPr>
      <p:grpSpPr>
        <a:xfrm>
          <a:off x="0" y="0"/>
          <a:ext cx="0" cy="0"/>
          <a:chOff x="0" y="0"/>
          <a:chExt cx="0" cy="0"/>
        </a:xfrm>
      </p:grpSpPr>
      <p:sp>
        <p:nvSpPr>
          <p:cNvPr id="7" name="Rectangle 6"/>
          <p:cNvSpPr/>
          <p:nvPr userDrawn="1"/>
        </p:nvSpPr>
        <p:spPr>
          <a:xfrm>
            <a:off x="4876800" y="0"/>
            <a:ext cx="7315200" cy="685800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descr="foundry white lines.png"/>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a:off x="5320976" y="3"/>
            <a:ext cx="6871024" cy="6858001"/>
          </a:xfrm>
          <a:prstGeom prst="rect">
            <a:avLst/>
          </a:prstGeom>
        </p:spPr>
      </p:pic>
      <p:sp>
        <p:nvSpPr>
          <p:cNvPr id="6" name="Rectangle 5"/>
          <p:cNvSpPr/>
          <p:nvPr userDrawn="1"/>
        </p:nvSpPr>
        <p:spPr>
          <a:xfrm>
            <a:off x="571490" y="5963167"/>
            <a:ext cx="1031652" cy="100936"/>
          </a:xfrm>
          <a:prstGeom prst="rect">
            <a:avLst/>
          </a:prstGeom>
          <a:solidFill>
            <a:srgbClr val="F95547"/>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endParaRPr lang="en-US" sz="2400">
              <a:solidFill>
                <a:srgbClr val="47E0C1"/>
              </a:solidFill>
              <a:latin typeface="Helvetica"/>
              <a:cs typeface="Helvetica"/>
            </a:endParaRPr>
          </a:p>
        </p:txBody>
      </p:sp>
      <p:sp>
        <p:nvSpPr>
          <p:cNvPr id="2" name="Title 1"/>
          <p:cNvSpPr>
            <a:spLocks noGrp="1"/>
          </p:cNvSpPr>
          <p:nvPr>
            <p:ph type="title" hasCustomPrompt="1"/>
          </p:nvPr>
        </p:nvSpPr>
        <p:spPr>
          <a:xfrm>
            <a:off x="449077" y="2727676"/>
            <a:ext cx="4427724" cy="1009507"/>
          </a:xfrm>
        </p:spPr>
        <p:txBody>
          <a:bodyPr/>
          <a:lstStyle>
            <a:lvl1pPr>
              <a:defRPr sz="3200"/>
            </a:lvl1pPr>
          </a:lstStyle>
          <a:p>
            <a:r>
              <a:rPr lang="en-US"/>
              <a:t>Click to edit Master title style </a:t>
            </a:r>
          </a:p>
        </p:txBody>
      </p:sp>
      <p:sp>
        <p:nvSpPr>
          <p:cNvPr id="5" name="Slide Number Placeholder 4">
            <a:extLst>
              <a:ext uri="{FF2B5EF4-FFF2-40B4-BE49-F238E27FC236}">
                <a16:creationId xmlns:a16="http://schemas.microsoft.com/office/drawing/2014/main" id="{AD91316C-97E2-CC4A-A462-2225587F5503}"/>
              </a:ext>
            </a:extLst>
          </p:cNvPr>
          <p:cNvSpPr>
            <a:spLocks noGrp="1"/>
          </p:cNvSpPr>
          <p:nvPr>
            <p:ph type="sldNum" sz="quarter" idx="12"/>
          </p:nvPr>
        </p:nvSpPr>
        <p:spPr/>
        <p:txBody>
          <a:bodyPr/>
          <a:lstStyle/>
          <a:p>
            <a:fld id="{CDEE2954-54E9-4846-B9AA-9D6731F553AF}" type="slidenum">
              <a:rPr lang="en-US" smtClean="0"/>
              <a:pPr/>
              <a:t>‹#›</a:t>
            </a:fld>
            <a:endParaRPr lang="en-US"/>
          </a:p>
        </p:txBody>
      </p:sp>
      <p:pic>
        <p:nvPicPr>
          <p:cNvPr id="15" name="Picture 14">
            <a:extLst>
              <a:ext uri="{FF2B5EF4-FFF2-40B4-BE49-F238E27FC236}">
                <a16:creationId xmlns:a16="http://schemas.microsoft.com/office/drawing/2014/main" id="{9A6F04A9-DF3E-224E-9E50-448190EB785E}"/>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r="48107"/>
          <a:stretch/>
        </p:blipFill>
        <p:spPr>
          <a:xfrm>
            <a:off x="11059969" y="6408604"/>
            <a:ext cx="861096" cy="244485"/>
          </a:xfrm>
          <a:prstGeom prst="rect">
            <a:avLst/>
          </a:prstGeom>
        </p:spPr>
      </p:pic>
      <p:cxnSp>
        <p:nvCxnSpPr>
          <p:cNvPr id="16" name="Straight Connector 15">
            <a:extLst>
              <a:ext uri="{FF2B5EF4-FFF2-40B4-BE49-F238E27FC236}">
                <a16:creationId xmlns:a16="http://schemas.microsoft.com/office/drawing/2014/main" id="{93BC2E80-F912-6941-8947-EB64CFB4F2E6}"/>
              </a:ext>
            </a:extLst>
          </p:cNvPr>
          <p:cNvCxnSpPr>
            <a:cxnSpLocks/>
          </p:cNvCxnSpPr>
          <p:nvPr userDrawn="1"/>
        </p:nvCxnSpPr>
        <p:spPr>
          <a:xfrm>
            <a:off x="10928943" y="6425848"/>
            <a:ext cx="0" cy="232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Image result for cbre logo"/>
          <p:cNvPicPr>
            <a:picLocks noChangeAspect="1" noChangeArrowheads="1"/>
          </p:cNvPicPr>
          <p:nvPr userDrawn="1"/>
        </p:nvPicPr>
        <p:blipFill>
          <a:blip r:embed="rId5" cstate="email">
            <a:biLevel thresh="25000"/>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586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image" Target="../media/image1.png"/><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9077" y="405304"/>
            <a:ext cx="11223172" cy="461729"/>
          </a:xfrm>
          <a:prstGeom prst="rect">
            <a:avLst/>
          </a:prstGeom>
        </p:spPr>
        <p:txBody>
          <a:bodyPr vert="horz" lIns="91440" tIns="45720" rIns="91440" bIns="45720" rtlCol="0" anchor="t">
            <a:spAutoFit/>
          </a:bodyPr>
          <a:lstStyle/>
          <a:p>
            <a:r>
              <a:rPr lang="en-US"/>
              <a:t>Click To Edit Master Title Style</a:t>
            </a:r>
          </a:p>
        </p:txBody>
      </p:sp>
      <p:sp>
        <p:nvSpPr>
          <p:cNvPr id="3" name="Text Placeholder 2"/>
          <p:cNvSpPr>
            <a:spLocks noGrp="1"/>
          </p:cNvSpPr>
          <p:nvPr>
            <p:ph type="body" idx="1"/>
          </p:nvPr>
        </p:nvSpPr>
        <p:spPr>
          <a:xfrm>
            <a:off x="449077" y="1413564"/>
            <a:ext cx="11223172" cy="1462280"/>
          </a:xfrm>
          <a:prstGeom prst="rect">
            <a:avLst/>
          </a:prstGeom>
        </p:spPr>
        <p:txBody>
          <a:bodyPr vert="horz" lIns="91440" tIns="45720" rIns="9144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11"/>
          <p:cNvSpPr>
            <a:spLocks noGrp="1"/>
          </p:cNvSpPr>
          <p:nvPr>
            <p:ph type="sldNum" sz="quarter" idx="4"/>
          </p:nvPr>
        </p:nvSpPr>
        <p:spPr>
          <a:xfrm>
            <a:off x="11635741" y="147239"/>
            <a:ext cx="414528" cy="414528"/>
          </a:xfrm>
          <a:prstGeom prst="rect">
            <a:avLst/>
          </a:prstGeom>
          <a:ln w="6350">
            <a:solidFill>
              <a:schemeClr val="bg1">
                <a:lumMod val="75000"/>
              </a:schemeClr>
            </a:solidFill>
          </a:ln>
        </p:spPr>
        <p:txBody>
          <a:bodyPr vert="horz" lIns="0" tIns="0" rIns="0" bIns="0" rtlCol="0" anchor="ctr"/>
          <a:lstStyle>
            <a:lvl1pPr algn="ctr">
              <a:defRPr sz="1333">
                <a:solidFill>
                  <a:schemeClr val="bg1">
                    <a:lumMod val="65000"/>
                  </a:schemeClr>
                </a:solidFill>
              </a:defRPr>
            </a:lvl1pPr>
          </a:lstStyle>
          <a:p>
            <a:fld id="{CDEE2954-54E9-4846-B9AA-9D6731F553AF}" type="slidenum">
              <a:rPr lang="en-US" smtClean="0"/>
              <a:pPr/>
              <a:t>‹#›</a:t>
            </a:fld>
            <a:endParaRPr lang="en-US"/>
          </a:p>
        </p:txBody>
      </p:sp>
      <p:sp>
        <p:nvSpPr>
          <p:cNvPr id="5" name="Footer Placeholder 4">
            <a:extLst>
              <a:ext uri="{FF2B5EF4-FFF2-40B4-BE49-F238E27FC236}">
                <a16:creationId xmlns:a16="http://schemas.microsoft.com/office/drawing/2014/main" id="{1E322D83-3EAC-0246-8D45-6634C811C197}"/>
              </a:ext>
            </a:extLst>
          </p:cNvPr>
          <p:cNvSpPr>
            <a:spLocks noGrp="1"/>
          </p:cNvSpPr>
          <p:nvPr>
            <p:ph type="ftr" sz="quarter" idx="3"/>
          </p:nvPr>
        </p:nvSpPr>
        <p:spPr>
          <a:xfrm>
            <a:off x="8647090" y="6372603"/>
            <a:ext cx="1127412" cy="366183"/>
          </a:xfrm>
          <a:prstGeom prst="rect">
            <a:avLst/>
          </a:prstGeom>
        </p:spPr>
        <p:txBody>
          <a:bodyPr vert="horz" lIns="91440" tIns="45720" rIns="91440" bIns="45720" rtlCol="0" anchor="ctr"/>
          <a:lstStyle>
            <a:lvl1pPr algn="r">
              <a:defRPr sz="933">
                <a:solidFill>
                  <a:schemeClr val="bg1">
                    <a:lumMod val="65000"/>
                  </a:schemeClr>
                </a:solidFill>
              </a:defRPr>
            </a:lvl1pPr>
          </a:lstStyle>
          <a:p>
            <a:r>
              <a:rPr lang="en-US"/>
              <a:t>© 2019</a:t>
            </a:r>
          </a:p>
        </p:txBody>
      </p:sp>
      <p:grpSp>
        <p:nvGrpSpPr>
          <p:cNvPr id="23" name="Group 22">
            <a:extLst>
              <a:ext uri="{FF2B5EF4-FFF2-40B4-BE49-F238E27FC236}">
                <a16:creationId xmlns:a16="http://schemas.microsoft.com/office/drawing/2014/main" id="{27A0C300-0B54-D144-BDD4-5623CF010CEB}"/>
              </a:ext>
            </a:extLst>
          </p:cNvPr>
          <p:cNvGrpSpPr/>
          <p:nvPr userDrawn="1"/>
        </p:nvGrpSpPr>
        <p:grpSpPr>
          <a:xfrm>
            <a:off x="10928941" y="6417220"/>
            <a:ext cx="979528" cy="250028"/>
            <a:chOff x="2261506" y="937985"/>
            <a:chExt cx="1442876" cy="368300"/>
          </a:xfrm>
        </p:grpSpPr>
        <p:cxnSp>
          <p:nvCxnSpPr>
            <p:cNvPr id="25" name="Straight Connector 24">
              <a:extLst>
                <a:ext uri="{FF2B5EF4-FFF2-40B4-BE49-F238E27FC236}">
                  <a16:creationId xmlns:a16="http://schemas.microsoft.com/office/drawing/2014/main" id="{4C407256-76F2-1B45-A94A-52515EA9F830}"/>
                </a:ext>
              </a:extLst>
            </p:cNvPr>
            <p:cNvCxnSpPr>
              <a:cxnSpLocks/>
            </p:cNvCxnSpPr>
            <p:nvPr userDrawn="1"/>
          </p:nvCxnSpPr>
          <p:spPr>
            <a:xfrm>
              <a:off x="2261506" y="963385"/>
              <a:ext cx="0" cy="3429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0350837E-7820-7540-828F-F241B58CE998}"/>
                </a:ext>
              </a:extLst>
            </p:cNvPr>
            <p:cNvPicPr>
              <a:picLocks noChangeAspect="1"/>
            </p:cNvPicPr>
            <p:nvPr userDrawn="1"/>
          </p:nvPicPr>
          <p:blipFill rotWithShape="1">
            <a:blip r:embed="rId31"/>
            <a:srcRect r="49246" b="4785"/>
            <a:stretch/>
          </p:blipFill>
          <p:spPr>
            <a:xfrm>
              <a:off x="2463800" y="937985"/>
              <a:ext cx="1240582" cy="342901"/>
            </a:xfrm>
            <a:prstGeom prst="rect">
              <a:avLst/>
            </a:prstGeom>
          </p:spPr>
        </p:pic>
      </p:grpSp>
      <p:pic>
        <p:nvPicPr>
          <p:cNvPr id="10" name="Picture 2" descr="Image result for cbre logo"/>
          <p:cNvPicPr>
            <a:picLocks noChangeAspect="1" noChangeArrowheads="1"/>
          </p:cNvPicPr>
          <p:nvPr userDrawn="1"/>
        </p:nvPicPr>
        <p:blipFill>
          <a:blip r:embed="rId32" cstate="email">
            <a:extLst>
              <a:ext uri="{28A0092B-C50C-407E-A947-70E740481C1C}">
                <a14:useLocalDpi xmlns:a14="http://schemas.microsoft.com/office/drawing/2010/main" val="0"/>
              </a:ext>
            </a:extLst>
          </a:blip>
          <a:srcRect/>
          <a:stretch>
            <a:fillRect/>
          </a:stretch>
        </p:blipFill>
        <p:spPr bwMode="auto">
          <a:xfrm>
            <a:off x="10185295" y="6469377"/>
            <a:ext cx="577443" cy="14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9749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7" r:id="rId24"/>
    <p:sldLayoutId id="2147483688" r:id="rId25"/>
    <p:sldLayoutId id="2147483690" r:id="rId26"/>
    <p:sldLayoutId id="2147483692" r:id="rId27"/>
    <p:sldLayoutId id="2147483693" r:id="rId28"/>
    <p:sldLayoutId id="2147483694" r:id="rId29"/>
  </p:sldLayoutIdLst>
  <p:hf hdr="0" dt="0"/>
  <p:txStyles>
    <p:titleStyle>
      <a:lvl1pPr algn="l" defTabSz="914377" rtl="0" eaLnBrk="1" latinLnBrk="0" hangingPunct="1">
        <a:lnSpc>
          <a:spcPct val="90000"/>
        </a:lnSpc>
        <a:spcBef>
          <a:spcPct val="0"/>
        </a:spcBef>
        <a:buNone/>
        <a:defRPr sz="2667" b="1" i="0" kern="1200" cap="none" spc="-27" baseline="0">
          <a:solidFill>
            <a:schemeClr val="tx1"/>
          </a:solidFill>
          <a:latin typeface="+mn-lt"/>
          <a:ea typeface="Avenir Next" charset="0"/>
          <a:cs typeface="Avenir Next" charset="0"/>
        </a:defRPr>
      </a:lvl1pPr>
    </p:titleStyle>
    <p:bodyStyle>
      <a:lvl1pPr marL="146300" indent="-146300" algn="l" defTabSz="914377" rtl="0" eaLnBrk="1" latinLnBrk="0" hangingPunct="1">
        <a:lnSpc>
          <a:spcPct val="100000"/>
        </a:lnSpc>
        <a:spcBef>
          <a:spcPts val="1067"/>
        </a:spcBef>
        <a:spcAft>
          <a:spcPts val="267"/>
        </a:spcAft>
        <a:buClr>
          <a:schemeClr val="accent5"/>
        </a:buClr>
        <a:buSzPct val="120000"/>
        <a:buFont typeface="Arial" panose="020B0604020202020204" pitchFamily="34" charset="0"/>
        <a:buChar char="•"/>
        <a:defRPr sz="1867" b="0" i="0" kern="1200">
          <a:solidFill>
            <a:schemeClr val="tx2">
              <a:lumMod val="75000"/>
            </a:schemeClr>
          </a:solidFill>
          <a:latin typeface="+mn-lt"/>
          <a:ea typeface="Avenir Next" charset="0"/>
          <a:cs typeface="Avenir Next" charset="0"/>
        </a:defRPr>
      </a:lvl1pPr>
      <a:lvl2pPr marL="426709" indent="-182875" algn="l" defTabSz="914377" rtl="0" eaLnBrk="1" latinLnBrk="0" hangingPunct="1">
        <a:lnSpc>
          <a:spcPct val="90000"/>
        </a:lnSpc>
        <a:spcBef>
          <a:spcPts val="267"/>
        </a:spcBef>
        <a:spcAft>
          <a:spcPts val="267"/>
        </a:spcAft>
        <a:buSzPct val="80000"/>
        <a:buFont typeface="System Font Regular"/>
        <a:buChar char="–"/>
        <a:defRPr sz="1733" b="0" i="0" kern="1200">
          <a:solidFill>
            <a:schemeClr val="tx2"/>
          </a:solidFill>
          <a:latin typeface="+mn-lt"/>
          <a:ea typeface="Avenir Next" charset="0"/>
          <a:cs typeface="Avenir Next" charset="0"/>
        </a:defRPr>
      </a:lvl2pPr>
      <a:lvl3pPr marL="609585" indent="-97534" algn="l" defTabSz="914377" rtl="0" eaLnBrk="1" latinLnBrk="0" hangingPunct="1">
        <a:lnSpc>
          <a:spcPct val="90000"/>
        </a:lnSpc>
        <a:spcBef>
          <a:spcPts val="267"/>
        </a:spcBef>
        <a:spcAft>
          <a:spcPts val="267"/>
        </a:spcAft>
        <a:buFont typeface="Arial" panose="020B0604020202020204" pitchFamily="34" charset="0"/>
        <a:buChar char="•"/>
        <a:defRPr sz="1467" b="0" i="1" kern="1200">
          <a:solidFill>
            <a:schemeClr val="tx1">
              <a:lumMod val="50000"/>
              <a:lumOff val="50000"/>
            </a:schemeClr>
          </a:solidFill>
          <a:latin typeface="+mn-lt"/>
          <a:ea typeface="Avenir Next" charset="0"/>
          <a:cs typeface="Avenir Next" charset="0"/>
        </a:defRPr>
      </a:lvl3pPr>
      <a:lvl4pPr marL="853419" indent="-121917" algn="l" defTabSz="914377" rtl="0" eaLnBrk="1" latinLnBrk="0" hangingPunct="1">
        <a:lnSpc>
          <a:spcPct val="90000"/>
        </a:lnSpc>
        <a:spcBef>
          <a:spcPts val="133"/>
        </a:spcBef>
        <a:spcAft>
          <a:spcPts val="267"/>
        </a:spcAft>
        <a:buSzPct val="120000"/>
        <a:buFont typeface="System Font Regular"/>
        <a:buChar char="-"/>
        <a:defRPr sz="1333" b="0" i="0" kern="1200">
          <a:solidFill>
            <a:schemeClr val="tx1">
              <a:lumMod val="50000"/>
              <a:lumOff val="50000"/>
            </a:schemeClr>
          </a:solidFill>
          <a:latin typeface="+mn-lt"/>
          <a:ea typeface="Avenir Next" charset="0"/>
          <a:cs typeface="Avenir Next" charset="0"/>
        </a:defRPr>
      </a:lvl4pPr>
      <a:lvl5pPr marL="1097253" indent="-97534" algn="l" defTabSz="914377" rtl="0" eaLnBrk="1" latinLnBrk="0" hangingPunct="1">
        <a:lnSpc>
          <a:spcPct val="90000"/>
        </a:lnSpc>
        <a:spcBef>
          <a:spcPts val="133"/>
        </a:spcBef>
        <a:spcAft>
          <a:spcPts val="267"/>
        </a:spcAft>
        <a:buSzPct val="120000"/>
        <a:buFont typeface="System Font Regular"/>
        <a:buChar char="◦"/>
        <a:defRPr sz="1333" b="0" i="1" kern="1200">
          <a:solidFill>
            <a:schemeClr val="tx1">
              <a:lumMod val="50000"/>
              <a:lumOff val="50000"/>
            </a:schemeClr>
          </a:solidFill>
          <a:latin typeface="+mn-lt"/>
          <a:ea typeface="Avenir Next" charset="0"/>
          <a:cs typeface="Avenir Next"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3" pos="264">
          <p15:clr>
            <a:srgbClr val="F26B43"/>
          </p15:clr>
        </p15:guide>
        <p15:guide id="4" pos="5496">
          <p15:clr>
            <a:srgbClr val="F26B43"/>
          </p15:clr>
        </p15:guide>
        <p15:guide id="5" orient="horz" pos="3012">
          <p15:clr>
            <a:srgbClr val="F26B43"/>
          </p15:clr>
        </p15:guide>
        <p15:guide id="6"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49077" y="405304"/>
            <a:ext cx="11223172" cy="46172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2667"/>
              <a:buFont typeface="Arial"/>
              <a:buNone/>
              <a:defRPr sz="2667"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49077" y="1413564"/>
            <a:ext cx="11223172" cy="1462280"/>
          </a:xfrm>
          <a:prstGeom prst="rect">
            <a:avLst/>
          </a:prstGeom>
          <a:noFill/>
          <a:ln>
            <a:noFill/>
          </a:ln>
        </p:spPr>
        <p:txBody>
          <a:bodyPr spcFirstLastPara="1" wrap="square" lIns="91425" tIns="45700" rIns="91425" bIns="45700" anchor="t" anchorCtr="0">
            <a:noAutofit/>
          </a:bodyPr>
          <a:lstStyle>
            <a:lvl1pPr marL="457200" marR="0" lvl="0" indent="-370865" algn="l" rtl="0">
              <a:lnSpc>
                <a:spcPct val="100000"/>
              </a:lnSpc>
              <a:spcBef>
                <a:spcPts val="1067"/>
              </a:spcBef>
              <a:spcAft>
                <a:spcPts val="0"/>
              </a:spcAft>
              <a:buClr>
                <a:schemeClr val="accent5"/>
              </a:buClr>
              <a:buSzPts val="2240"/>
              <a:buFont typeface="Arial"/>
              <a:buChar char="•"/>
              <a:defRPr sz="1867" b="0" i="0" u="none" strike="noStrike" cap="none">
                <a:solidFill>
                  <a:srgbClr val="4C4C4C"/>
                </a:solidFill>
                <a:latin typeface="Arial"/>
                <a:ea typeface="Arial"/>
                <a:cs typeface="Arial"/>
                <a:sym typeface="Arial"/>
              </a:defRPr>
            </a:lvl1pPr>
            <a:lvl2pPr marL="914400" marR="0" lvl="1" indent="-316636" algn="l" rtl="0">
              <a:lnSpc>
                <a:spcPct val="90000"/>
              </a:lnSpc>
              <a:spcBef>
                <a:spcPts val="267"/>
              </a:spcBef>
              <a:spcAft>
                <a:spcPts val="0"/>
              </a:spcAft>
              <a:buClr>
                <a:schemeClr val="dk2"/>
              </a:buClr>
              <a:buSzPts val="1386"/>
              <a:buFont typeface="NTR"/>
              <a:buChar char="–"/>
              <a:defRPr sz="1733" b="0" i="0" u="none" strike="noStrike" cap="none">
                <a:solidFill>
                  <a:schemeClr val="dk2"/>
                </a:solidFill>
                <a:latin typeface="Arial"/>
                <a:ea typeface="Arial"/>
                <a:cs typeface="Arial"/>
                <a:sym typeface="Arial"/>
              </a:defRPr>
            </a:lvl2pPr>
            <a:lvl3pPr marL="1371600" marR="0" lvl="2" indent="-321754" algn="l" rtl="0">
              <a:lnSpc>
                <a:spcPct val="90000"/>
              </a:lnSpc>
              <a:spcBef>
                <a:spcPts val="267"/>
              </a:spcBef>
              <a:spcAft>
                <a:spcPts val="0"/>
              </a:spcAft>
              <a:buClr>
                <a:srgbClr val="7F7F7F"/>
              </a:buClr>
              <a:buSzPts val="1467"/>
              <a:buFont typeface="Arial"/>
              <a:buChar char="•"/>
              <a:defRPr sz="1467" b="0" i="1" u="none" strike="noStrike" cap="none">
                <a:solidFill>
                  <a:srgbClr val="7F7F7F"/>
                </a:solidFill>
                <a:latin typeface="Arial"/>
                <a:ea typeface="Arial"/>
                <a:cs typeface="Arial"/>
                <a:sym typeface="Arial"/>
              </a:defRPr>
            </a:lvl3pPr>
            <a:lvl4pPr marL="1828800" marR="0" lvl="3" indent="-330174" algn="l" rtl="0">
              <a:lnSpc>
                <a:spcPct val="90000"/>
              </a:lnSpc>
              <a:spcBef>
                <a:spcPts val="267"/>
              </a:spcBef>
              <a:spcAft>
                <a:spcPts val="0"/>
              </a:spcAft>
              <a:buClr>
                <a:srgbClr val="7F7F7F"/>
              </a:buClr>
              <a:buSzPts val="1600"/>
              <a:buFont typeface="NTR"/>
              <a:buChar char="-"/>
              <a:defRPr sz="1333" b="0" i="0" u="none" strike="noStrike" cap="none">
                <a:solidFill>
                  <a:srgbClr val="7F7F7F"/>
                </a:solidFill>
                <a:latin typeface="Arial"/>
                <a:ea typeface="Arial"/>
                <a:cs typeface="Arial"/>
                <a:sym typeface="Arial"/>
              </a:defRPr>
            </a:lvl4pPr>
            <a:lvl5pPr marL="2286000" marR="0" lvl="4" indent="-330174" algn="l" rtl="0">
              <a:lnSpc>
                <a:spcPct val="90000"/>
              </a:lnSpc>
              <a:spcBef>
                <a:spcPts val="267"/>
              </a:spcBef>
              <a:spcAft>
                <a:spcPts val="0"/>
              </a:spcAft>
              <a:buClr>
                <a:srgbClr val="7F7F7F"/>
              </a:buClr>
              <a:buSzPts val="1600"/>
              <a:buFont typeface="NTR"/>
              <a:buChar char="◦"/>
              <a:defRPr sz="1333" b="0" i="1" u="none" strike="noStrike" cap="none">
                <a:solidFill>
                  <a:srgbClr val="7F7F7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lvl1pPr marL="0" marR="0" lvl="0" indent="0" algn="ctr" rtl="0">
              <a:spcBef>
                <a:spcPts val="0"/>
              </a:spcBef>
              <a:buNone/>
              <a:defRPr sz="1333" b="0" i="0" u="none" strike="noStrike" cap="none">
                <a:solidFill>
                  <a:srgbClr val="A5A5A5"/>
                </a:solidFill>
                <a:latin typeface="Arial"/>
                <a:ea typeface="Arial"/>
                <a:cs typeface="Arial"/>
                <a:sym typeface="Arial"/>
              </a:defRPr>
            </a:lvl1pPr>
            <a:lvl2pPr marL="0" marR="0" lvl="1" indent="0" algn="ctr" rtl="0">
              <a:spcBef>
                <a:spcPts val="0"/>
              </a:spcBef>
              <a:buNone/>
              <a:defRPr sz="1333" b="0" i="0" u="none" strike="noStrike" cap="none">
                <a:solidFill>
                  <a:srgbClr val="A5A5A5"/>
                </a:solidFill>
                <a:latin typeface="Arial"/>
                <a:ea typeface="Arial"/>
                <a:cs typeface="Arial"/>
                <a:sym typeface="Arial"/>
              </a:defRPr>
            </a:lvl2pPr>
            <a:lvl3pPr marL="0" marR="0" lvl="2" indent="0" algn="ctr" rtl="0">
              <a:spcBef>
                <a:spcPts val="0"/>
              </a:spcBef>
              <a:buNone/>
              <a:defRPr sz="1333" b="0" i="0" u="none" strike="noStrike" cap="none">
                <a:solidFill>
                  <a:srgbClr val="A5A5A5"/>
                </a:solidFill>
                <a:latin typeface="Arial"/>
                <a:ea typeface="Arial"/>
                <a:cs typeface="Arial"/>
                <a:sym typeface="Arial"/>
              </a:defRPr>
            </a:lvl3pPr>
            <a:lvl4pPr marL="0" marR="0" lvl="3" indent="0" algn="ctr" rtl="0">
              <a:spcBef>
                <a:spcPts val="0"/>
              </a:spcBef>
              <a:buNone/>
              <a:defRPr sz="1333" b="0" i="0" u="none" strike="noStrike" cap="none">
                <a:solidFill>
                  <a:srgbClr val="A5A5A5"/>
                </a:solidFill>
                <a:latin typeface="Arial"/>
                <a:ea typeface="Arial"/>
                <a:cs typeface="Arial"/>
                <a:sym typeface="Arial"/>
              </a:defRPr>
            </a:lvl4pPr>
            <a:lvl5pPr marL="0" marR="0" lvl="4" indent="0" algn="ctr" rtl="0">
              <a:spcBef>
                <a:spcPts val="0"/>
              </a:spcBef>
              <a:buNone/>
              <a:defRPr sz="1333" b="0" i="0" u="none" strike="noStrike" cap="none">
                <a:solidFill>
                  <a:srgbClr val="A5A5A5"/>
                </a:solidFill>
                <a:latin typeface="Arial"/>
                <a:ea typeface="Arial"/>
                <a:cs typeface="Arial"/>
                <a:sym typeface="Arial"/>
              </a:defRPr>
            </a:lvl5pPr>
            <a:lvl6pPr marL="0" marR="0" lvl="5" indent="0" algn="ctr" rtl="0">
              <a:spcBef>
                <a:spcPts val="0"/>
              </a:spcBef>
              <a:buNone/>
              <a:defRPr sz="1333" b="0" i="0" u="none" strike="noStrike" cap="none">
                <a:solidFill>
                  <a:srgbClr val="A5A5A5"/>
                </a:solidFill>
                <a:latin typeface="Arial"/>
                <a:ea typeface="Arial"/>
                <a:cs typeface="Arial"/>
                <a:sym typeface="Arial"/>
              </a:defRPr>
            </a:lvl6pPr>
            <a:lvl7pPr marL="0" marR="0" lvl="6" indent="0" algn="ctr" rtl="0">
              <a:spcBef>
                <a:spcPts val="0"/>
              </a:spcBef>
              <a:buNone/>
              <a:defRPr sz="1333" b="0" i="0" u="none" strike="noStrike" cap="none">
                <a:solidFill>
                  <a:srgbClr val="A5A5A5"/>
                </a:solidFill>
                <a:latin typeface="Arial"/>
                <a:ea typeface="Arial"/>
                <a:cs typeface="Arial"/>
                <a:sym typeface="Arial"/>
              </a:defRPr>
            </a:lvl7pPr>
            <a:lvl8pPr marL="0" marR="0" lvl="7" indent="0" algn="ctr" rtl="0">
              <a:spcBef>
                <a:spcPts val="0"/>
              </a:spcBef>
              <a:buNone/>
              <a:defRPr sz="1333" b="0" i="0" u="none" strike="noStrike" cap="none">
                <a:solidFill>
                  <a:srgbClr val="A5A5A5"/>
                </a:solidFill>
                <a:latin typeface="Arial"/>
                <a:ea typeface="Arial"/>
                <a:cs typeface="Arial"/>
                <a:sym typeface="Arial"/>
              </a:defRPr>
            </a:lvl8pPr>
            <a:lvl9pPr marL="0" marR="0" lvl="8" indent="0" algn="ctr" rtl="0">
              <a:spcBef>
                <a:spcPts val="0"/>
              </a:spcBef>
              <a:buNone/>
              <a:defRPr sz="1333" b="0" i="0" u="none" strike="noStrike" cap="none">
                <a:solidFill>
                  <a:srgbClr val="A5A5A5"/>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 name="Google Shape;13;p1"/>
          <p:cNvSpPr txBox="1">
            <a:spLocks noGrp="1"/>
          </p:cNvSpPr>
          <p:nvPr>
            <p:ph type="ftr" idx="11"/>
          </p:nvPr>
        </p:nvSpPr>
        <p:spPr>
          <a:xfrm>
            <a:off x="8647090" y="6372603"/>
            <a:ext cx="1127412" cy="366183"/>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33" b="0" i="0" u="none" strike="noStrike" cap="none">
                <a:solidFill>
                  <a:srgbClr val="A5A5A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grpSp>
        <p:nvGrpSpPr>
          <p:cNvPr id="14" name="Google Shape;14;p1"/>
          <p:cNvGrpSpPr/>
          <p:nvPr/>
        </p:nvGrpSpPr>
        <p:grpSpPr>
          <a:xfrm>
            <a:off x="10928941" y="6417220"/>
            <a:ext cx="979528" cy="250028"/>
            <a:chOff x="2261506" y="937985"/>
            <a:chExt cx="1442876" cy="368300"/>
          </a:xfrm>
        </p:grpSpPr>
        <p:cxnSp>
          <p:nvCxnSpPr>
            <p:cNvPr id="15" name="Google Shape;15;p1"/>
            <p:cNvCxnSpPr/>
            <p:nvPr/>
          </p:nvCxnSpPr>
          <p:spPr>
            <a:xfrm>
              <a:off x="2261506" y="963385"/>
              <a:ext cx="0" cy="342900"/>
            </a:xfrm>
            <a:prstGeom prst="straightConnector1">
              <a:avLst/>
            </a:prstGeom>
            <a:noFill/>
            <a:ln w="9525" cap="flat" cmpd="sng">
              <a:solidFill>
                <a:srgbClr val="BFBFBF"/>
              </a:solidFill>
              <a:prstDash val="solid"/>
              <a:miter lim="800000"/>
              <a:headEnd type="none" w="sm" len="sm"/>
              <a:tailEnd type="none" w="sm" len="sm"/>
            </a:ln>
          </p:spPr>
        </p:cxnSp>
        <p:pic>
          <p:nvPicPr>
            <p:cNvPr id="16" name="Google Shape;16;p1"/>
            <p:cNvPicPr preferRelativeResize="0"/>
            <p:nvPr/>
          </p:nvPicPr>
          <p:blipFill rotWithShape="1">
            <a:blip r:embed="rId21">
              <a:alphaModFix/>
            </a:blip>
            <a:srcRect r="49246" b="4785"/>
            <a:stretch/>
          </p:blipFill>
          <p:spPr>
            <a:xfrm>
              <a:off x="2463800" y="937985"/>
              <a:ext cx="1240582" cy="342901"/>
            </a:xfrm>
            <a:prstGeom prst="rect">
              <a:avLst/>
            </a:prstGeom>
            <a:noFill/>
            <a:ln>
              <a:noFill/>
            </a:ln>
          </p:spPr>
        </p:pic>
      </p:grpSp>
      <p:pic>
        <p:nvPicPr>
          <p:cNvPr id="17" name="Google Shape;17;p1" descr="Image result for cbre logo"/>
          <p:cNvPicPr preferRelativeResize="0"/>
          <p:nvPr/>
        </p:nvPicPr>
        <p:blipFill rotWithShape="1">
          <a:blip r:embed="rId22">
            <a:alphaModFix/>
          </a:blip>
          <a:srcRect/>
          <a:stretch/>
        </p:blipFill>
        <p:spPr>
          <a:xfrm>
            <a:off x="10185295" y="6469377"/>
            <a:ext cx="577443" cy="145714"/>
          </a:xfrm>
          <a:prstGeom prst="rect">
            <a:avLst/>
          </a:prstGeom>
          <a:noFill/>
          <a:ln>
            <a:noFill/>
          </a:ln>
        </p:spPr>
      </p:pic>
    </p:spTree>
    <p:extLst>
      <p:ext uri="{BB962C8B-B14F-4D97-AF65-F5344CB8AC3E}">
        <p14:creationId xmlns:p14="http://schemas.microsoft.com/office/powerpoint/2010/main" val="1096673746"/>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64">
          <p15:clr>
            <a:srgbClr val="F26B43"/>
          </p15:clr>
        </p15:guide>
        <p15:guide id="3" pos="5496">
          <p15:clr>
            <a:srgbClr val="F26B43"/>
          </p15:clr>
        </p15:guide>
        <p15:guide id="4" orient="horz" pos="3012">
          <p15:clr>
            <a:srgbClr val="F26B43"/>
          </p15:clr>
        </p15:guide>
        <p15:guide id="5"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tiff"/><Relationship Id="rId1" Type="http://schemas.openxmlformats.org/officeDocument/2006/relationships/slideLayout" Target="../slideLayouts/slideLayout26.xml"/><Relationship Id="rId4" Type="http://schemas.openxmlformats.org/officeDocument/2006/relationships/image" Target="../media/image33.tiff"/></Relationships>
</file>

<file path=ppt/slides/_rels/slide18.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emf"/><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9.tiff"/><Relationship Id="rId5" Type="http://schemas.openxmlformats.org/officeDocument/2006/relationships/image" Target="../media/image52.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4.tiff"/><Relationship Id="rId1" Type="http://schemas.openxmlformats.org/officeDocument/2006/relationships/slideLayout" Target="../slideLayouts/slideLayout2.xml"/><Relationship Id="rId4" Type="http://schemas.openxmlformats.org/officeDocument/2006/relationships/image" Target="../media/image7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2.png"/><Relationship Id="rId3" Type="http://schemas.openxmlformats.org/officeDocument/2006/relationships/image" Target="../media/image78.tiff"/><Relationship Id="rId7" Type="http://schemas.openxmlformats.org/officeDocument/2006/relationships/image" Target="../media/image74.tiff"/><Relationship Id="rId12" Type="http://schemas.microsoft.com/office/2007/relationships/hdphoto" Target="../media/hdphoto17.wdp"/><Relationship Id="rId2" Type="http://schemas.openxmlformats.org/officeDocument/2006/relationships/image" Target="../media/image77.tiff"/><Relationship Id="rId1" Type="http://schemas.openxmlformats.org/officeDocument/2006/relationships/slideLayout" Target="../slideLayouts/slideLayout2.xml"/><Relationship Id="rId6" Type="http://schemas.openxmlformats.org/officeDocument/2006/relationships/image" Target="../media/image80.png"/><Relationship Id="rId11" Type="http://schemas.openxmlformats.org/officeDocument/2006/relationships/image" Target="../media/image83.png"/><Relationship Id="rId5" Type="http://schemas.openxmlformats.org/officeDocument/2006/relationships/image" Target="../media/image79.tiff"/><Relationship Id="rId10" Type="http://schemas.openxmlformats.org/officeDocument/2006/relationships/image" Target="../media/image82.png"/><Relationship Id="rId4" Type="http://schemas.openxmlformats.org/officeDocument/2006/relationships/image" Target="../media/image76.tiff"/><Relationship Id="rId9" Type="http://schemas.microsoft.com/office/2007/relationships/hdphoto" Target="../media/hdphoto16.wdp"/></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91.jpeg"/><Relationship Id="rId13" Type="http://schemas.microsoft.com/office/2007/relationships/hdphoto" Target="../media/hdphoto18.wdp"/><Relationship Id="rId3" Type="http://schemas.openxmlformats.org/officeDocument/2006/relationships/image" Target="../media/image86.png"/><Relationship Id="rId7" Type="http://schemas.openxmlformats.org/officeDocument/2006/relationships/image" Target="../media/image90.jpe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jpeg"/><Relationship Id="rId11" Type="http://schemas.openxmlformats.org/officeDocument/2006/relationships/image" Target="../media/image94.png"/><Relationship Id="rId5" Type="http://schemas.openxmlformats.org/officeDocument/2006/relationships/image" Target="../media/image88.jpeg"/><Relationship Id="rId10" Type="http://schemas.openxmlformats.org/officeDocument/2006/relationships/image" Target="../media/image93.png"/><Relationship Id="rId4" Type="http://schemas.openxmlformats.org/officeDocument/2006/relationships/image" Target="../media/image87.tiff"/><Relationship Id="rId9" Type="http://schemas.openxmlformats.org/officeDocument/2006/relationships/image" Target="../media/image9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8.gif"/><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jpe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7.tiff"/><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image" Target="../media/image112.jpeg"/><Relationship Id="rId11" Type="http://schemas.microsoft.com/office/2007/relationships/hdphoto" Target="../media/hdphoto19.wdp"/><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tiff"/></Relationships>
</file>

<file path=ppt/slides/_rels/slide52.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18" Type="http://schemas.openxmlformats.org/officeDocument/2006/relationships/image" Target="../media/image130.png"/><Relationship Id="rId26" Type="http://schemas.openxmlformats.org/officeDocument/2006/relationships/image" Target="../media/image137.png"/><Relationship Id="rId3" Type="http://schemas.openxmlformats.org/officeDocument/2006/relationships/image" Target="../media/image118.png"/><Relationship Id="rId21" Type="http://schemas.openxmlformats.org/officeDocument/2006/relationships/image" Target="../media/image132.png"/><Relationship Id="rId7" Type="http://schemas.openxmlformats.org/officeDocument/2006/relationships/image" Target="../media/image122.png"/><Relationship Id="rId12" Type="http://schemas.microsoft.com/office/2007/relationships/hdphoto" Target="../media/hdphoto20.wdp"/><Relationship Id="rId17" Type="http://schemas.microsoft.com/office/2007/relationships/hdphoto" Target="../media/hdphoto22.wdp"/><Relationship Id="rId25" Type="http://schemas.openxmlformats.org/officeDocument/2006/relationships/image" Target="../media/image136.png"/><Relationship Id="rId2" Type="http://schemas.openxmlformats.org/officeDocument/2006/relationships/notesSlide" Target="../notesSlides/notesSlide15.xml"/><Relationship Id="rId16" Type="http://schemas.openxmlformats.org/officeDocument/2006/relationships/image" Target="../media/image129.png"/><Relationship Id="rId20"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24" Type="http://schemas.openxmlformats.org/officeDocument/2006/relationships/image" Target="../media/image135.png"/><Relationship Id="rId5" Type="http://schemas.openxmlformats.org/officeDocument/2006/relationships/image" Target="../media/image120.jpeg"/><Relationship Id="rId15" Type="http://schemas.openxmlformats.org/officeDocument/2006/relationships/image" Target="../media/image128.png"/><Relationship Id="rId23" Type="http://schemas.openxmlformats.org/officeDocument/2006/relationships/image" Target="../media/image134.png"/><Relationship Id="rId10" Type="http://schemas.openxmlformats.org/officeDocument/2006/relationships/image" Target="../media/image125.tiff"/><Relationship Id="rId19" Type="http://schemas.microsoft.com/office/2007/relationships/hdphoto" Target="../media/hdphoto23.wdp"/><Relationship Id="rId4" Type="http://schemas.openxmlformats.org/officeDocument/2006/relationships/image" Target="../media/image119.png"/><Relationship Id="rId9" Type="http://schemas.openxmlformats.org/officeDocument/2006/relationships/image" Target="../media/image124.png"/><Relationship Id="rId14" Type="http://schemas.microsoft.com/office/2007/relationships/hdphoto" Target="../media/hdphoto21.wdp"/><Relationship Id="rId22" Type="http://schemas.openxmlformats.org/officeDocument/2006/relationships/image" Target="../media/image1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459" y="2781555"/>
            <a:ext cx="10233825" cy="1421928"/>
          </a:xfrm>
        </p:spPr>
        <p:txBody>
          <a:bodyPr/>
          <a:lstStyle/>
          <a:p>
            <a:r>
              <a:rPr lang="en-US" dirty="0"/>
              <a:t>Designing Experiences, </a:t>
            </a:r>
            <a:br>
              <a:rPr lang="en-US" dirty="0"/>
            </a:br>
            <a:r>
              <a:rPr lang="en-US" dirty="0"/>
              <a:t>Engineering Outcomes</a:t>
            </a:r>
          </a:p>
        </p:txBody>
      </p:sp>
      <p:sp>
        <p:nvSpPr>
          <p:cNvPr id="3" name="Text Placeholder 2"/>
          <p:cNvSpPr>
            <a:spLocks noGrp="1"/>
          </p:cNvSpPr>
          <p:nvPr>
            <p:ph type="body" sz="quarter" idx="10"/>
          </p:nvPr>
        </p:nvSpPr>
        <p:spPr/>
        <p:txBody>
          <a:bodyPr/>
          <a:lstStyle/>
          <a:p>
            <a:r>
              <a:rPr lang="en-US"/>
              <a:t>MARCH 2020</a:t>
            </a:r>
          </a:p>
        </p:txBody>
      </p:sp>
    </p:spTree>
    <p:extLst>
      <p:ext uri="{BB962C8B-B14F-4D97-AF65-F5344CB8AC3E}">
        <p14:creationId xmlns:p14="http://schemas.microsoft.com/office/powerpoint/2010/main" val="354768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2727679"/>
            <a:ext cx="3804424" cy="1009507"/>
          </a:xfrm>
        </p:spPr>
        <p:txBody>
          <a:bodyPr/>
          <a:lstStyle/>
          <a:p>
            <a:r>
              <a:rPr lang="en-US"/>
              <a:t>Together, we’ll build off of what we started…</a:t>
            </a:r>
          </a:p>
        </p:txBody>
      </p:sp>
      <p:sp>
        <p:nvSpPr>
          <p:cNvPr id="3" name="Slide Number Placeholder 2"/>
          <p:cNvSpPr>
            <a:spLocks noGrp="1"/>
          </p:cNvSpPr>
          <p:nvPr>
            <p:ph type="sldNum" sz="quarter" idx="13"/>
          </p:nvPr>
        </p:nvSpPr>
        <p:spPr/>
        <p:txBody>
          <a:bodyPr/>
          <a:lstStyle/>
          <a:p>
            <a:fld id="{CDEE2954-54E9-4846-B9AA-9D6731F553AF}" type="slidenum">
              <a:rPr lang="en-US" smtClean="0"/>
              <a:pPr/>
              <a:t>10</a:t>
            </a:fld>
            <a:endParaRPr lang="en-US"/>
          </a:p>
        </p:txBody>
      </p:sp>
      <p:pic>
        <p:nvPicPr>
          <p:cNvPr id="7" name="Picture 6">
            <a:extLst>
              <a:ext uri="{FF2B5EF4-FFF2-40B4-BE49-F238E27FC236}">
                <a16:creationId xmlns:a16="http://schemas.microsoft.com/office/drawing/2014/main" id="{F66CCCC2-1FB9-B748-8537-1111733462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140518" y="852407"/>
            <a:ext cx="6791481" cy="7919634"/>
          </a:xfrm>
          <a:prstGeom prst="rect">
            <a:avLst/>
          </a:prstGeom>
          <a:ln>
            <a:solidFill>
              <a:schemeClr val="bg1">
                <a:lumMod val="85000"/>
              </a:schemeClr>
            </a:solidFill>
          </a:ln>
        </p:spPr>
      </p:pic>
    </p:spTree>
    <p:extLst>
      <p:ext uri="{BB962C8B-B14F-4D97-AF65-F5344CB8AC3E}">
        <p14:creationId xmlns:p14="http://schemas.microsoft.com/office/powerpoint/2010/main" val="4920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1C42A8-34CC-6547-A26F-58C82FD7883C}"/>
              </a:ext>
            </a:extLst>
          </p:cNvPr>
          <p:cNvSpPr>
            <a:spLocks noGrp="1"/>
          </p:cNvSpPr>
          <p:nvPr>
            <p:ph type="title"/>
          </p:nvPr>
        </p:nvSpPr>
        <p:spPr>
          <a:xfrm>
            <a:off x="645037" y="2064391"/>
            <a:ext cx="3121052" cy="2585323"/>
          </a:xfrm>
        </p:spPr>
        <p:txBody>
          <a:bodyPr/>
          <a:lstStyle/>
          <a:p>
            <a:r>
              <a:rPr lang="en-US" sz="3600" dirty="0"/>
              <a:t>…and transform how CBRE customers </a:t>
            </a:r>
            <a:r>
              <a:rPr lang="en-US" sz="3600" i="1" dirty="0">
                <a:solidFill>
                  <a:srgbClr val="006A4D"/>
                </a:solidFill>
              </a:rPr>
              <a:t>transition…</a:t>
            </a:r>
            <a:r>
              <a:rPr lang="en-US" sz="3600" dirty="0"/>
              <a:t> </a:t>
            </a:r>
          </a:p>
        </p:txBody>
      </p:sp>
      <p:sp>
        <p:nvSpPr>
          <p:cNvPr id="3" name="Slide Number Placeholder 2">
            <a:extLst>
              <a:ext uri="{FF2B5EF4-FFF2-40B4-BE49-F238E27FC236}">
                <a16:creationId xmlns:a16="http://schemas.microsoft.com/office/drawing/2014/main" id="{4522EA62-C01D-604D-A700-78BA277278CF}"/>
              </a:ext>
            </a:extLst>
          </p:cNvPr>
          <p:cNvSpPr>
            <a:spLocks noGrp="1"/>
          </p:cNvSpPr>
          <p:nvPr>
            <p:ph type="sldNum" sz="quarter" idx="13"/>
          </p:nvPr>
        </p:nvSpPr>
        <p:spPr/>
        <p:txBody>
          <a:bodyPr/>
          <a:lstStyle/>
          <a:p>
            <a:fld id="{CDEE2954-54E9-4846-B9AA-9D6731F553AF}" type="slidenum">
              <a:rPr lang="en-US" smtClean="0"/>
              <a:pPr/>
              <a:t>11</a:t>
            </a:fld>
            <a:endParaRPr lang="en-US"/>
          </a:p>
        </p:txBody>
      </p:sp>
      <p:pic>
        <p:nvPicPr>
          <p:cNvPr id="7" name="Picture 6" descr="A screenshot of a cell phone&#10;&#10;Description automatically generated">
            <a:extLst>
              <a:ext uri="{FF2B5EF4-FFF2-40B4-BE49-F238E27FC236}">
                <a16:creationId xmlns:a16="http://schemas.microsoft.com/office/drawing/2014/main" id="{6683AB23-8F79-0A4D-B4AB-148340777E40}"/>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4262799" y="865400"/>
            <a:ext cx="7787470" cy="5992600"/>
          </a:xfrm>
          <a:prstGeom prst="rect">
            <a:avLst/>
          </a:prstGeom>
          <a:ln>
            <a:solidFill>
              <a:schemeClr val="bg1">
                <a:lumMod val="85000"/>
              </a:schemeClr>
            </a:solidFill>
          </a:ln>
        </p:spPr>
      </p:pic>
      <p:sp>
        <p:nvSpPr>
          <p:cNvPr id="8" name="Title 1">
            <a:extLst>
              <a:ext uri="{FF2B5EF4-FFF2-40B4-BE49-F238E27FC236}">
                <a16:creationId xmlns:a16="http://schemas.microsoft.com/office/drawing/2014/main" id="{3938D022-AA55-0548-BCF3-6994AB2452E6}"/>
              </a:ext>
            </a:extLst>
          </p:cNvPr>
          <p:cNvSpPr txBox="1">
            <a:spLocks/>
          </p:cNvSpPr>
          <p:nvPr/>
        </p:nvSpPr>
        <p:spPr>
          <a:xfrm>
            <a:off x="449077" y="6200923"/>
            <a:ext cx="2736575" cy="341632"/>
          </a:xfrm>
          <a:prstGeom prst="rect">
            <a:avLst/>
          </a:prstGeom>
        </p:spPr>
        <p:txBody>
          <a:bodyPr vert="horz" wrap="square" lIns="91440" tIns="45720" rIns="91440" bIns="45720" rtlCol="0" anchor="t">
            <a:spAutoFit/>
          </a:bodyPr>
          <a:lstStyle>
            <a:lvl1pPr algn="l" defTabSz="914377" rtl="0" eaLnBrk="1" latinLnBrk="0" hangingPunct="1">
              <a:lnSpc>
                <a:spcPct val="90000"/>
              </a:lnSpc>
              <a:spcBef>
                <a:spcPct val="0"/>
              </a:spcBef>
              <a:buNone/>
              <a:defRPr sz="3200" b="1" i="0" kern="1200" cap="none" spc="-27" baseline="0">
                <a:solidFill>
                  <a:schemeClr val="bg1"/>
                </a:solidFill>
                <a:latin typeface="+mn-lt"/>
                <a:ea typeface="Avenir Next" charset="0"/>
                <a:cs typeface="Avenir Next" charset="0"/>
              </a:defRPr>
            </a:lvl1pPr>
          </a:lstStyle>
          <a:p>
            <a:pPr>
              <a:spcBef>
                <a:spcPts val="150"/>
              </a:spcBef>
              <a:spcAft>
                <a:spcPts val="150"/>
              </a:spcAft>
            </a:pPr>
            <a:r>
              <a:rPr lang="en-US" sz="900" b="0" i="1" dirty="0">
                <a:solidFill>
                  <a:schemeClr val="tx1"/>
                </a:solidFill>
                <a:latin typeface="Arial" panose="020B0604020202020204" pitchFamily="34" charset="0"/>
                <a:ea typeface="Avenir Next Demi Bold" charset="0"/>
                <a:cs typeface="Arial" panose="020B0604020202020204" pitchFamily="34" charset="0"/>
              </a:rPr>
              <a:t>*Concept design is illustrative. All concepts and features are not representative of MVP scope  </a:t>
            </a:r>
          </a:p>
        </p:txBody>
      </p:sp>
    </p:spTree>
    <p:extLst>
      <p:ext uri="{BB962C8B-B14F-4D97-AF65-F5344CB8AC3E}">
        <p14:creationId xmlns:p14="http://schemas.microsoft.com/office/powerpoint/2010/main" val="2014920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84F16-C2BE-2E4B-B317-E996542C988B}"/>
              </a:ext>
            </a:extLst>
          </p:cNvPr>
          <p:cNvSpPr>
            <a:spLocks noGrp="1"/>
          </p:cNvSpPr>
          <p:nvPr>
            <p:ph type="sldNum" sz="quarter" idx="13"/>
          </p:nvPr>
        </p:nvSpPr>
        <p:spPr/>
        <p:txBody>
          <a:bodyPr/>
          <a:lstStyle/>
          <a:p>
            <a:fld id="{CDEE2954-54E9-4846-B9AA-9D6731F553AF}" type="slidenum">
              <a:rPr lang="en-US" smtClean="0"/>
              <a:pPr/>
              <a:t>12</a:t>
            </a:fld>
            <a:endParaRPr lang="en-US"/>
          </a:p>
        </p:txBody>
      </p:sp>
      <p:sp>
        <p:nvSpPr>
          <p:cNvPr id="4" name="Footer Placeholder 3">
            <a:extLst>
              <a:ext uri="{FF2B5EF4-FFF2-40B4-BE49-F238E27FC236}">
                <a16:creationId xmlns:a16="http://schemas.microsoft.com/office/drawing/2014/main" id="{7C842D32-0BD8-A942-B091-0CB399B731F0}"/>
              </a:ext>
            </a:extLst>
          </p:cNvPr>
          <p:cNvSpPr>
            <a:spLocks noGrp="1"/>
          </p:cNvSpPr>
          <p:nvPr>
            <p:ph type="ftr" sz="quarter" idx="14"/>
          </p:nvPr>
        </p:nvSpPr>
        <p:spPr/>
        <p:txBody>
          <a:bodyPr/>
          <a:lstStyle/>
          <a:p>
            <a:r>
              <a:rPr lang="en-US"/>
              <a:t>© 2019</a:t>
            </a:r>
          </a:p>
        </p:txBody>
      </p:sp>
      <p:sp>
        <p:nvSpPr>
          <p:cNvPr id="5" name="Title 4">
            <a:extLst>
              <a:ext uri="{FF2B5EF4-FFF2-40B4-BE49-F238E27FC236}">
                <a16:creationId xmlns:a16="http://schemas.microsoft.com/office/drawing/2014/main" id="{0F01BFE9-217B-D34B-9225-0204B579EE30}"/>
              </a:ext>
            </a:extLst>
          </p:cNvPr>
          <p:cNvSpPr>
            <a:spLocks noGrp="1"/>
          </p:cNvSpPr>
          <p:nvPr>
            <p:ph type="title"/>
          </p:nvPr>
        </p:nvSpPr>
        <p:spPr>
          <a:xfrm>
            <a:off x="645037" y="2064391"/>
            <a:ext cx="3276034" cy="1588127"/>
          </a:xfrm>
        </p:spPr>
        <p:txBody>
          <a:bodyPr/>
          <a:lstStyle/>
          <a:p>
            <a:r>
              <a:rPr lang="en-US" sz="3600" dirty="0"/>
              <a:t>…and </a:t>
            </a:r>
            <a:r>
              <a:rPr lang="en-US" sz="3600" i="1" dirty="0">
                <a:solidFill>
                  <a:srgbClr val="006A4D"/>
                </a:solidFill>
              </a:rPr>
              <a:t>transform</a:t>
            </a:r>
            <a:r>
              <a:rPr lang="en-US" sz="3600" dirty="0"/>
              <a:t> their business</a:t>
            </a:r>
          </a:p>
        </p:txBody>
      </p:sp>
      <p:sp>
        <p:nvSpPr>
          <p:cNvPr id="6" name="Title 1">
            <a:extLst>
              <a:ext uri="{FF2B5EF4-FFF2-40B4-BE49-F238E27FC236}">
                <a16:creationId xmlns:a16="http://schemas.microsoft.com/office/drawing/2014/main" id="{8301D767-4597-4540-A929-25530233F73F}"/>
              </a:ext>
            </a:extLst>
          </p:cNvPr>
          <p:cNvSpPr txBox="1">
            <a:spLocks/>
          </p:cNvSpPr>
          <p:nvPr/>
        </p:nvSpPr>
        <p:spPr>
          <a:xfrm>
            <a:off x="449077" y="6200923"/>
            <a:ext cx="2736575" cy="341632"/>
          </a:xfrm>
          <a:prstGeom prst="rect">
            <a:avLst/>
          </a:prstGeom>
        </p:spPr>
        <p:txBody>
          <a:bodyPr vert="horz" wrap="square" lIns="91440" tIns="45720" rIns="91440" bIns="45720" rtlCol="0" anchor="t">
            <a:spAutoFit/>
          </a:bodyPr>
          <a:lstStyle>
            <a:lvl1pPr algn="l" defTabSz="914377" rtl="0" eaLnBrk="1" latinLnBrk="0" hangingPunct="1">
              <a:lnSpc>
                <a:spcPct val="90000"/>
              </a:lnSpc>
              <a:spcBef>
                <a:spcPct val="0"/>
              </a:spcBef>
              <a:buNone/>
              <a:defRPr sz="3200" b="1" i="0" kern="1200" cap="none" spc="-27" baseline="0">
                <a:solidFill>
                  <a:schemeClr val="bg1"/>
                </a:solidFill>
                <a:latin typeface="+mn-lt"/>
                <a:ea typeface="Avenir Next" charset="0"/>
                <a:cs typeface="Avenir Next" charset="0"/>
              </a:defRPr>
            </a:lvl1pPr>
          </a:lstStyle>
          <a:p>
            <a:pPr>
              <a:spcBef>
                <a:spcPts val="150"/>
              </a:spcBef>
              <a:spcAft>
                <a:spcPts val="150"/>
              </a:spcAft>
            </a:pPr>
            <a:r>
              <a:rPr lang="en-US" sz="900" b="0" i="1" dirty="0">
                <a:solidFill>
                  <a:schemeClr val="tx1"/>
                </a:solidFill>
                <a:latin typeface="Arial" panose="020B0604020202020204" pitchFamily="34" charset="0"/>
                <a:ea typeface="Avenir Next Demi Bold" charset="0"/>
                <a:cs typeface="Arial" panose="020B0604020202020204" pitchFamily="34" charset="0"/>
              </a:rPr>
              <a:t>*Concept design is illustrative. All concepts and features are not representative of MVP scope  </a:t>
            </a:r>
          </a:p>
        </p:txBody>
      </p:sp>
      <p:pic>
        <p:nvPicPr>
          <p:cNvPr id="9" name="CBRE_myVantage_UI_RFP2" descr="CBRE_myVantage_UI_RFP2">
            <a:hlinkClick r:id="" action="ppaction://media"/>
            <a:extLst>
              <a:ext uri="{FF2B5EF4-FFF2-40B4-BE49-F238E27FC236}">
                <a16:creationId xmlns:a16="http://schemas.microsoft.com/office/drawing/2014/main" id="{69930D47-8D41-084D-9D48-1F8AAAFE652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5808" y="924454"/>
            <a:ext cx="7591663" cy="4842165"/>
          </a:xfrm>
          <a:prstGeom prst="rect">
            <a:avLst/>
          </a:prstGeom>
          <a:ln>
            <a:solidFill>
              <a:schemeClr val="bg1">
                <a:lumMod val="85000"/>
              </a:schemeClr>
            </a:solidFill>
          </a:ln>
        </p:spPr>
      </p:pic>
    </p:spTree>
    <p:extLst>
      <p:ext uri="{BB962C8B-B14F-4D97-AF65-F5344CB8AC3E}">
        <p14:creationId xmlns:p14="http://schemas.microsoft.com/office/powerpoint/2010/main" val="34962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91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FE82935-67B5-D54D-A372-F643D745F658}" type="slidenum">
              <a:rPr lang="en-US" smtClean="0"/>
              <a:pPr/>
              <a:t>13</a:t>
            </a:fld>
            <a:endParaRPr lang="en-US"/>
          </a:p>
        </p:txBody>
      </p:sp>
      <p:graphicFrame>
        <p:nvGraphicFramePr>
          <p:cNvPr id="4" name="Table 3">
            <a:extLst>
              <a:ext uri="{FF2B5EF4-FFF2-40B4-BE49-F238E27FC236}">
                <a16:creationId xmlns:a16="http://schemas.microsoft.com/office/drawing/2014/main" id="{4B30068D-12AC-694A-9DC4-6FAC0AEDDE77}"/>
              </a:ext>
            </a:extLst>
          </p:cNvPr>
          <p:cNvGraphicFramePr>
            <a:graphicFrameLocks noGrp="1"/>
          </p:cNvGraphicFramePr>
          <p:nvPr>
            <p:extLst>
              <p:ext uri="{D42A27DB-BD31-4B8C-83A1-F6EECF244321}">
                <p14:modId xmlns:p14="http://schemas.microsoft.com/office/powerpoint/2010/main" val="4101445887"/>
              </p:ext>
            </p:extLst>
          </p:nvPr>
        </p:nvGraphicFramePr>
        <p:xfrm>
          <a:off x="1058478" y="3951157"/>
          <a:ext cx="10129474" cy="1943311"/>
        </p:xfrm>
        <a:graphic>
          <a:graphicData uri="http://schemas.openxmlformats.org/drawingml/2006/table">
            <a:tbl>
              <a:tblPr firstRow="1" bandRow="1">
                <a:tableStyleId>{2D5ABB26-0587-4C30-8999-92F81FD0307C}</a:tableStyleId>
              </a:tblPr>
              <a:tblGrid>
                <a:gridCol w="2631948">
                  <a:extLst>
                    <a:ext uri="{9D8B030D-6E8A-4147-A177-3AD203B41FA5}">
                      <a16:colId xmlns:a16="http://schemas.microsoft.com/office/drawing/2014/main" val="2425971227"/>
                    </a:ext>
                  </a:extLst>
                </a:gridCol>
                <a:gridCol w="2631948">
                  <a:extLst>
                    <a:ext uri="{9D8B030D-6E8A-4147-A177-3AD203B41FA5}">
                      <a16:colId xmlns:a16="http://schemas.microsoft.com/office/drawing/2014/main" val="1331524959"/>
                    </a:ext>
                  </a:extLst>
                </a:gridCol>
                <a:gridCol w="2354901">
                  <a:extLst>
                    <a:ext uri="{9D8B030D-6E8A-4147-A177-3AD203B41FA5}">
                      <a16:colId xmlns:a16="http://schemas.microsoft.com/office/drawing/2014/main" val="3679403104"/>
                    </a:ext>
                  </a:extLst>
                </a:gridCol>
                <a:gridCol w="2510677">
                  <a:extLst>
                    <a:ext uri="{9D8B030D-6E8A-4147-A177-3AD203B41FA5}">
                      <a16:colId xmlns:a16="http://schemas.microsoft.com/office/drawing/2014/main" val="2571570838"/>
                    </a:ext>
                  </a:extLst>
                </a:gridCol>
              </a:tblGrid>
              <a:tr h="513706">
                <a:tc>
                  <a:txBody>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mj-lt"/>
                          <a:ea typeface="+mn-ea"/>
                          <a:cs typeface="+mn-cs"/>
                          <a:sym typeface="Calibri"/>
                        </a:rPr>
                        <a:t>Rich UX that aligns to the client’s CBRE lifecycle</a:t>
                      </a:r>
                    </a:p>
                  </a:txBody>
                  <a:tcPr marR="182880" marT="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marR="0" lvl="0" indent="0" algn="l" rtl="0" eaLnBrk="1" fontAlgn="auto" latinLnBrk="0" hangingPunct="1">
                        <a:lnSpc>
                          <a:spcPct val="100000"/>
                        </a:lnSpc>
                        <a:spcBef>
                          <a:spcPts val="0"/>
                        </a:spcBef>
                        <a:spcAft>
                          <a:spcPts val="0"/>
                        </a:spcAft>
                        <a:buFontTx/>
                        <a:buNone/>
                      </a:pPr>
                      <a:r>
                        <a:rPr kumimoji="0" lang="en-US" sz="1400" b="1" i="0" u="none" strike="noStrike" kern="1200" cap="none" spc="0" normalizeH="0" baseline="0" noProof="0">
                          <a:ln>
                            <a:noFill/>
                          </a:ln>
                          <a:solidFill>
                            <a:schemeClr val="tx1"/>
                          </a:solidFill>
                          <a:effectLst/>
                          <a:uLnTx/>
                          <a:uFillTx/>
                          <a:latin typeface="+mj-lt"/>
                          <a:ea typeface="+mn-ea"/>
                          <a:cs typeface="+mn-cs"/>
                          <a:sym typeface="Calibri"/>
                        </a:rPr>
                        <a:t>API first approach and support for multiple SSO protocols</a:t>
                      </a:r>
                      <a:r>
                        <a:rPr lang="en-US" sz="1400" b="1" i="0" u="none" strike="noStrike" kern="1200" cap="none" spc="0" normalizeH="0" baseline="0" noProof="0">
                          <a:ln>
                            <a:noFill/>
                          </a:ln>
                          <a:solidFill>
                            <a:schemeClr val="tx1"/>
                          </a:solidFill>
                          <a:effectLst/>
                          <a:uLnTx/>
                          <a:uFillTx/>
                          <a:latin typeface="+mj-lt"/>
                          <a:ea typeface="+mn-ea"/>
                          <a:cs typeface="+mn-cs"/>
                        </a:rPr>
                        <a:t> </a:t>
                      </a:r>
                      <a:endParaRPr kumimoji="0" lang="en-US" sz="1400" b="1" i="0" u="none" strike="noStrike" kern="1200" cap="none" spc="0" normalizeH="0" baseline="0" noProof="0">
                        <a:ln>
                          <a:noFill/>
                        </a:ln>
                        <a:solidFill>
                          <a:schemeClr val="tx1"/>
                        </a:solidFill>
                        <a:effectLst/>
                        <a:uLnTx/>
                        <a:uFillTx/>
                        <a:latin typeface="+mj-lt"/>
                        <a:ea typeface="+mn-ea"/>
                        <a:cs typeface="+mn-cs"/>
                        <a:sym typeface="Calibri"/>
                      </a:endParaRPr>
                    </a:p>
                  </a:txBody>
                  <a:tcPr marR="182880" marT="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marR="0" lvl="0" indent="0" algn="l" rtl="0" eaLnBrk="1" fontAlgn="auto" latinLnBrk="0" hangingPunct="1">
                        <a:lnSpc>
                          <a:spcPct val="100000"/>
                        </a:lnSpc>
                        <a:spcBef>
                          <a:spcPts val="0"/>
                        </a:spcBef>
                        <a:spcAft>
                          <a:spcPts val="0"/>
                        </a:spcAft>
                        <a:buFontTx/>
                        <a:buNone/>
                      </a:pPr>
                      <a:r>
                        <a:rPr kumimoji="0" lang="en-US" sz="1400" b="1" i="0" u="none" strike="noStrike" kern="1200" cap="none" spc="0" normalizeH="0" baseline="0" noProof="0">
                          <a:ln>
                            <a:noFill/>
                          </a:ln>
                          <a:solidFill>
                            <a:schemeClr val="tx1"/>
                          </a:solidFill>
                          <a:effectLst/>
                          <a:uLnTx/>
                          <a:uFillTx/>
                          <a:latin typeface="+mj-lt"/>
                          <a:ea typeface="+mn-ea"/>
                          <a:cs typeface="+mn-cs"/>
                          <a:sym typeface="Calibri"/>
                        </a:rPr>
                        <a:t>Scalable, flexible and fault tolerant architecture</a:t>
                      </a:r>
                      <a:r>
                        <a:rPr lang="en-US" sz="1400" b="1" i="0" u="none" strike="noStrike" kern="1200" cap="none" spc="0" normalizeH="0" baseline="0" noProof="0">
                          <a:ln>
                            <a:noFill/>
                          </a:ln>
                          <a:solidFill>
                            <a:schemeClr val="tx1"/>
                          </a:solidFill>
                          <a:effectLst/>
                          <a:uLnTx/>
                          <a:uFillTx/>
                          <a:latin typeface="+mj-lt"/>
                          <a:ea typeface="+mn-ea"/>
                          <a:cs typeface="+mn-cs"/>
                        </a:rPr>
                        <a:t> </a:t>
                      </a:r>
                      <a:endParaRPr kumimoji="0" lang="en-US" sz="1400" b="1" i="0" u="none" strike="noStrike" kern="1200" cap="none" spc="0" normalizeH="0" baseline="0" noProof="0">
                        <a:ln>
                          <a:noFill/>
                        </a:ln>
                        <a:solidFill>
                          <a:schemeClr val="tx1"/>
                        </a:solidFill>
                        <a:effectLst/>
                        <a:uLnTx/>
                        <a:uFillTx/>
                        <a:latin typeface="+mj-lt"/>
                        <a:ea typeface="+mn-ea"/>
                        <a:cs typeface="+mn-cs"/>
                        <a:sym typeface="Calibri"/>
                      </a:endParaRPr>
                    </a:p>
                  </a:txBody>
                  <a:tcPr marR="182880" marT="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marR="0" lvl="0" indent="0" algn="l" rtl="0" eaLnBrk="1" fontAlgn="auto" latinLnBrk="0" hangingPunct="1">
                        <a:lnSpc>
                          <a:spcPct val="100000"/>
                        </a:lnSpc>
                        <a:spcBef>
                          <a:spcPts val="0"/>
                        </a:spcBef>
                        <a:spcAft>
                          <a:spcPts val="0"/>
                        </a:spcAft>
                        <a:buFontTx/>
                        <a:buNone/>
                      </a:pPr>
                      <a:r>
                        <a:rPr kumimoji="0" lang="en-US" sz="1400" b="1" i="0" u="none" strike="noStrike" kern="1200" cap="none" spc="0" normalizeH="0" baseline="0" noProof="0" dirty="0">
                          <a:ln>
                            <a:noFill/>
                          </a:ln>
                          <a:solidFill>
                            <a:schemeClr val="tx1"/>
                          </a:solidFill>
                          <a:effectLst/>
                          <a:uLnTx/>
                          <a:uFillTx/>
                          <a:latin typeface="+mj-lt"/>
                          <a:ea typeface="+mn-ea"/>
                          <a:cs typeface="+mn-cs"/>
                          <a:sym typeface="Calibri"/>
                        </a:rPr>
                        <a:t>Extensible, maintainable and separation of concern</a:t>
                      </a:r>
                      <a:r>
                        <a:rPr lang="en-US" sz="1400" b="1" i="0" u="none" strike="noStrike" kern="1200" cap="none" spc="0" normalizeH="0" baseline="0" noProof="0" dirty="0">
                          <a:ln>
                            <a:noFill/>
                          </a:ln>
                          <a:solidFill>
                            <a:schemeClr val="tx1"/>
                          </a:solidFill>
                          <a:effectLst/>
                          <a:uLnTx/>
                          <a:uFillTx/>
                          <a:latin typeface="+mj-lt"/>
                          <a:ea typeface="+mn-ea"/>
                          <a:cs typeface="+mn-cs"/>
                        </a:rPr>
                        <a:t> </a:t>
                      </a:r>
                      <a:endParaRPr kumimoji="0" lang="en-US" sz="1400" b="1" i="0" u="none" strike="noStrike" kern="1200" cap="none" spc="0" normalizeH="0" baseline="0" noProof="0" dirty="0">
                        <a:ln>
                          <a:noFill/>
                        </a:ln>
                        <a:solidFill>
                          <a:schemeClr val="tx1"/>
                        </a:solidFill>
                        <a:effectLst/>
                        <a:uLnTx/>
                        <a:uFillTx/>
                        <a:latin typeface="+mj-lt"/>
                        <a:ea typeface="+mn-ea"/>
                        <a:cs typeface="+mn-cs"/>
                        <a:sym typeface="Calibri"/>
                      </a:endParaRPr>
                    </a:p>
                  </a:txBody>
                  <a:tcPr marR="182880" marT="0">
                    <a:lnL w="12700" cap="flat" cmpd="sng" algn="ctr">
                      <a:solidFill>
                        <a:srgbClr val="006A4D"/>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0"/>
                  </a:ext>
                </a:extLst>
              </a:tr>
              <a:tr h="1257511">
                <a:tc>
                  <a:txBody>
                    <a:bodyPr/>
                    <a:lstStyle/>
                    <a:p>
                      <a:pPr marL="0" marR="0" lvl="0" indent="0" algn="l" rtl="0" eaLnBrk="1" fontAlgn="auto" latinLnBrk="0" hangingPunct="1">
                        <a:lnSpc>
                          <a:spcPct val="150000"/>
                        </a:lnSpc>
                        <a:spcBef>
                          <a:spcPts val="0"/>
                        </a:spcBef>
                        <a:spcAft>
                          <a:spcPts val="0"/>
                        </a:spcAft>
                        <a:buFontTx/>
                        <a:buNone/>
                      </a:pPr>
                      <a:r>
                        <a:rPr kumimoji="0" lang="en-US" sz="1000" b="0" i="0" u="none" strike="noStrike" kern="1200" cap="none" spc="0" normalizeH="0" baseline="0" noProof="0" dirty="0">
                          <a:ln>
                            <a:noFill/>
                          </a:ln>
                          <a:solidFill>
                            <a:srgbClr val="000000"/>
                          </a:solidFill>
                          <a:effectLst/>
                          <a:uLnTx/>
                          <a:uFillTx/>
                          <a:latin typeface="+mj-lt"/>
                          <a:ea typeface="+mn-ea"/>
                          <a:cs typeface="+mn-cs"/>
                          <a:sym typeface="Calibri"/>
                        </a:rPr>
                        <a:t>The architecture would leverage extensive research done by our team to identify client lifecycle needs and preferences and build flexible business logic in app to support visualizations</a:t>
                      </a:r>
                      <a:r>
                        <a:rPr lang="en-US" sz="1000" b="0" i="0" u="none" strike="noStrike" kern="1200" cap="none" spc="0" normalizeH="0" baseline="0" noProof="0" dirty="0">
                          <a:ln>
                            <a:noFill/>
                          </a:ln>
                          <a:solidFill>
                            <a:srgbClr val="000000"/>
                          </a:solidFill>
                          <a:effectLst/>
                          <a:uLnTx/>
                          <a:uFillTx/>
                          <a:latin typeface="+mj-lt"/>
                          <a:ea typeface="+mn-ea"/>
                          <a:cs typeface="+mn-cs"/>
                        </a:rPr>
                        <a:t> </a:t>
                      </a:r>
                      <a:endParaRPr kumimoji="0" lang="en-US" sz="1000" b="1" i="0" u="none" strike="noStrike" kern="1200" cap="none" spc="0" normalizeH="0" baseline="0" noProof="0" dirty="0">
                        <a:ln>
                          <a:noFill/>
                        </a:ln>
                        <a:solidFill>
                          <a:srgbClr val="000000"/>
                        </a:solidFill>
                        <a:effectLst/>
                        <a:uLnTx/>
                        <a:uFillTx/>
                        <a:latin typeface="+mj-lt"/>
                        <a:ea typeface="+mn-ea"/>
                        <a:cs typeface="+mn-cs"/>
                        <a:sym typeface="Calibri"/>
                      </a:endParaRPr>
                    </a:p>
                  </a:txBody>
                  <a:tcPr marB="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marR="0" lvl="0" indent="0" algn="l" rtl="0" eaLnBrk="1" fontAlgn="auto" latinLnBrk="0" hangingPunct="1">
                        <a:lnSpc>
                          <a:spcPct val="150000"/>
                        </a:lnSpc>
                        <a:spcBef>
                          <a:spcPts val="0"/>
                        </a:spcBef>
                        <a:spcAft>
                          <a:spcPts val="0"/>
                        </a:spcAft>
                        <a:buFontTx/>
                        <a:buNone/>
                      </a:pPr>
                      <a:r>
                        <a:rPr kumimoji="0" lang="en-US" sz="1000" b="0" i="0" u="none" strike="noStrike" kern="1200" cap="none" spc="0" normalizeH="0" baseline="0" noProof="0" dirty="0">
                          <a:ln>
                            <a:noFill/>
                          </a:ln>
                          <a:solidFill>
                            <a:srgbClr val="000000"/>
                          </a:solidFill>
                          <a:effectLst/>
                          <a:uLnTx/>
                          <a:uFillTx/>
                          <a:latin typeface="+mj-lt"/>
                          <a:ea typeface="+mn-ea"/>
                          <a:cs typeface="+mn-cs"/>
                        </a:rPr>
                        <a:t>Extensive use of existing application APIs, API gateway and integration points. Build microservices-based capabilities and leverage industry standards for SSO protocol integrations</a:t>
                      </a:r>
                      <a:r>
                        <a:rPr lang="en-US" sz="1000" b="0" i="0" u="none" strike="noStrike" kern="1200" cap="none" spc="0" normalizeH="0" baseline="0" noProof="0" dirty="0">
                          <a:ln>
                            <a:noFill/>
                          </a:ln>
                          <a:solidFill>
                            <a:srgbClr val="000000"/>
                          </a:solidFill>
                          <a:effectLst/>
                          <a:uLnTx/>
                          <a:uFillTx/>
                          <a:latin typeface="+mj-lt"/>
                          <a:ea typeface="+mn-ea"/>
                          <a:cs typeface="+mn-cs"/>
                        </a:rPr>
                        <a:t> </a:t>
                      </a:r>
                      <a:endParaRPr kumimoji="0" lang="en-US" sz="1000" b="0" i="0" u="none" strike="noStrike" kern="1200" cap="none" spc="0" normalizeH="0" baseline="0" noProof="0" dirty="0">
                        <a:ln>
                          <a:noFill/>
                        </a:ln>
                        <a:solidFill>
                          <a:srgbClr val="000000"/>
                        </a:solidFill>
                        <a:effectLst/>
                        <a:uLnTx/>
                        <a:uFillTx/>
                        <a:latin typeface="+mj-lt"/>
                        <a:ea typeface="+mn-ea"/>
                        <a:cs typeface="+mn-cs"/>
                      </a:endParaRPr>
                    </a:p>
                  </a:txBody>
                  <a:tcPr marR="182880" marB="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marR="0" lvl="0" indent="0" algn="l" rtl="0" eaLnBrk="1" fontAlgn="auto" latinLnBrk="0" hangingPunct="1">
                        <a:lnSpc>
                          <a:spcPct val="150000"/>
                        </a:lnSpc>
                        <a:spcBef>
                          <a:spcPts val="0"/>
                        </a:spcBef>
                        <a:spcAft>
                          <a:spcPts val="0"/>
                        </a:spcAft>
                        <a:buFontTx/>
                        <a:buNone/>
                      </a:pPr>
                      <a:r>
                        <a:rPr kumimoji="0" lang="en-US" sz="1000" b="0" i="0" u="none" strike="noStrike" kern="1200" cap="none" spc="0" normalizeH="0" baseline="0" noProof="0" dirty="0">
                          <a:ln>
                            <a:noFill/>
                          </a:ln>
                          <a:solidFill>
                            <a:srgbClr val="000000"/>
                          </a:solidFill>
                          <a:effectLst/>
                          <a:uLnTx/>
                          <a:uFillTx/>
                          <a:latin typeface="+mj-lt"/>
                          <a:ea typeface="+mn-ea"/>
                          <a:cs typeface="+mn-cs"/>
                        </a:rPr>
                        <a:t>Build redundancy at each layer, utilize industry standard</a:t>
                      </a:r>
                      <a:r>
                        <a:rPr lang="en-US" sz="1000" b="0" i="0" u="none" strike="noStrike" kern="1200" cap="none" spc="0" normalizeH="0" baseline="0" noProof="0" dirty="0">
                          <a:ln>
                            <a:noFill/>
                          </a:ln>
                          <a:solidFill>
                            <a:srgbClr val="000000"/>
                          </a:solidFill>
                          <a:effectLst/>
                          <a:uLnTx/>
                          <a:uFillTx/>
                          <a:latin typeface="+mj-lt"/>
                          <a:ea typeface="+mn-ea"/>
                          <a:cs typeface="+mn-cs"/>
                        </a:rPr>
                        <a:t>,</a:t>
                      </a:r>
                      <a:r>
                        <a:rPr kumimoji="0" lang="en-US" sz="1000" b="0" i="0" u="none" strike="noStrike" kern="1200" cap="none" spc="0" normalizeH="0" baseline="0" noProof="0" dirty="0">
                          <a:ln>
                            <a:noFill/>
                          </a:ln>
                          <a:solidFill>
                            <a:srgbClr val="000000"/>
                          </a:solidFill>
                          <a:effectLst/>
                          <a:uLnTx/>
                          <a:uFillTx/>
                          <a:latin typeface="+mj-lt"/>
                          <a:ea typeface="+mn-ea"/>
                          <a:cs typeface="+mn-cs"/>
                        </a:rPr>
                        <a:t> </a:t>
                      </a:r>
                      <a:r>
                        <a:rPr lang="en-US" sz="1000" b="0" i="0" u="none" strike="noStrike" kern="1200" cap="none" spc="0" normalizeH="0" baseline="0" noProof="0" dirty="0">
                          <a:ln>
                            <a:noFill/>
                          </a:ln>
                          <a:solidFill>
                            <a:srgbClr val="000000"/>
                          </a:solidFill>
                          <a:effectLst/>
                          <a:uLnTx/>
                          <a:uFillTx/>
                          <a:latin typeface="+mj-lt"/>
                          <a:ea typeface="+mn-ea"/>
                          <a:cs typeface="+mn-cs"/>
                        </a:rPr>
                        <a:t>cloud native </a:t>
                      </a:r>
                      <a:r>
                        <a:rPr kumimoji="0" lang="en-US" sz="1000" b="0" i="0" u="none" strike="noStrike" kern="1200" cap="none" spc="0" normalizeH="0" baseline="0" noProof="0" dirty="0">
                          <a:ln>
                            <a:noFill/>
                          </a:ln>
                          <a:solidFill>
                            <a:srgbClr val="000000"/>
                          </a:solidFill>
                          <a:effectLst/>
                          <a:uLnTx/>
                          <a:uFillTx/>
                          <a:latin typeface="+mj-lt"/>
                          <a:ea typeface="+mn-ea"/>
                          <a:cs typeface="+mn-cs"/>
                        </a:rPr>
                        <a:t>approach for achieving scalability and flexibility</a:t>
                      </a:r>
                      <a:r>
                        <a:rPr lang="en-US" sz="1000" b="0" i="0" u="none" strike="noStrike" kern="1200" cap="none" spc="0" normalizeH="0" baseline="0" noProof="0" dirty="0">
                          <a:ln>
                            <a:noFill/>
                          </a:ln>
                          <a:solidFill>
                            <a:srgbClr val="000000"/>
                          </a:solidFill>
                          <a:effectLst/>
                          <a:uLnTx/>
                          <a:uFillTx/>
                          <a:latin typeface="+mj-lt"/>
                          <a:ea typeface="+mn-ea"/>
                          <a:cs typeface="+mn-cs"/>
                        </a:rPr>
                        <a:t> </a:t>
                      </a:r>
                      <a:endParaRPr kumimoji="0" lang="en-US" sz="1000" b="0" i="0" u="none" strike="noStrike" kern="1200" cap="none" spc="0" normalizeH="0" baseline="0" noProof="0" dirty="0">
                        <a:ln>
                          <a:noFill/>
                        </a:ln>
                        <a:solidFill>
                          <a:srgbClr val="000000"/>
                        </a:solidFill>
                        <a:effectLst/>
                        <a:uLnTx/>
                        <a:uFillTx/>
                        <a:latin typeface="+mj-lt"/>
                        <a:ea typeface="+mn-ea"/>
                        <a:cs typeface="+mn-cs"/>
                      </a:endParaRPr>
                    </a:p>
                  </a:txBody>
                  <a:tcPr marR="182880" marB="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marR="0" lvl="0" indent="0" algn="l" rtl="0" eaLnBrk="1" fontAlgn="auto" latinLnBrk="0" hangingPunct="1">
                        <a:lnSpc>
                          <a:spcPct val="150000"/>
                        </a:lnSpc>
                        <a:spcBef>
                          <a:spcPts val="0"/>
                        </a:spcBef>
                        <a:spcAft>
                          <a:spcPts val="0"/>
                        </a:spcAft>
                        <a:buFontTx/>
                        <a:buNone/>
                      </a:pPr>
                      <a:r>
                        <a:rPr kumimoji="0" lang="en-US" sz="1000" b="1" i="0" u="none" strike="noStrike" kern="1200" cap="none" spc="0" normalizeH="0" baseline="0" noProof="0" dirty="0">
                          <a:ln>
                            <a:noFill/>
                          </a:ln>
                          <a:solidFill>
                            <a:srgbClr val="000000"/>
                          </a:solidFill>
                          <a:effectLst/>
                          <a:uLnTx/>
                          <a:uFillTx/>
                          <a:latin typeface="+mj-lt"/>
                          <a:ea typeface="+mn-ea"/>
                          <a:cs typeface="+mn-cs"/>
                          <a:sym typeface="Calibri"/>
                        </a:rPr>
                        <a:t>Separation of concern </a:t>
                      </a:r>
                      <a:r>
                        <a:rPr kumimoji="0" lang="en-US" sz="1000" b="0" i="0" u="none" strike="noStrike" kern="1200" cap="none" spc="0" normalizeH="0" baseline="0" noProof="0" dirty="0">
                          <a:ln>
                            <a:noFill/>
                          </a:ln>
                          <a:solidFill>
                            <a:srgbClr val="000000"/>
                          </a:solidFill>
                          <a:effectLst/>
                          <a:uLnTx/>
                          <a:uFillTx/>
                          <a:latin typeface="+mj-lt"/>
                          <a:ea typeface="+mn-ea"/>
                          <a:cs typeface="+mn-cs"/>
                          <a:sym typeface="Calibri"/>
                        </a:rPr>
                        <a:t>in</a:t>
                      </a:r>
                      <a:r>
                        <a:rPr lang="en-US" sz="1000" b="0" i="0" u="none" strike="noStrike" kern="1200" cap="none" spc="0" normalizeH="0" baseline="0" noProof="0" dirty="0">
                          <a:ln>
                            <a:noFill/>
                          </a:ln>
                          <a:solidFill>
                            <a:srgbClr val="000000"/>
                          </a:solidFill>
                          <a:effectLst/>
                          <a:uLnTx/>
                          <a:uFillTx/>
                          <a:latin typeface="+mj-lt"/>
                          <a:ea typeface="+mn-ea"/>
                          <a:cs typeface="+mn-cs"/>
                        </a:rPr>
                        <a:t> </a:t>
                      </a:r>
                      <a:r>
                        <a:rPr kumimoji="0" lang="en-US" sz="1000" b="0" i="0" u="none" strike="noStrike" kern="1200" cap="none" spc="0" normalizeH="0" baseline="0" noProof="0" dirty="0">
                          <a:ln>
                            <a:noFill/>
                          </a:ln>
                          <a:solidFill>
                            <a:srgbClr val="000000"/>
                          </a:solidFill>
                          <a:effectLst/>
                          <a:uLnTx/>
                          <a:uFillTx/>
                          <a:latin typeface="+mj-lt"/>
                          <a:ea typeface="+mn-ea"/>
                          <a:cs typeface="+mn-cs"/>
                          <a:sym typeface="Calibri"/>
                        </a:rPr>
                        <a:t>business services and account services</a:t>
                      </a:r>
                      <a:r>
                        <a:rPr lang="en-US" sz="1000" b="0" i="0" u="none" strike="noStrike" kern="1200" cap="none" spc="0" normalizeH="0" baseline="0" noProof="0" dirty="0">
                          <a:ln>
                            <a:noFill/>
                          </a:ln>
                          <a:solidFill>
                            <a:srgbClr val="000000"/>
                          </a:solidFill>
                          <a:effectLst/>
                          <a:uLnTx/>
                          <a:uFillTx/>
                          <a:latin typeface="+mj-lt"/>
                          <a:ea typeface="+mn-ea"/>
                          <a:cs typeface="+mn-cs"/>
                        </a:rPr>
                        <a:t> </a:t>
                      </a:r>
                      <a:r>
                        <a:rPr kumimoji="0" lang="en-US" sz="1000" b="0" i="0" u="none" strike="noStrike" kern="1200" cap="none" spc="0" normalizeH="0" baseline="0" noProof="0" dirty="0">
                          <a:ln>
                            <a:noFill/>
                          </a:ln>
                          <a:solidFill>
                            <a:srgbClr val="000000"/>
                          </a:solidFill>
                          <a:effectLst/>
                          <a:uLnTx/>
                          <a:uFillTx/>
                          <a:latin typeface="+mj-lt"/>
                          <a:ea typeface="+mn-ea"/>
                          <a:cs typeface="+mn-cs"/>
                          <a:sym typeface="Calibri"/>
                        </a:rPr>
                        <a:t>by leveraging/exposing API for both</a:t>
                      </a:r>
                    </a:p>
                  </a:txBody>
                  <a:tcPr marR="182880" marB="0">
                    <a:lnL w="12700" cap="flat" cmpd="sng" algn="ctr">
                      <a:solidFill>
                        <a:srgbClr val="006A4D"/>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Title 1">
            <a:extLst>
              <a:ext uri="{FF2B5EF4-FFF2-40B4-BE49-F238E27FC236}">
                <a16:creationId xmlns:a16="http://schemas.microsoft.com/office/drawing/2014/main" id="{B8CA98FE-68C3-1A48-B368-46BD4177A054}"/>
              </a:ext>
            </a:extLst>
          </p:cNvPr>
          <p:cNvSpPr txBox="1">
            <a:spLocks/>
          </p:cNvSpPr>
          <p:nvPr/>
        </p:nvSpPr>
        <p:spPr>
          <a:xfrm>
            <a:off x="1058477" y="1694421"/>
            <a:ext cx="9542364" cy="1421928"/>
          </a:xfrm>
          <a:prstGeom prst="rect">
            <a:avLst/>
          </a:prstGeom>
        </p:spPr>
        <p:txBody>
          <a:bodyPr wrap="square">
            <a:spAutoFit/>
          </a:bodyPr>
          <a:lstStyle>
            <a:lvl1pPr algn="l" defTabSz="685800" rtl="0" eaLnBrk="1" latinLnBrk="0" hangingPunct="1">
              <a:lnSpc>
                <a:spcPct val="90000"/>
              </a:lnSpc>
              <a:spcBef>
                <a:spcPct val="0"/>
              </a:spcBef>
              <a:buNone/>
              <a:defRPr sz="2000" b="1" i="0" kern="1200" cap="none" spc="-20" baseline="0">
                <a:solidFill>
                  <a:schemeClr val="tx1"/>
                </a:solidFill>
                <a:latin typeface="+mn-lt"/>
                <a:ea typeface="Avenir Next" charset="0"/>
                <a:cs typeface="Avenir Next" charset="0"/>
              </a:defRPr>
            </a:lvl1pPr>
          </a:lstStyle>
          <a:p>
            <a:pPr marL="0" marR="0" lvl="0" indent="0" defTabSz="6858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20" normalizeH="0" baseline="0" noProof="0">
                <a:ln>
                  <a:noFill/>
                </a:ln>
                <a:solidFill>
                  <a:srgbClr val="006A4D"/>
                </a:solidFill>
                <a:effectLst/>
                <a:uLnTx/>
                <a:uFillTx/>
                <a:latin typeface="+mj-lt"/>
              </a:rPr>
              <a:t>HOW TO DO IT</a:t>
            </a:r>
            <a:r>
              <a:rPr kumimoji="0" lang="en-US" sz="3200" b="1" i="0" u="none" strike="noStrike" kern="1200" cap="none" spc="-20" normalizeH="0" noProof="0">
                <a:ln>
                  <a:noFill/>
                </a:ln>
                <a:solidFill>
                  <a:srgbClr val="006A4D"/>
                </a:solidFill>
                <a:effectLst/>
                <a:uLnTx/>
                <a:uFillTx/>
                <a:latin typeface="+mj-lt"/>
              </a:rPr>
              <a:t> </a:t>
            </a:r>
            <a:r>
              <a:rPr kumimoji="0" lang="en-US" sz="3200" b="0" i="1" u="none" strike="noStrike" kern="1200" cap="none" spc="-20" normalizeH="0" noProof="0">
                <a:ln>
                  <a:noFill/>
                </a:ln>
                <a:solidFill>
                  <a:schemeClr val="bg1">
                    <a:lumMod val="50000"/>
                  </a:schemeClr>
                </a:solidFill>
                <a:effectLst/>
                <a:uLnTx/>
                <a:uFillTx/>
                <a:latin typeface="+mj-lt"/>
              </a:rPr>
              <a:t>(</a:t>
            </a:r>
            <a:r>
              <a:rPr kumimoji="0" lang="en-US" sz="3200" b="0" i="1" u="none" strike="noStrike" kern="1200" cap="none" spc="-20" normalizeH="0" baseline="0" noProof="0">
                <a:ln>
                  <a:noFill/>
                </a:ln>
                <a:solidFill>
                  <a:schemeClr val="bg1">
                    <a:lumMod val="50000"/>
                  </a:schemeClr>
                </a:solidFill>
                <a:effectLst/>
                <a:uLnTx/>
                <a:uFillTx/>
                <a:latin typeface="+mj-lt"/>
              </a:rPr>
              <a:t>OUR INITIAL POV)</a:t>
            </a:r>
          </a:p>
          <a:p>
            <a:pPr lvl="0">
              <a:defRPr/>
            </a:pPr>
            <a:r>
              <a:rPr lang="en-US" sz="3200" b="0" spc="0">
                <a:solidFill>
                  <a:srgbClr val="000000"/>
                </a:solidFill>
                <a:latin typeface="+mj-lt"/>
              </a:rPr>
              <a:t>Establish a solution that delivers user satisfaction while enabling integration &amp; scalability</a:t>
            </a:r>
            <a:endParaRPr kumimoji="0" lang="en-US" sz="3200" b="1" i="0" u="none" strike="noStrike" kern="1200" cap="none" spc="-20" normalizeH="0" baseline="0" noProof="0">
              <a:ln>
                <a:noFill/>
              </a:ln>
              <a:solidFill>
                <a:srgbClr val="000000"/>
              </a:solidFill>
              <a:effectLst/>
              <a:uLnTx/>
              <a:uFillTx/>
              <a:latin typeface="+mj-lt"/>
            </a:endParaRPr>
          </a:p>
        </p:txBody>
      </p:sp>
      <p:sp>
        <p:nvSpPr>
          <p:cNvPr id="6" name="Rectangle 5">
            <a:extLst>
              <a:ext uri="{FF2B5EF4-FFF2-40B4-BE49-F238E27FC236}">
                <a16:creationId xmlns:a16="http://schemas.microsoft.com/office/drawing/2014/main" id="{76D0BB79-7C05-1E49-B86E-8AF18C642141}"/>
              </a:ext>
            </a:extLst>
          </p:cNvPr>
          <p:cNvSpPr/>
          <p:nvPr/>
        </p:nvSpPr>
        <p:spPr>
          <a:xfrm>
            <a:off x="1141688" y="3369384"/>
            <a:ext cx="773739" cy="75702"/>
          </a:xfrm>
          <a:prstGeom prst="rect">
            <a:avLst/>
          </a:prstGeom>
          <a:solidFill>
            <a:srgbClr val="006A4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0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95648"/>
              </a:solidFill>
              <a:effectLst/>
              <a:uLnTx/>
              <a:uFillTx/>
              <a:latin typeface="+mj-lt"/>
              <a:ea typeface="+mn-ea"/>
              <a:cs typeface="Helvetica"/>
            </a:endParaRPr>
          </a:p>
        </p:txBody>
      </p:sp>
      <p:pic>
        <p:nvPicPr>
          <p:cNvPr id="7" name="Picture 6" descr="A close up of a sign&#10;&#10;Description automatically generated">
            <a:extLst>
              <a:ext uri="{FF2B5EF4-FFF2-40B4-BE49-F238E27FC236}">
                <a16:creationId xmlns:a16="http://schemas.microsoft.com/office/drawing/2014/main" id="{3DCFB09F-1A37-6A4F-9716-A4366EFE6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60" y="520111"/>
            <a:ext cx="3981040" cy="886841"/>
          </a:xfrm>
          <a:prstGeom prst="rect">
            <a:avLst/>
          </a:prstGeom>
        </p:spPr>
      </p:pic>
    </p:spTree>
    <p:extLst>
      <p:ext uri="{BB962C8B-B14F-4D97-AF65-F5344CB8AC3E}">
        <p14:creationId xmlns:p14="http://schemas.microsoft.com/office/powerpoint/2010/main" val="355889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50">
                <a:latin typeface="+mj-lt"/>
              </a:rPr>
              <a:t> Set up a strong and scalable technical foundation...</a:t>
            </a:r>
            <a:endParaRPr lang="en-US">
              <a:latin typeface="+mj-lt"/>
            </a:endParaRPr>
          </a:p>
        </p:txBody>
      </p:sp>
      <p:sp>
        <p:nvSpPr>
          <p:cNvPr id="68" name="Rectangle 67"/>
          <p:cNvSpPr/>
          <p:nvPr/>
        </p:nvSpPr>
        <p:spPr>
          <a:xfrm>
            <a:off x="1130640" y="3881797"/>
            <a:ext cx="7305009" cy="1203836"/>
          </a:xfrm>
          <a:prstGeom prst="rect">
            <a:avLst/>
          </a:prstGeom>
          <a:noFill/>
          <a:ln w="127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282828"/>
                </a:solidFill>
                <a:effectLst/>
                <a:uLnTx/>
                <a:uFillTx/>
                <a:latin typeface="+mj-lt"/>
                <a:ea typeface="+mn-ea"/>
                <a:cs typeface="+mn-cs"/>
              </a:rPr>
              <a:t>MICRO SERVICES (REST API)</a:t>
            </a:r>
          </a:p>
        </p:txBody>
      </p:sp>
      <p:sp>
        <p:nvSpPr>
          <p:cNvPr id="69" name="Rectangle 68"/>
          <p:cNvSpPr/>
          <p:nvPr/>
        </p:nvSpPr>
        <p:spPr>
          <a:xfrm>
            <a:off x="1130640" y="2244842"/>
            <a:ext cx="7305009" cy="458417"/>
          </a:xfrm>
          <a:prstGeom prst="rect">
            <a:avLst/>
          </a:prstGeom>
          <a:noFill/>
          <a:ln w="127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82828"/>
                </a:solidFill>
                <a:effectLst/>
                <a:uLnTx/>
                <a:uFillTx/>
                <a:latin typeface="+mj-lt"/>
                <a:ea typeface="+mn-ea"/>
                <a:cs typeface="+mn-cs"/>
              </a:rPr>
              <a:t>WEB USER INTERFACE </a:t>
            </a:r>
          </a:p>
        </p:txBody>
      </p:sp>
      <p:sp>
        <p:nvSpPr>
          <p:cNvPr id="70" name="Rounded Rectangle 69"/>
          <p:cNvSpPr/>
          <p:nvPr/>
        </p:nvSpPr>
        <p:spPr>
          <a:xfrm>
            <a:off x="4399767" y="4118946"/>
            <a:ext cx="1179718" cy="215842"/>
          </a:xfrm>
          <a:prstGeom prst="roundRect">
            <a:avLst/>
          </a:prstGeom>
          <a:solidFill>
            <a:srgbClr val="FFFFFF"/>
          </a:solidFill>
          <a:ln w="9525"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mj-lt"/>
                <a:ea typeface="+mn-ea"/>
                <a:cs typeface="+mn-cs"/>
              </a:rPr>
              <a:t>Account</a:t>
            </a:r>
          </a:p>
        </p:txBody>
      </p:sp>
      <p:sp>
        <p:nvSpPr>
          <p:cNvPr id="71" name="Rounded Rectangle 70"/>
          <p:cNvSpPr/>
          <p:nvPr/>
        </p:nvSpPr>
        <p:spPr>
          <a:xfrm>
            <a:off x="3064539" y="4118946"/>
            <a:ext cx="1159503" cy="205431"/>
          </a:xfrm>
          <a:prstGeom prst="roundRect">
            <a:avLst/>
          </a:prstGeom>
          <a:solidFill>
            <a:srgbClr val="FFFFFF"/>
          </a:solidFill>
          <a:ln w="9525"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mj-lt"/>
                <a:ea typeface="+mn-ea"/>
                <a:cs typeface="+mn-cs"/>
              </a:rPr>
              <a:t>Dashboard</a:t>
            </a:r>
          </a:p>
        </p:txBody>
      </p:sp>
      <p:sp>
        <p:nvSpPr>
          <p:cNvPr id="72" name="Rounded Rectangle 71"/>
          <p:cNvSpPr/>
          <p:nvPr/>
        </p:nvSpPr>
        <p:spPr>
          <a:xfrm>
            <a:off x="5739861" y="4118946"/>
            <a:ext cx="1179718" cy="213343"/>
          </a:xfrm>
          <a:prstGeom prst="roundRect">
            <a:avLst/>
          </a:prstGeom>
          <a:solidFill>
            <a:srgbClr val="FFFFFF"/>
          </a:solidFill>
          <a:ln w="9525"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Document</a:t>
            </a:r>
          </a:p>
        </p:txBody>
      </p:sp>
      <p:sp>
        <p:nvSpPr>
          <p:cNvPr id="73" name="Rectangle 72"/>
          <p:cNvSpPr/>
          <p:nvPr/>
        </p:nvSpPr>
        <p:spPr>
          <a:xfrm>
            <a:off x="1124638" y="2391801"/>
            <a:ext cx="1292781"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Arial" charset="0"/>
                <a:cs typeface="Arial" charset="0"/>
              </a:rPr>
              <a:t>HTML5, Angular 8.0 </a:t>
            </a:r>
            <a:endParaRPr kumimoji="0" lang="en-US" sz="800" b="0" i="0" u="none" strike="noStrike" kern="0" cap="none" spc="0" normalizeH="0" baseline="0" noProof="0" dirty="0">
              <a:ln>
                <a:noFill/>
              </a:ln>
              <a:solidFill>
                <a:srgbClr val="282828"/>
              </a:solidFill>
              <a:effectLst/>
              <a:uLnTx/>
              <a:uFillTx/>
              <a:latin typeface="+mj-lt"/>
            </a:endParaRPr>
          </a:p>
        </p:txBody>
      </p:sp>
      <p:sp>
        <p:nvSpPr>
          <p:cNvPr id="74" name="Rectangle 73"/>
          <p:cNvSpPr/>
          <p:nvPr/>
        </p:nvSpPr>
        <p:spPr>
          <a:xfrm>
            <a:off x="1121116" y="3058214"/>
            <a:ext cx="7314533" cy="468628"/>
          </a:xfrm>
          <a:prstGeom prst="rect">
            <a:avLst/>
          </a:prstGeom>
          <a:noFill/>
          <a:ln w="127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82828"/>
                </a:solidFill>
                <a:effectLst/>
                <a:uLnTx/>
                <a:uFillTx/>
                <a:latin typeface="+mj-lt"/>
                <a:ea typeface="+mn-ea"/>
                <a:cs typeface="+mn-cs"/>
              </a:rPr>
              <a:t>API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82828"/>
                </a:solidFill>
                <a:effectLst/>
                <a:uLnTx/>
                <a:uFillTx/>
                <a:latin typeface="+mj-lt"/>
                <a:ea typeface="+mn-ea"/>
                <a:cs typeface="+mn-cs"/>
              </a:rPr>
              <a:t>API GATEWAY</a:t>
            </a:r>
          </a:p>
        </p:txBody>
      </p:sp>
      <p:sp>
        <p:nvSpPr>
          <p:cNvPr id="75" name="Rounded Rectangle 74"/>
          <p:cNvSpPr/>
          <p:nvPr/>
        </p:nvSpPr>
        <p:spPr>
          <a:xfrm>
            <a:off x="3918252" y="3147701"/>
            <a:ext cx="1179565" cy="253813"/>
          </a:xfrm>
          <a:prstGeom prst="roundRect">
            <a:avLst/>
          </a:prstGeom>
          <a:solidFill>
            <a:srgbClr val="FFFFFF"/>
          </a:solidFill>
          <a:ln w="6350"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Protocol / Data Transformation</a:t>
            </a:r>
          </a:p>
        </p:txBody>
      </p:sp>
      <p:sp>
        <p:nvSpPr>
          <p:cNvPr id="76" name="Rectangle 75"/>
          <p:cNvSpPr/>
          <p:nvPr/>
        </p:nvSpPr>
        <p:spPr>
          <a:xfrm>
            <a:off x="1130640" y="1388688"/>
            <a:ext cx="7305009" cy="492438"/>
          </a:xfrm>
          <a:prstGeom prst="rect">
            <a:avLst/>
          </a:prstGeom>
          <a:noFill/>
          <a:ln w="127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282828"/>
                </a:solidFill>
                <a:effectLst/>
                <a:uLnTx/>
                <a:uFillTx/>
                <a:latin typeface="+mj-lt"/>
                <a:ea typeface="+mn-ea"/>
                <a:cs typeface="+mn-cs"/>
              </a:rPr>
              <a:t>USERS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mj-lt"/>
                <a:ea typeface="+mn-ea"/>
                <a:cs typeface="+mn-cs"/>
              </a:rPr>
              <a:t>(</a:t>
            </a:r>
            <a:r>
              <a:rPr kumimoji="0" lang="en-US" sz="800" b="0" i="0" u="none" strike="noStrike" kern="0" cap="none" spc="0" normalizeH="0" baseline="0" noProof="0" dirty="0">
                <a:ln>
                  <a:noFill/>
                </a:ln>
                <a:solidFill>
                  <a:srgbClr val="282828"/>
                </a:solidFill>
                <a:effectLst/>
                <a:uLnTx/>
                <a:uFillTx/>
                <a:latin typeface="+mj-lt"/>
                <a:ea typeface="+mn-ea"/>
                <a:cs typeface="+mn-cs"/>
              </a:rPr>
              <a:t>Head of Real estate,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Facility Manager, Project Manager</a:t>
            </a:r>
            <a:r>
              <a:rPr kumimoji="0" lang="en-US" sz="900" b="0" i="0" u="none" strike="noStrike" kern="0" cap="none" spc="0" normalizeH="0" baseline="0" noProof="0" dirty="0">
                <a:ln>
                  <a:noFill/>
                </a:ln>
                <a:solidFill>
                  <a:srgbClr val="282828"/>
                </a:solidFill>
                <a:effectLst/>
                <a:uLnTx/>
                <a:uFillTx/>
                <a:latin typeface="+mj-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282828"/>
              </a:solidFill>
              <a:effectLst/>
              <a:uLnTx/>
              <a:uFillTx/>
              <a:latin typeface="+mj-lt"/>
              <a:ea typeface="+mn-ea"/>
              <a:cs typeface="+mn-cs"/>
            </a:endParaRPr>
          </a:p>
        </p:txBody>
      </p:sp>
      <p:sp>
        <p:nvSpPr>
          <p:cNvPr id="77" name="Rounded Rectangle 76"/>
          <p:cNvSpPr/>
          <p:nvPr/>
        </p:nvSpPr>
        <p:spPr>
          <a:xfrm>
            <a:off x="5093431" y="3147063"/>
            <a:ext cx="1127320" cy="261169"/>
          </a:xfrm>
          <a:prstGeom prst="roundRect">
            <a:avLst/>
          </a:prstGeom>
          <a:solidFill>
            <a:srgbClr val="FFFFFF"/>
          </a:solidFill>
          <a:ln w="6350"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Security &amp; Authorization</a:t>
            </a:r>
          </a:p>
        </p:txBody>
      </p:sp>
      <p:sp>
        <p:nvSpPr>
          <p:cNvPr id="78" name="Rounded Rectangle 77"/>
          <p:cNvSpPr/>
          <p:nvPr/>
        </p:nvSpPr>
        <p:spPr>
          <a:xfrm>
            <a:off x="6479678" y="3147063"/>
            <a:ext cx="1127320" cy="261169"/>
          </a:xfrm>
          <a:prstGeom prst="roundRect">
            <a:avLst/>
          </a:prstGeom>
          <a:solidFill>
            <a:srgbClr val="FFFFFF"/>
          </a:solidFill>
          <a:ln w="6350"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mj-lt"/>
                <a:ea typeface="+mn-ea"/>
                <a:cs typeface="+mn-cs"/>
              </a:rPr>
              <a:t>Routing &amp; Load Balancing</a:t>
            </a:r>
          </a:p>
        </p:txBody>
      </p:sp>
      <p:sp>
        <p:nvSpPr>
          <p:cNvPr id="81" name="Rectangle 80"/>
          <p:cNvSpPr/>
          <p:nvPr/>
        </p:nvSpPr>
        <p:spPr>
          <a:xfrm>
            <a:off x="1110661" y="3326345"/>
            <a:ext cx="1886611"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Arial" charset="0"/>
                <a:cs typeface="Arial" charset="0"/>
              </a:rPr>
              <a:t>Azure API Management</a:t>
            </a:r>
            <a:endParaRPr kumimoji="0" lang="en-US" sz="800" b="0" i="0" u="none" strike="noStrike" kern="0" cap="none" spc="0" normalizeH="0" baseline="0" noProof="0" dirty="0">
              <a:ln>
                <a:noFill/>
              </a:ln>
              <a:solidFill>
                <a:srgbClr val="282828"/>
              </a:solidFill>
              <a:effectLst/>
              <a:uLnTx/>
              <a:uFillTx/>
              <a:latin typeface="+mj-lt"/>
            </a:endParaRPr>
          </a:p>
        </p:txBody>
      </p:sp>
      <p:sp>
        <p:nvSpPr>
          <p:cNvPr id="82" name="Rectangle 81"/>
          <p:cNvSpPr/>
          <p:nvPr/>
        </p:nvSpPr>
        <p:spPr>
          <a:xfrm>
            <a:off x="1247470" y="4140107"/>
            <a:ext cx="1395711" cy="646331"/>
          </a:xfrm>
          <a:prstGeom prst="rect">
            <a:avLst/>
          </a:prstGeom>
          <a:solidFill>
            <a:srgbClr val="FFFFFF">
              <a:lumMod val="95000"/>
            </a:srgbClr>
          </a:solidFill>
        </p:spPr>
        <p:txBody>
          <a:bodyPr wrap="square" anchor="t">
            <a:spAutoFit/>
          </a:bodyPr>
          <a:lstStyle/>
          <a:p>
            <a:pPr>
              <a:defRPr/>
            </a:pPr>
            <a:r>
              <a:rPr lang="en-US" sz="900" kern="0" dirty="0">
                <a:solidFill>
                  <a:srgbClr val="282828"/>
                </a:solidFill>
                <a:latin typeface="+mj-lt"/>
                <a:ea typeface="Arial" charset="0"/>
                <a:cs typeface="Arial"/>
              </a:rPr>
              <a:t>ASP.NET Core  3.1 Web API ,C#, Entity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mj-lt"/>
                <a:ea typeface="Arial" charset="0"/>
                <a:cs typeface="Arial" charset="0"/>
              </a:rPr>
              <a:t>Core</a:t>
            </a:r>
            <a:endParaRPr kumimoji="0" lang="en-US" sz="900" b="0" i="0" u="none" strike="noStrike" kern="0" cap="none" spc="0" normalizeH="0" baseline="0" noProof="0" dirty="0">
              <a:ln>
                <a:noFill/>
              </a:ln>
              <a:solidFill>
                <a:srgbClr val="282828"/>
              </a:solidFill>
              <a:effectLst/>
              <a:uLnTx/>
              <a:uFillTx/>
              <a:latin typeface="+mj-lt"/>
            </a:endParaRPr>
          </a:p>
        </p:txBody>
      </p:sp>
      <p:sp>
        <p:nvSpPr>
          <p:cNvPr id="87" name="Rectangle 86"/>
          <p:cNvSpPr/>
          <p:nvPr/>
        </p:nvSpPr>
        <p:spPr>
          <a:xfrm>
            <a:off x="1121116" y="5279873"/>
            <a:ext cx="7294567" cy="639075"/>
          </a:xfrm>
          <a:prstGeom prst="rect">
            <a:avLst/>
          </a:prstGeom>
          <a:noFill/>
          <a:ln w="12700" cap="flat" cmpd="sng" algn="ctr">
            <a:solidFill>
              <a:schemeClr val="tx1"/>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dirty="0">
                <a:ln>
                  <a:noFill/>
                </a:ln>
                <a:solidFill>
                  <a:srgbClr val="282828"/>
                </a:solidFill>
                <a:effectLst/>
                <a:uLnTx/>
                <a:uFillTx/>
                <a:latin typeface="+mj-lt"/>
                <a:ea typeface="+mn-ea"/>
                <a:cs typeface="+mn-cs"/>
              </a:rPr>
              <a:t>CROSS-CUTTING CAPABILITIES</a:t>
            </a:r>
          </a:p>
        </p:txBody>
      </p:sp>
      <p:sp>
        <p:nvSpPr>
          <p:cNvPr id="88" name="Rounded Rectangle 87"/>
          <p:cNvSpPr/>
          <p:nvPr/>
        </p:nvSpPr>
        <p:spPr>
          <a:xfrm>
            <a:off x="6910236" y="5520264"/>
            <a:ext cx="1368517" cy="311468"/>
          </a:xfrm>
          <a:prstGeom prst="roundRect">
            <a:avLst/>
          </a:prstGeom>
          <a:solidFill>
            <a:srgbClr val="FFFFFF"/>
          </a:solidFill>
          <a:ln w="19050"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Identity Access Management</a:t>
            </a:r>
          </a:p>
        </p:txBody>
      </p:sp>
      <p:sp>
        <p:nvSpPr>
          <p:cNvPr id="89" name="Rounded Rectangle 88"/>
          <p:cNvSpPr/>
          <p:nvPr/>
        </p:nvSpPr>
        <p:spPr>
          <a:xfrm>
            <a:off x="1239129" y="5520264"/>
            <a:ext cx="1368517" cy="311468"/>
          </a:xfrm>
          <a:prstGeom prst="roundRect">
            <a:avLst/>
          </a:prstGeom>
          <a:solidFill>
            <a:srgbClr val="FFFFFF"/>
          </a:solidFill>
          <a:ln w="19050"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Logging &amp; Exception Handling </a:t>
            </a:r>
          </a:p>
        </p:txBody>
      </p:sp>
      <p:sp>
        <p:nvSpPr>
          <p:cNvPr id="90" name="Rounded Rectangle 89"/>
          <p:cNvSpPr/>
          <p:nvPr/>
        </p:nvSpPr>
        <p:spPr>
          <a:xfrm>
            <a:off x="2656906" y="5520264"/>
            <a:ext cx="1368517" cy="311468"/>
          </a:xfrm>
          <a:prstGeom prst="roundRect">
            <a:avLst/>
          </a:prstGeom>
          <a:solidFill>
            <a:srgbClr val="FFFFFF"/>
          </a:solidFill>
          <a:ln w="19050"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DevOps (CI/CD)</a:t>
            </a:r>
          </a:p>
        </p:txBody>
      </p:sp>
      <p:sp>
        <p:nvSpPr>
          <p:cNvPr id="91" name="Rounded Rectangle 90"/>
          <p:cNvSpPr/>
          <p:nvPr/>
        </p:nvSpPr>
        <p:spPr>
          <a:xfrm>
            <a:off x="4074683" y="5520264"/>
            <a:ext cx="1368517" cy="311468"/>
          </a:xfrm>
          <a:prstGeom prst="roundRect">
            <a:avLst/>
          </a:prstGeom>
          <a:solidFill>
            <a:srgbClr val="FFFFFF"/>
          </a:solidFill>
          <a:ln w="19050"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Infrastructure  Monitoring</a:t>
            </a:r>
          </a:p>
        </p:txBody>
      </p:sp>
      <p:sp>
        <p:nvSpPr>
          <p:cNvPr id="93" name="Rounded Rectangle 92"/>
          <p:cNvSpPr/>
          <p:nvPr/>
        </p:nvSpPr>
        <p:spPr>
          <a:xfrm>
            <a:off x="5492460" y="5520264"/>
            <a:ext cx="1368517" cy="311468"/>
          </a:xfrm>
          <a:prstGeom prst="roundRect">
            <a:avLst/>
          </a:prstGeom>
          <a:solidFill>
            <a:srgbClr val="FFFFFF"/>
          </a:solidFill>
          <a:ln w="19050"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High Availability &amp; Scalability</a:t>
            </a:r>
          </a:p>
        </p:txBody>
      </p:sp>
      <p:sp>
        <p:nvSpPr>
          <p:cNvPr id="106" name="Rounded Rectangle 105"/>
          <p:cNvSpPr/>
          <p:nvPr/>
        </p:nvSpPr>
        <p:spPr>
          <a:xfrm>
            <a:off x="4719967" y="2309360"/>
            <a:ext cx="1874249" cy="249092"/>
          </a:xfrm>
          <a:prstGeom prst="roundRect">
            <a:avLst/>
          </a:prstGeom>
          <a:solidFill>
            <a:srgbClr val="FFFFFF"/>
          </a:solidFill>
          <a:ln w="3175"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kern="0" dirty="0">
                <a:solidFill>
                  <a:srgbClr val="282828"/>
                </a:solidFill>
                <a:latin typeface="+mj-lt"/>
              </a:rPr>
              <a:t>m</a:t>
            </a:r>
            <a:r>
              <a:rPr kumimoji="0" lang="en-US" sz="800" b="1" i="0" u="none" strike="noStrike" kern="0" cap="none" spc="0" normalizeH="0" baseline="0" noProof="0" dirty="0" err="1">
                <a:ln>
                  <a:noFill/>
                </a:ln>
                <a:solidFill>
                  <a:srgbClr val="282828"/>
                </a:solidFill>
                <a:effectLst/>
                <a:uLnTx/>
                <a:uFillTx/>
                <a:latin typeface="+mj-lt"/>
                <a:ea typeface="+mn-ea"/>
                <a:cs typeface="+mn-cs"/>
              </a:rPr>
              <a:t>yVantage</a:t>
            </a:r>
            <a:r>
              <a:rPr kumimoji="0" lang="en-US" sz="800" b="1" i="0" u="none" strike="noStrike" kern="0" cap="none" spc="0" normalizeH="0" baseline="0" noProof="0" dirty="0">
                <a:ln>
                  <a:noFill/>
                </a:ln>
                <a:solidFill>
                  <a:srgbClr val="282828"/>
                </a:solidFill>
                <a:effectLst/>
                <a:uLnTx/>
                <a:uFillTx/>
                <a:latin typeface="+mj-lt"/>
                <a:ea typeface="+mn-ea"/>
                <a:cs typeface="+mn-cs"/>
              </a:rPr>
              <a:t> Portal UI</a:t>
            </a:r>
          </a:p>
        </p:txBody>
      </p:sp>
      <p:sp>
        <p:nvSpPr>
          <p:cNvPr id="112" name="Rounded Rectangle 111"/>
          <p:cNvSpPr/>
          <p:nvPr/>
        </p:nvSpPr>
        <p:spPr>
          <a:xfrm>
            <a:off x="7050878" y="4114989"/>
            <a:ext cx="1159503" cy="213343"/>
          </a:xfrm>
          <a:prstGeom prst="roundRect">
            <a:avLst/>
          </a:prstGeom>
          <a:solidFill>
            <a:srgbClr val="FFFFFF"/>
          </a:solidFill>
          <a:ln w="9525"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mj-lt"/>
                <a:ea typeface="+mn-ea"/>
                <a:cs typeface="+mn-cs"/>
              </a:rPr>
              <a:t>Admin</a:t>
            </a:r>
          </a:p>
        </p:txBody>
      </p:sp>
      <p:sp>
        <p:nvSpPr>
          <p:cNvPr id="120" name="TextBox 119"/>
          <p:cNvSpPr txBox="1"/>
          <p:nvPr/>
        </p:nvSpPr>
        <p:spPr>
          <a:xfrm>
            <a:off x="5052894" y="3915475"/>
            <a:ext cx="1208395" cy="153888"/>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000000"/>
                </a:solidFill>
                <a:effectLst/>
                <a:uLnTx/>
                <a:uFillTx/>
                <a:latin typeface="+mj-lt"/>
                <a:ea typeface="+mn-ea"/>
                <a:cs typeface="+mn-cs"/>
              </a:rPr>
              <a:t>CORE SERVICES</a:t>
            </a:r>
          </a:p>
        </p:txBody>
      </p:sp>
      <p:sp>
        <p:nvSpPr>
          <p:cNvPr id="131" name="Rounded Rectangle 130"/>
          <p:cNvSpPr/>
          <p:nvPr/>
        </p:nvSpPr>
        <p:spPr>
          <a:xfrm>
            <a:off x="4399767" y="4434207"/>
            <a:ext cx="1179718" cy="213343"/>
          </a:xfrm>
          <a:prstGeom prst="roundRect">
            <a:avLst/>
          </a:prstGeom>
          <a:solidFill>
            <a:srgbClr val="FFFFFF"/>
          </a:solidFill>
          <a:ln w="9525"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Transition</a:t>
            </a:r>
          </a:p>
        </p:txBody>
      </p:sp>
      <p:sp>
        <p:nvSpPr>
          <p:cNvPr id="132" name="Rounded Rectangle 131"/>
          <p:cNvSpPr/>
          <p:nvPr/>
        </p:nvSpPr>
        <p:spPr>
          <a:xfrm>
            <a:off x="5726075" y="4434207"/>
            <a:ext cx="1179718" cy="213343"/>
          </a:xfrm>
          <a:prstGeom prst="roundRect">
            <a:avLst/>
          </a:prstGeom>
          <a:solidFill>
            <a:srgbClr val="FFFFFF"/>
          </a:solidFill>
          <a:ln w="9525"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mj-lt"/>
                <a:ea typeface="+mn-ea"/>
                <a:cs typeface="+mn-cs"/>
              </a:rPr>
              <a:t>Transformation</a:t>
            </a:r>
          </a:p>
        </p:txBody>
      </p:sp>
      <p:sp>
        <p:nvSpPr>
          <p:cNvPr id="133" name="Rounded Rectangle 132"/>
          <p:cNvSpPr/>
          <p:nvPr/>
        </p:nvSpPr>
        <p:spPr>
          <a:xfrm>
            <a:off x="7050629" y="4434207"/>
            <a:ext cx="1179718" cy="213343"/>
          </a:xfrm>
          <a:prstGeom prst="roundRect">
            <a:avLst/>
          </a:prstGeom>
          <a:solidFill>
            <a:srgbClr val="FFFFFF"/>
          </a:solidFill>
          <a:ln w="9525"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282828"/>
                </a:solidFill>
                <a:effectLst/>
                <a:uLnTx/>
                <a:uFillTx/>
                <a:latin typeface="+mj-lt"/>
                <a:ea typeface="+mn-ea"/>
                <a:cs typeface="+mn-cs"/>
              </a:rPr>
              <a:t>Go Live Services</a:t>
            </a:r>
          </a:p>
        </p:txBody>
      </p:sp>
      <p:sp>
        <p:nvSpPr>
          <p:cNvPr id="135" name="Rectangle 134"/>
          <p:cNvSpPr/>
          <p:nvPr/>
        </p:nvSpPr>
        <p:spPr>
          <a:xfrm>
            <a:off x="3795345" y="4772645"/>
            <a:ext cx="1051560" cy="255456"/>
          </a:xfrm>
          <a:prstGeom prst="rect">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mj-lt"/>
                <a:ea typeface="+mn-ea"/>
                <a:cs typeface="+mn-cs"/>
              </a:rPr>
              <a:t>Azure SQL</a:t>
            </a:r>
          </a:p>
        </p:txBody>
      </p:sp>
      <p:sp>
        <p:nvSpPr>
          <p:cNvPr id="137" name="Rectangle 136"/>
          <p:cNvSpPr/>
          <p:nvPr/>
        </p:nvSpPr>
        <p:spPr>
          <a:xfrm>
            <a:off x="6396699" y="4772645"/>
            <a:ext cx="1053826" cy="255456"/>
          </a:xfrm>
          <a:prstGeom prst="rect">
            <a:avLst/>
          </a:prstGeom>
          <a:solidFill>
            <a:schemeClr val="tx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mj-lt"/>
                <a:ea typeface="+mn-ea"/>
                <a:cs typeface="+mn-cs"/>
              </a:rPr>
              <a:t>PostgreSQL SQL</a:t>
            </a:r>
          </a:p>
        </p:txBody>
      </p:sp>
      <p:sp>
        <p:nvSpPr>
          <p:cNvPr id="139" name="Rounded Rectangle 138"/>
          <p:cNvSpPr/>
          <p:nvPr/>
        </p:nvSpPr>
        <p:spPr>
          <a:xfrm>
            <a:off x="4719967" y="1545606"/>
            <a:ext cx="1874249" cy="249092"/>
          </a:xfrm>
          <a:prstGeom prst="roundRect">
            <a:avLst/>
          </a:prstGeom>
          <a:solidFill>
            <a:srgbClr val="FFFFFF"/>
          </a:solidFill>
          <a:ln w="3175"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Desktop /Mobile/Tablets</a:t>
            </a:r>
          </a:p>
        </p:txBody>
      </p:sp>
      <p:sp>
        <p:nvSpPr>
          <p:cNvPr id="140" name="Rounded Rectangle 139"/>
          <p:cNvSpPr/>
          <p:nvPr/>
        </p:nvSpPr>
        <p:spPr>
          <a:xfrm>
            <a:off x="3064539" y="4434207"/>
            <a:ext cx="1179718" cy="213343"/>
          </a:xfrm>
          <a:prstGeom prst="roundRect">
            <a:avLst/>
          </a:prstGeom>
          <a:solidFill>
            <a:srgbClr val="FFFFFF"/>
          </a:solidFill>
          <a:ln w="9525" cap="flat" cmpd="sng" algn="ctr">
            <a:solidFill>
              <a:srgbClr val="FFFFFF">
                <a:lumMod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282828"/>
                </a:solidFill>
                <a:effectLst/>
                <a:uLnTx/>
                <a:uFillTx/>
                <a:latin typeface="+mj-lt"/>
                <a:ea typeface="+mn-ea"/>
                <a:cs typeface="+mn-cs"/>
              </a:rPr>
              <a:t>Sales</a:t>
            </a:r>
          </a:p>
        </p:txBody>
      </p:sp>
      <p:cxnSp>
        <p:nvCxnSpPr>
          <p:cNvPr id="143" name="Straight Arrow Connector 142"/>
          <p:cNvCxnSpPr/>
          <p:nvPr/>
        </p:nvCxnSpPr>
        <p:spPr>
          <a:xfrm>
            <a:off x="5657091" y="1897659"/>
            <a:ext cx="0" cy="3306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5657091" y="2719678"/>
            <a:ext cx="0" cy="31353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5657091" y="3570312"/>
            <a:ext cx="0" cy="2591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8521549" y="3314502"/>
            <a:ext cx="5330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9218306" y="3746015"/>
            <a:ext cx="1339703" cy="387098"/>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000000"/>
                </a:solidFill>
                <a:effectLst/>
                <a:uLnTx/>
                <a:uFillTx/>
                <a:latin typeface="+mj-lt"/>
                <a:ea typeface="+mn-ea"/>
                <a:cs typeface="+mn-cs"/>
              </a:rPr>
              <a:t>Sequentra</a:t>
            </a:r>
            <a:r>
              <a:rPr kumimoji="0" lang="en-US" sz="800" b="0" i="0" u="none" strike="noStrike" kern="1200" cap="none" spc="0" normalizeH="0" baseline="0" noProof="0" dirty="0">
                <a:ln>
                  <a:noFill/>
                </a:ln>
                <a:solidFill>
                  <a:srgbClr val="000000"/>
                </a:solidFill>
                <a:effectLst/>
                <a:uLnTx/>
                <a:uFillTx/>
                <a:latin typeface="+mj-lt"/>
                <a:ea typeface="+mn-ea"/>
                <a:cs typeface="+mn-cs"/>
              </a:rPr>
              <a:t> , </a:t>
            </a:r>
            <a:r>
              <a:rPr kumimoji="0" lang="en-US" sz="800" b="0" i="0" u="none" strike="noStrike" kern="1200" cap="none" spc="0" normalizeH="0" baseline="0" noProof="0" dirty="0" err="1">
                <a:ln>
                  <a:noFill/>
                </a:ln>
                <a:solidFill>
                  <a:srgbClr val="000000"/>
                </a:solidFill>
                <a:effectLst/>
                <a:uLnTx/>
                <a:uFillTx/>
                <a:latin typeface="+mj-lt"/>
                <a:ea typeface="+mn-ea"/>
                <a:cs typeface="+mn-cs"/>
              </a:rPr>
              <a:t>Kahua</a:t>
            </a:r>
            <a:endParaRPr kumimoji="0" lang="en-US" sz="800" b="0" i="0" u="none" strike="noStrike" kern="1200" cap="none" spc="0" normalizeH="0" baseline="0" noProof="0" dirty="0">
              <a:ln>
                <a:noFill/>
              </a:ln>
              <a:solidFill>
                <a:srgbClr val="000000"/>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j-lt"/>
                <a:ea typeface="+mn-ea"/>
                <a:cs typeface="+mn-cs"/>
              </a:rPr>
              <a:t>SI</a:t>
            </a:r>
          </a:p>
        </p:txBody>
      </p:sp>
      <p:sp>
        <p:nvSpPr>
          <p:cNvPr id="149" name="Rounded Rectangle 148"/>
          <p:cNvSpPr/>
          <p:nvPr/>
        </p:nvSpPr>
        <p:spPr>
          <a:xfrm>
            <a:off x="9218306" y="4558442"/>
            <a:ext cx="1339703" cy="23833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j-lt"/>
                <a:ea typeface="+mn-ea"/>
                <a:cs typeface="+mn-cs"/>
              </a:rPr>
              <a:t>Social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j-lt"/>
                <a:ea typeface="+mn-ea"/>
                <a:cs typeface="+mn-cs"/>
              </a:rPr>
              <a:t>Twitter, Instagram</a:t>
            </a:r>
          </a:p>
        </p:txBody>
      </p:sp>
      <p:sp>
        <p:nvSpPr>
          <p:cNvPr id="150" name="Rounded Rectangle 149"/>
          <p:cNvSpPr/>
          <p:nvPr/>
        </p:nvSpPr>
        <p:spPr>
          <a:xfrm>
            <a:off x="9218306" y="4908010"/>
            <a:ext cx="1339703" cy="23833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j-lt"/>
                <a:ea typeface="+mn-ea"/>
                <a:cs typeface="+mn-cs"/>
              </a:rPr>
              <a:t>Chat Bot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j-lt"/>
                <a:ea typeface="+mn-ea"/>
                <a:cs typeface="+mn-cs"/>
              </a:rPr>
              <a:t>Azure QNA Maker</a:t>
            </a:r>
          </a:p>
        </p:txBody>
      </p:sp>
      <p:sp>
        <p:nvSpPr>
          <p:cNvPr id="151" name="Rounded Rectangle 150"/>
          <p:cNvSpPr/>
          <p:nvPr/>
        </p:nvSpPr>
        <p:spPr>
          <a:xfrm>
            <a:off x="9218306" y="5257581"/>
            <a:ext cx="1339703" cy="23833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mj-lt"/>
                <a:ea typeface="+mn-ea"/>
                <a:cs typeface="+mn-cs"/>
              </a:rPr>
              <a:t>Live Chat Agent</a:t>
            </a:r>
          </a:p>
        </p:txBody>
      </p:sp>
      <p:sp>
        <p:nvSpPr>
          <p:cNvPr id="147" name="Rectangle 146"/>
          <p:cNvSpPr/>
          <p:nvPr/>
        </p:nvSpPr>
        <p:spPr>
          <a:xfrm>
            <a:off x="9132406" y="1388689"/>
            <a:ext cx="1589320" cy="446226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mj-lt"/>
              <a:ea typeface="+mn-ea"/>
              <a:cs typeface="+mn-cs"/>
            </a:endParaRPr>
          </a:p>
        </p:txBody>
      </p:sp>
      <p:sp>
        <p:nvSpPr>
          <p:cNvPr id="153" name="Rounded Rectangle 152"/>
          <p:cNvSpPr/>
          <p:nvPr/>
        </p:nvSpPr>
        <p:spPr>
          <a:xfrm>
            <a:off x="9218306" y="2344231"/>
            <a:ext cx="1339703" cy="329703"/>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j-lt"/>
                <a:ea typeface="+mn-ea"/>
                <a:cs typeface="+mn-cs"/>
              </a:rPr>
              <a:t>Identify Access, SSO Azure B2C</a:t>
            </a:r>
          </a:p>
        </p:txBody>
      </p:sp>
      <p:sp>
        <p:nvSpPr>
          <p:cNvPr id="162" name="TextBox 161"/>
          <p:cNvSpPr txBox="1"/>
          <p:nvPr/>
        </p:nvSpPr>
        <p:spPr>
          <a:xfrm>
            <a:off x="9000065" y="1472166"/>
            <a:ext cx="1854002" cy="146880"/>
          </a:xfrm>
          <a:prstGeom prst="rect">
            <a:avLst/>
          </a:prstGeom>
          <a:ln w="6350">
            <a:noFill/>
          </a:ln>
        </p:spPr>
        <p:txBody>
          <a:bodyPr vert="horz" wrap="square" lIns="0" tIns="27432" rIns="0" bIns="0" rtlCol="0" anchor="ctr">
            <a:noAutofit/>
          </a:bodyPr>
          <a:lstStyle/>
          <a:p>
            <a:pPr marL="0" marR="0" lvl="0" indent="0" algn="ctr" defTabSz="914400" rtl="0" eaLnBrk="1" fontAlgn="auto" latinLnBrk="0" hangingPunct="1">
              <a:lnSpc>
                <a:spcPct val="100000"/>
              </a:lnSpc>
              <a:spcBef>
                <a:spcPts val="150"/>
              </a:spcBef>
              <a:spcAft>
                <a:spcPts val="150"/>
              </a:spcAft>
              <a:buClrTx/>
              <a:buSzTx/>
              <a:buFontTx/>
              <a:buNone/>
              <a:tabLst/>
              <a:defRPr/>
            </a:pPr>
            <a:r>
              <a:rPr kumimoji="0" lang="en-US" sz="900" i="0" u="none" strike="noStrike" kern="1200" cap="none" spc="100" normalizeH="0" baseline="0" noProof="0">
                <a:ln>
                  <a:noFill/>
                </a:ln>
                <a:solidFill>
                  <a:srgbClr val="000000"/>
                </a:solidFill>
                <a:effectLst/>
                <a:uLnTx/>
                <a:uFillTx/>
                <a:latin typeface="+mj-lt"/>
                <a:ea typeface="Avenir Next Demi Bold" charset="0"/>
                <a:cs typeface="Avenir Next Demi Bold" charset="0"/>
              </a:rPr>
              <a:t>INTEGRATION  LAYER</a:t>
            </a:r>
          </a:p>
        </p:txBody>
      </p:sp>
      <p:sp>
        <p:nvSpPr>
          <p:cNvPr id="163" name="Rounded Rectangle 162"/>
          <p:cNvSpPr/>
          <p:nvPr/>
        </p:nvSpPr>
        <p:spPr>
          <a:xfrm>
            <a:off x="9218306" y="4244342"/>
            <a:ext cx="1339703" cy="202871"/>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j-lt"/>
                <a:ea typeface="+mn-ea"/>
                <a:cs typeface="+mn-cs"/>
              </a:rPr>
              <a:t>Tableau</a:t>
            </a:r>
          </a:p>
        </p:txBody>
      </p:sp>
      <p:sp>
        <p:nvSpPr>
          <p:cNvPr id="168" name="Rounded Rectangle 167"/>
          <p:cNvSpPr/>
          <p:nvPr/>
        </p:nvSpPr>
        <p:spPr>
          <a:xfrm>
            <a:off x="9218306" y="2785163"/>
            <a:ext cx="1339703" cy="209055"/>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j-lt"/>
                <a:ea typeface="+mn-ea"/>
                <a:cs typeface="+mn-cs"/>
              </a:rPr>
              <a:t>Azure CDN</a:t>
            </a:r>
          </a:p>
        </p:txBody>
      </p:sp>
      <p:sp>
        <p:nvSpPr>
          <p:cNvPr id="169" name="Rounded Rectangle 168"/>
          <p:cNvSpPr/>
          <p:nvPr/>
        </p:nvSpPr>
        <p:spPr>
          <a:xfrm>
            <a:off x="9218306" y="3425731"/>
            <a:ext cx="1339703" cy="209055"/>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mj-lt"/>
                <a:ea typeface="+mn-ea"/>
                <a:cs typeface="+mn-cs"/>
              </a:rPr>
              <a:t>Azure Search</a:t>
            </a:r>
          </a:p>
        </p:txBody>
      </p:sp>
      <p:sp>
        <p:nvSpPr>
          <p:cNvPr id="172" name="Rounded Rectangle 171"/>
          <p:cNvSpPr/>
          <p:nvPr/>
        </p:nvSpPr>
        <p:spPr>
          <a:xfrm>
            <a:off x="9218306" y="3105447"/>
            <a:ext cx="1339703" cy="209055"/>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j-lt"/>
                <a:ea typeface="+mn-ea"/>
                <a:cs typeface="+mn-cs"/>
              </a:rPr>
              <a:t>Azure Blob Storage</a:t>
            </a:r>
          </a:p>
        </p:txBody>
      </p:sp>
    </p:spTree>
    <p:extLst>
      <p:ext uri="{BB962C8B-B14F-4D97-AF65-F5344CB8AC3E}">
        <p14:creationId xmlns:p14="http://schemas.microsoft.com/office/powerpoint/2010/main" val="101217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…and partner that with a scalable information architecture</a:t>
            </a:r>
          </a:p>
        </p:txBody>
      </p:sp>
      <p:pic>
        <p:nvPicPr>
          <p:cNvPr id="6" name="Picture 5">
            <a:extLst>
              <a:ext uri="{FF2B5EF4-FFF2-40B4-BE49-F238E27FC236}">
                <a16:creationId xmlns:a16="http://schemas.microsoft.com/office/drawing/2014/main" id="{FE6658FF-C1AD-024E-81DC-3AA05E5D7C90}"/>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t="8343" b="6594"/>
          <a:stretch/>
        </p:blipFill>
        <p:spPr>
          <a:xfrm>
            <a:off x="125901" y="1040457"/>
            <a:ext cx="11850608" cy="5670304"/>
          </a:xfrm>
          <a:prstGeom prst="rect">
            <a:avLst/>
          </a:prstGeom>
        </p:spPr>
      </p:pic>
      <p:sp>
        <p:nvSpPr>
          <p:cNvPr id="8" name="TextBox 7">
            <a:extLst>
              <a:ext uri="{FF2B5EF4-FFF2-40B4-BE49-F238E27FC236}">
                <a16:creationId xmlns:a16="http://schemas.microsoft.com/office/drawing/2014/main" id="{58B8C860-FA7F-E840-B65F-7511E3F321B3}"/>
              </a:ext>
            </a:extLst>
          </p:cNvPr>
          <p:cNvSpPr txBox="1"/>
          <p:nvPr/>
        </p:nvSpPr>
        <p:spPr>
          <a:xfrm>
            <a:off x="9623208" y="6156949"/>
            <a:ext cx="2282348" cy="441788"/>
          </a:xfrm>
          <a:prstGeom prst="rect">
            <a:avLst/>
          </a:prstGeom>
          <a:solidFill>
            <a:srgbClr val="006A4D"/>
          </a:solidFill>
          <a:ln w="6350">
            <a:solidFill>
              <a:schemeClr val="bg1">
                <a:lumMod val="95000"/>
              </a:schemeClr>
            </a:solidFill>
          </a:ln>
        </p:spPr>
        <p:txBody>
          <a:bodyPr vert="horz" wrap="square" lIns="0" tIns="27432" rIns="0" bIns="0" rtlCol="0" anchor="ctr">
            <a:noAutofit/>
          </a:bodyPr>
          <a:lstStyle/>
          <a:p>
            <a:pPr marL="0" indent="0" algn="ctr">
              <a:spcBef>
                <a:spcPts val="150"/>
              </a:spcBef>
              <a:spcAft>
                <a:spcPts val="150"/>
              </a:spcAft>
              <a:buNone/>
            </a:pPr>
            <a:r>
              <a:rPr lang="en-US" sz="900">
                <a:solidFill>
                  <a:schemeClr val="bg1"/>
                </a:solidFill>
                <a:latin typeface="Arial" panose="020B0604020202020204" pitchFamily="34" charset="0"/>
                <a:ea typeface="Avenir Next Demi Bold" charset="0"/>
                <a:cs typeface="Arial" panose="020B0604020202020204" pitchFamily="34" charset="0"/>
              </a:rPr>
              <a:t>Information Architecture is indicative of future state and will be refined in discovery</a:t>
            </a:r>
          </a:p>
        </p:txBody>
      </p:sp>
    </p:spTree>
    <p:extLst>
      <p:ext uri="{BB962C8B-B14F-4D97-AF65-F5344CB8AC3E}">
        <p14:creationId xmlns:p14="http://schemas.microsoft.com/office/powerpoint/2010/main" val="377757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519" y="770757"/>
            <a:ext cx="8977246" cy="1089529"/>
          </a:xfrm>
        </p:spPr>
        <p:txBody>
          <a:bodyPr/>
          <a:lstStyle/>
          <a:p>
            <a:r>
              <a:rPr lang="en-US" sz="3600" dirty="0">
                <a:cs typeface="Calibri"/>
              </a:rPr>
              <a:t>We’ve done this before, and we know what typically makes this hard. </a:t>
            </a:r>
          </a:p>
        </p:txBody>
      </p:sp>
      <p:sp>
        <p:nvSpPr>
          <p:cNvPr id="4" name="Rectangle 3"/>
          <p:cNvSpPr/>
          <p:nvPr/>
        </p:nvSpPr>
        <p:spPr>
          <a:xfrm>
            <a:off x="556945" y="3372799"/>
            <a:ext cx="4524721" cy="2308324"/>
          </a:xfrm>
          <a:prstGeom prst="rect">
            <a:avLst/>
          </a:prstGeom>
        </p:spPr>
        <p:txBody>
          <a:bodyPr wrap="square">
            <a:spAutoFit/>
          </a:bodyPr>
          <a:lstStyle/>
          <a:p>
            <a:pPr marL="285750" indent="-285750">
              <a:buClr>
                <a:srgbClr val="006A4D"/>
              </a:buClr>
              <a:buFont typeface="Arial" panose="020B0604020202020204" pitchFamily="34" charset="0"/>
              <a:buChar char="/"/>
            </a:pPr>
            <a:r>
              <a:rPr lang="en-US" dirty="0">
                <a:latin typeface="+mj-lt"/>
              </a:rPr>
              <a:t>Designing customer experiences that drive desired impact</a:t>
            </a:r>
          </a:p>
          <a:p>
            <a:pPr marL="285750" indent="-285750">
              <a:buClr>
                <a:srgbClr val="006A4D"/>
              </a:buClr>
              <a:buFont typeface="Arial" panose="020B0604020202020204" pitchFamily="34" charset="0"/>
              <a:buChar char="/"/>
            </a:pPr>
            <a:endParaRPr lang="en-US" dirty="0">
              <a:latin typeface="+mj-lt"/>
            </a:endParaRPr>
          </a:p>
          <a:p>
            <a:pPr marL="285750" indent="-285750">
              <a:buClr>
                <a:srgbClr val="006A4D"/>
              </a:buClr>
              <a:buFont typeface="Arial" panose="020B0604020202020204" pitchFamily="34" charset="0"/>
              <a:buChar char="/"/>
            </a:pPr>
            <a:r>
              <a:rPr lang="en-US" dirty="0">
                <a:latin typeface="+mj-lt"/>
              </a:rPr>
              <a:t>Building with quality &amp; efficiency</a:t>
            </a:r>
          </a:p>
          <a:p>
            <a:pPr marL="285750" indent="-285750">
              <a:buClr>
                <a:srgbClr val="006A4D"/>
              </a:buClr>
              <a:buFont typeface="Arial" panose="020B0604020202020204" pitchFamily="34" charset="0"/>
              <a:buChar char="/"/>
            </a:pPr>
            <a:endParaRPr lang="en-US" dirty="0">
              <a:latin typeface="+mj-lt"/>
            </a:endParaRPr>
          </a:p>
          <a:p>
            <a:pPr marL="285750" indent="-285750">
              <a:buClr>
                <a:srgbClr val="006A4D"/>
              </a:buClr>
              <a:buFont typeface="Arial" panose="020B0604020202020204" pitchFamily="34" charset="0"/>
              <a:buChar char="/"/>
            </a:pPr>
            <a:r>
              <a:rPr lang="en-US" dirty="0">
                <a:latin typeface="+mj-lt"/>
              </a:rPr>
              <a:t>Alignment of partners to your business, organization and tech ecosystem</a:t>
            </a:r>
          </a:p>
          <a:p>
            <a:pPr marL="169863" indent="-169863"/>
            <a:endParaRPr lang="en-US" dirty="0">
              <a:latin typeface="+mj-lt"/>
            </a:endParaRPr>
          </a:p>
        </p:txBody>
      </p:sp>
      <p:sp>
        <p:nvSpPr>
          <p:cNvPr id="20" name="Right Arrow 19"/>
          <p:cNvSpPr/>
          <p:nvPr/>
        </p:nvSpPr>
        <p:spPr>
          <a:xfrm>
            <a:off x="5463088" y="4134915"/>
            <a:ext cx="533873" cy="472160"/>
          </a:xfrm>
          <a:prstGeom prst="rightArrow">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 name="Google Shape;414;p60"/>
          <p:cNvSpPr txBox="1"/>
          <p:nvPr/>
        </p:nvSpPr>
        <p:spPr>
          <a:xfrm>
            <a:off x="556946" y="2565551"/>
            <a:ext cx="4114800" cy="523180"/>
          </a:xfrm>
          <a:prstGeom prst="rect">
            <a:avLst/>
          </a:prstGeom>
          <a:noFill/>
          <a:ln>
            <a:solidFill>
              <a:srgbClr val="006A4D"/>
            </a:solidFill>
          </a:ln>
        </p:spPr>
        <p:txBody>
          <a:bodyPr spcFirstLastPara="1" wrap="square" lIns="121900" tIns="121900" rIns="121900" bIns="121900" anchor="t" anchorCtr="0">
            <a:spAutoFit/>
          </a:bodyPr>
          <a:lstStyle/>
          <a:p>
            <a:pPr lvl="0" algn="ctr"/>
            <a:r>
              <a:rPr lang="en-US" spc="200">
                <a:latin typeface="+mj-lt"/>
                <a:ea typeface="Avenir Next" charset="0"/>
                <a:cs typeface="Arial" panose="020B0604020202020204" pitchFamily="34" charset="0"/>
              </a:rPr>
              <a:t>WHAT’S HARD</a:t>
            </a:r>
          </a:p>
        </p:txBody>
      </p:sp>
      <p:sp>
        <p:nvSpPr>
          <p:cNvPr id="26" name="Google Shape;414;p60"/>
          <p:cNvSpPr txBox="1"/>
          <p:nvPr/>
        </p:nvSpPr>
        <p:spPr>
          <a:xfrm>
            <a:off x="6510295" y="2566537"/>
            <a:ext cx="4114800" cy="521208"/>
          </a:xfrm>
          <a:prstGeom prst="rect">
            <a:avLst/>
          </a:prstGeom>
          <a:solidFill>
            <a:srgbClr val="006A4D"/>
          </a:solidFill>
          <a:ln>
            <a:noFill/>
          </a:ln>
        </p:spPr>
        <p:txBody>
          <a:bodyPr spcFirstLastPara="1" wrap="square" lIns="121900" tIns="121900" rIns="121900" bIns="121900" anchor="t" anchorCtr="0">
            <a:spAutoFit/>
          </a:bodyPr>
          <a:lstStyle/>
          <a:p>
            <a:pPr lvl="0" algn="ctr"/>
            <a:r>
              <a:rPr lang="en-US" spc="200" dirty="0">
                <a:solidFill>
                  <a:schemeClr val="bg1"/>
                </a:solidFill>
                <a:latin typeface="+mj-lt"/>
                <a:ea typeface="Avenir Next" charset="0"/>
                <a:cs typeface="Arial" panose="020B0604020202020204" pitchFamily="34" charset="0"/>
              </a:rPr>
              <a:t>HOW WE ADDRESS IT</a:t>
            </a:r>
          </a:p>
        </p:txBody>
      </p:sp>
      <p:sp>
        <p:nvSpPr>
          <p:cNvPr id="9" name="Rectangle 8"/>
          <p:cNvSpPr/>
          <p:nvPr/>
        </p:nvSpPr>
        <p:spPr>
          <a:xfrm>
            <a:off x="6510294" y="3372799"/>
            <a:ext cx="5283915" cy="2585323"/>
          </a:xfrm>
          <a:prstGeom prst="rect">
            <a:avLst/>
          </a:prstGeom>
        </p:spPr>
        <p:txBody>
          <a:bodyPr wrap="square">
            <a:spAutoFit/>
          </a:bodyPr>
          <a:lstStyle/>
          <a:p>
            <a:pPr marL="285750" indent="-285750">
              <a:buClr>
                <a:srgbClr val="006A4D"/>
              </a:buClr>
              <a:buFont typeface="Arial" panose="020B0604020202020204" pitchFamily="34" charset="0"/>
              <a:buChar char="/"/>
            </a:pPr>
            <a:r>
              <a:rPr lang="en-US" dirty="0">
                <a:latin typeface="+mj-lt"/>
              </a:rPr>
              <a:t>We lead with user-centered research to align design with clear &amp; actionable objectives</a:t>
            </a:r>
          </a:p>
          <a:p>
            <a:pPr marL="285750" indent="-285750">
              <a:buClr>
                <a:srgbClr val="006A4D"/>
              </a:buClr>
              <a:buFont typeface="Arial" panose="020B0604020202020204" pitchFamily="34" charset="0"/>
              <a:buChar char="/"/>
            </a:pPr>
            <a:endParaRPr lang="en-US" dirty="0">
              <a:latin typeface="+mj-lt"/>
            </a:endParaRPr>
          </a:p>
          <a:p>
            <a:pPr marL="285750" indent="-285750">
              <a:buClr>
                <a:srgbClr val="006A4D"/>
              </a:buClr>
              <a:buFont typeface="Arial" panose="020B0604020202020204" pitchFamily="34" charset="0"/>
              <a:buChar char="/"/>
            </a:pPr>
            <a:r>
              <a:rPr lang="en-US" dirty="0">
                <a:latin typeface="+mj-lt"/>
              </a:rPr>
              <a:t>We integrate design &amp; engineering using a DevOps approach to enhance speed</a:t>
            </a:r>
          </a:p>
          <a:p>
            <a:pPr marL="285750" indent="-285750">
              <a:buClr>
                <a:srgbClr val="006A4D"/>
              </a:buClr>
              <a:buFont typeface="Arial" panose="020B0604020202020204" pitchFamily="34" charset="0"/>
              <a:buChar char="/"/>
            </a:pPr>
            <a:endParaRPr lang="en-US" dirty="0">
              <a:latin typeface="+mj-lt"/>
            </a:endParaRPr>
          </a:p>
          <a:p>
            <a:pPr marL="285750" indent="-285750">
              <a:buClr>
                <a:srgbClr val="006A4D"/>
              </a:buClr>
              <a:buFont typeface="Arial" panose="020B0604020202020204" pitchFamily="34" charset="0"/>
              <a:buChar char="/"/>
            </a:pPr>
            <a:r>
              <a:rPr lang="en-US" dirty="0">
                <a:latin typeface="+mj-lt"/>
              </a:rPr>
              <a:t>We helped create &amp; deliver myVantage and will bring these learnings to the next phase</a:t>
            </a:r>
          </a:p>
          <a:p>
            <a:pPr marL="169863" indent="-169863"/>
            <a:endParaRPr lang="en-US" dirty="0">
              <a:latin typeface="+mj-lt"/>
            </a:endParaRPr>
          </a:p>
        </p:txBody>
      </p:sp>
    </p:spTree>
    <p:extLst>
      <p:ext uri="{BB962C8B-B14F-4D97-AF65-F5344CB8AC3E}">
        <p14:creationId xmlns:p14="http://schemas.microsoft.com/office/powerpoint/2010/main" val="222225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6E7D54A-9608-BE4D-82A9-545BFCAFC6A6}"/>
              </a:ext>
            </a:extLst>
          </p:cNvPr>
          <p:cNvPicPr>
            <a:picLocks noChangeAspect="1"/>
          </p:cNvPicPr>
          <p:nvPr/>
        </p:nvPicPr>
        <p:blipFill>
          <a:blip r:embed="rId2"/>
          <a:stretch>
            <a:fillRect/>
          </a:stretch>
        </p:blipFill>
        <p:spPr>
          <a:xfrm>
            <a:off x="-292711" y="3464961"/>
            <a:ext cx="5083003" cy="3173856"/>
          </a:xfrm>
          <a:prstGeom prst="rect">
            <a:avLst/>
          </a:prstGeom>
        </p:spPr>
      </p:pic>
      <p:sp>
        <p:nvSpPr>
          <p:cNvPr id="3" name="Slide Number Placeholder 2"/>
          <p:cNvSpPr>
            <a:spLocks noGrp="1"/>
          </p:cNvSpPr>
          <p:nvPr>
            <p:ph type="sldNum" sz="quarter" idx="12"/>
          </p:nvPr>
        </p:nvSpPr>
        <p:spPr/>
        <p:txBody>
          <a:bodyPr/>
          <a:lstStyle/>
          <a:p>
            <a:fld id="{EFE82935-67B5-D54D-A372-F643D745F658}" type="slidenum">
              <a:rPr lang="en-US" smtClean="0">
                <a:latin typeface="+mj-lt"/>
              </a:rPr>
              <a:pPr/>
              <a:t>17</a:t>
            </a:fld>
            <a:endParaRPr lang="en-US">
              <a:latin typeface="+mj-lt"/>
            </a:endParaRPr>
          </a:p>
        </p:txBody>
      </p:sp>
      <p:sp>
        <p:nvSpPr>
          <p:cNvPr id="10" name="Title 3">
            <a:extLst>
              <a:ext uri="{FF2B5EF4-FFF2-40B4-BE49-F238E27FC236}">
                <a16:creationId xmlns:a16="http://schemas.microsoft.com/office/drawing/2014/main" id="{316F9500-CDD7-2C4B-B5EF-08F32D07A192}"/>
              </a:ext>
            </a:extLst>
          </p:cNvPr>
          <p:cNvSpPr>
            <a:spLocks noGrp="1"/>
          </p:cNvSpPr>
          <p:nvPr>
            <p:ph type="title"/>
          </p:nvPr>
        </p:nvSpPr>
        <p:spPr>
          <a:xfrm>
            <a:off x="6188894" y="1967692"/>
            <a:ext cx="6722423" cy="369332"/>
          </a:xfrm>
        </p:spPr>
        <p:txBody>
          <a:bodyPr/>
          <a:lstStyle/>
          <a:p>
            <a:r>
              <a:rPr lang="en-US" sz="2000" b="0">
                <a:solidFill>
                  <a:prstClr val="black"/>
                </a:solidFill>
                <a:latin typeface="+mj-lt"/>
                <a:ea typeface="Helvetica" charset="0"/>
                <a:cs typeface="Avenir Book"/>
              </a:rPr>
              <a:t>DRIVING INNOVATION WITH RESEARCH</a:t>
            </a:r>
            <a:endParaRPr lang="en-US" sz="2000" b="0">
              <a:latin typeface="+mj-lt"/>
            </a:endParaRPr>
          </a:p>
        </p:txBody>
      </p:sp>
      <p:sp>
        <p:nvSpPr>
          <p:cNvPr id="11" name="Text Placeholder 7">
            <a:extLst>
              <a:ext uri="{FF2B5EF4-FFF2-40B4-BE49-F238E27FC236}">
                <a16:creationId xmlns:a16="http://schemas.microsoft.com/office/drawing/2014/main" id="{B6B80F00-4385-9946-BF5C-2C6E10B1AA00}"/>
              </a:ext>
            </a:extLst>
          </p:cNvPr>
          <p:cNvSpPr txBox="1">
            <a:spLocks/>
          </p:cNvSpPr>
          <p:nvPr/>
        </p:nvSpPr>
        <p:spPr>
          <a:xfrm>
            <a:off x="6188895" y="2567682"/>
            <a:ext cx="5712699" cy="2484207"/>
          </a:xfrm>
          <a:prstGeom prst="rect">
            <a:avLst/>
          </a:prstGeom>
        </p:spPr>
        <p:txBody>
          <a:bodyPr/>
          <a:lstStyle>
            <a:lvl1pPr marL="146300" indent="-146300" algn="l" defTabSz="914377" rtl="0" eaLnBrk="1" latinLnBrk="0" hangingPunct="1">
              <a:lnSpc>
                <a:spcPct val="100000"/>
              </a:lnSpc>
              <a:spcBef>
                <a:spcPts val="1067"/>
              </a:spcBef>
              <a:spcAft>
                <a:spcPts val="267"/>
              </a:spcAft>
              <a:buClr>
                <a:schemeClr val="accent5"/>
              </a:buClr>
              <a:buSzPct val="120000"/>
              <a:buFont typeface="Arial" panose="020B0604020202020204" pitchFamily="34" charset="0"/>
              <a:buChar char="•"/>
              <a:defRPr sz="1867" b="0" i="0" kern="1200">
                <a:solidFill>
                  <a:schemeClr val="tx2">
                    <a:lumMod val="75000"/>
                  </a:schemeClr>
                </a:solidFill>
                <a:latin typeface="+mn-lt"/>
                <a:ea typeface="Avenir Next" charset="0"/>
                <a:cs typeface="Avenir Next" charset="0"/>
              </a:defRPr>
            </a:lvl1pPr>
            <a:lvl2pPr marL="426709" indent="-182875" algn="l" defTabSz="914377" rtl="0" eaLnBrk="1" latinLnBrk="0" hangingPunct="1">
              <a:lnSpc>
                <a:spcPct val="90000"/>
              </a:lnSpc>
              <a:spcBef>
                <a:spcPts val="267"/>
              </a:spcBef>
              <a:spcAft>
                <a:spcPts val="267"/>
              </a:spcAft>
              <a:buSzPct val="80000"/>
              <a:buFont typeface="System Font Regular"/>
              <a:buChar char="–"/>
              <a:defRPr sz="1733" b="0" i="0" kern="1200">
                <a:solidFill>
                  <a:schemeClr val="tx2"/>
                </a:solidFill>
                <a:latin typeface="+mn-lt"/>
                <a:ea typeface="Avenir Next" charset="0"/>
                <a:cs typeface="Avenir Next" charset="0"/>
              </a:defRPr>
            </a:lvl2pPr>
            <a:lvl3pPr marL="609585" indent="-97534" algn="l" defTabSz="914377" rtl="0" eaLnBrk="1" latinLnBrk="0" hangingPunct="1">
              <a:lnSpc>
                <a:spcPct val="90000"/>
              </a:lnSpc>
              <a:spcBef>
                <a:spcPts val="267"/>
              </a:spcBef>
              <a:spcAft>
                <a:spcPts val="267"/>
              </a:spcAft>
              <a:buFont typeface="Arial" panose="020B0604020202020204" pitchFamily="34" charset="0"/>
              <a:buChar char="•"/>
              <a:defRPr sz="1467" b="0" i="1" kern="1200">
                <a:solidFill>
                  <a:schemeClr val="tx1">
                    <a:lumMod val="50000"/>
                    <a:lumOff val="50000"/>
                  </a:schemeClr>
                </a:solidFill>
                <a:latin typeface="+mn-lt"/>
                <a:ea typeface="Avenir Next" charset="0"/>
                <a:cs typeface="Avenir Next" charset="0"/>
              </a:defRPr>
            </a:lvl3pPr>
            <a:lvl4pPr marL="853419" indent="-121917" algn="l" defTabSz="914377" rtl="0" eaLnBrk="1" latinLnBrk="0" hangingPunct="1">
              <a:lnSpc>
                <a:spcPct val="90000"/>
              </a:lnSpc>
              <a:spcBef>
                <a:spcPts val="133"/>
              </a:spcBef>
              <a:spcAft>
                <a:spcPts val="267"/>
              </a:spcAft>
              <a:buSzPct val="120000"/>
              <a:buFont typeface="System Font Regular"/>
              <a:buChar char="-"/>
              <a:defRPr sz="1333" b="0" i="0" kern="1200">
                <a:solidFill>
                  <a:schemeClr val="tx1">
                    <a:lumMod val="50000"/>
                    <a:lumOff val="50000"/>
                  </a:schemeClr>
                </a:solidFill>
                <a:latin typeface="+mn-lt"/>
                <a:ea typeface="Avenir Next" charset="0"/>
                <a:cs typeface="Avenir Next" charset="0"/>
              </a:defRPr>
            </a:lvl4pPr>
            <a:lvl5pPr marL="1097253" indent="-97534" algn="l" defTabSz="914377" rtl="0" eaLnBrk="1" latinLnBrk="0" hangingPunct="1">
              <a:lnSpc>
                <a:spcPct val="90000"/>
              </a:lnSpc>
              <a:spcBef>
                <a:spcPts val="133"/>
              </a:spcBef>
              <a:spcAft>
                <a:spcPts val="267"/>
              </a:spcAft>
              <a:buSzPct val="120000"/>
              <a:buFont typeface="System Font Regular"/>
              <a:buChar char="◦"/>
              <a:defRPr sz="1333" b="0" i="1" kern="1200">
                <a:solidFill>
                  <a:schemeClr val="tx1">
                    <a:lumMod val="50000"/>
                    <a:lumOff val="50000"/>
                  </a:schemeClr>
                </a:solidFill>
                <a:latin typeface="+mn-lt"/>
                <a:ea typeface="Avenir Next" charset="0"/>
                <a:cs typeface="Avenir Next"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09403">
              <a:buNone/>
              <a:defRPr/>
            </a:pPr>
            <a:r>
              <a:rPr lang="en-US" sz="1600">
                <a:solidFill>
                  <a:srgbClr val="000000"/>
                </a:solidFill>
                <a:latin typeface="+mj-lt"/>
                <a:ea typeface="Calibri" charset="0"/>
                <a:cs typeface="Avenir Book"/>
              </a:rPr>
              <a:t>Millennials are not buying life insurance. Their apathy could doom the industry as a whole. Prudential approached us to help develop new life insurance products that would be more relevant and better suited to the needs of this toughest cohort of buyers. </a:t>
            </a:r>
          </a:p>
          <a:p>
            <a:pPr marL="0" indent="0" defTabSz="609403">
              <a:spcBef>
                <a:spcPts val="800"/>
              </a:spcBef>
              <a:buNone/>
              <a:defRPr/>
            </a:pPr>
            <a:r>
              <a:rPr lang="en-US" sz="1600">
                <a:solidFill>
                  <a:prstClr val="black"/>
                </a:solidFill>
                <a:latin typeface="+mj-lt"/>
                <a:cs typeface="Avenir Book"/>
              </a:rPr>
              <a:t>We created an ‘Investment Thesis’ that demonstrated what the product vision was, the infrastructure required to support it, how to begin realizing the vision based on current affairs and the expected revenues, profitability, and overall impact.</a:t>
            </a:r>
          </a:p>
        </p:txBody>
      </p:sp>
      <p:graphicFrame>
        <p:nvGraphicFramePr>
          <p:cNvPr id="12" name="Table 11">
            <a:extLst>
              <a:ext uri="{FF2B5EF4-FFF2-40B4-BE49-F238E27FC236}">
                <a16:creationId xmlns:a16="http://schemas.microsoft.com/office/drawing/2014/main" id="{FEFBB89A-06AC-FE48-9619-136DB83B0DAC}"/>
              </a:ext>
            </a:extLst>
          </p:cNvPr>
          <p:cNvGraphicFramePr>
            <a:graphicFrameLocks noGrp="1"/>
          </p:cNvGraphicFramePr>
          <p:nvPr/>
        </p:nvGraphicFramePr>
        <p:xfrm>
          <a:off x="6222973" y="5316085"/>
          <a:ext cx="5412769" cy="873760"/>
        </p:xfrm>
        <a:graphic>
          <a:graphicData uri="http://schemas.openxmlformats.org/drawingml/2006/table">
            <a:tbl>
              <a:tblPr firstRow="1" bandRow="1">
                <a:tableStyleId>{2D5ABB26-0587-4C30-8999-92F81FD0307C}</a:tableStyleId>
              </a:tblPr>
              <a:tblGrid>
                <a:gridCol w="2669569">
                  <a:extLst>
                    <a:ext uri="{9D8B030D-6E8A-4147-A177-3AD203B41FA5}">
                      <a16:colId xmlns:a16="http://schemas.microsoft.com/office/drawing/2014/main" val="804750696"/>
                    </a:ext>
                  </a:extLst>
                </a:gridCol>
                <a:gridCol w="2743200">
                  <a:extLst>
                    <a:ext uri="{9D8B030D-6E8A-4147-A177-3AD203B41FA5}">
                      <a16:colId xmlns:a16="http://schemas.microsoft.com/office/drawing/2014/main" val="3656552674"/>
                    </a:ext>
                  </a:extLst>
                </a:gridCol>
              </a:tblGrid>
              <a:tr h="3048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cap="all" spc="50" baseline="0">
                          <a:solidFill>
                            <a:schemeClr val="tx1"/>
                          </a:solidFill>
                        </a:rPr>
                        <a:t>PRODUCTS LAUNCHED</a:t>
                      </a:r>
                    </a:p>
                  </a:txBody>
                  <a:tcPr marL="121920" marR="121920" marT="121920" marB="0">
                    <a:lnR w="38100" cap="flat" cmpd="sng" algn="ctr">
                      <a:solidFill>
                        <a:srgbClr val="942093"/>
                      </a:solidFill>
                      <a:prstDash val="solid"/>
                      <a:round/>
                      <a:headEnd type="none" w="med" len="med"/>
                      <a:tailEnd type="none" w="med" len="med"/>
                    </a:lnR>
                    <a:lnT w="38100" cap="flat" cmpd="sng" algn="ctr">
                      <a:solidFill>
                        <a:srgbClr val="942093"/>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cap="all" spc="50" baseline="0">
                          <a:solidFill>
                            <a:schemeClr val="tx1"/>
                          </a:solidFill>
                        </a:rPr>
                        <a:t>Team members</a:t>
                      </a:r>
                    </a:p>
                  </a:txBody>
                  <a:tcPr marL="121920" marR="121920" marT="121920" marB="0">
                    <a:lnL w="38100" cap="flat" cmpd="sng" algn="ctr">
                      <a:solidFill>
                        <a:srgbClr val="942093"/>
                      </a:solidFill>
                      <a:prstDash val="solid"/>
                      <a:round/>
                      <a:headEnd type="none" w="med" len="med"/>
                      <a:tailEnd type="none" w="med" len="med"/>
                    </a:lnL>
                    <a:lnT w="38100" cap="flat" cmpd="sng" algn="ctr">
                      <a:solidFill>
                        <a:srgbClr val="942093"/>
                      </a:solidFill>
                      <a:prstDash val="solid"/>
                      <a:round/>
                      <a:headEnd type="none" w="med" len="med"/>
                      <a:tailEnd type="none" w="med" len="med"/>
                    </a:lnT>
                  </a:tcPr>
                </a:tc>
                <a:extLst>
                  <a:ext uri="{0D108BD9-81ED-4DB2-BD59-A6C34878D82A}">
                    <a16:rowId xmlns:a16="http://schemas.microsoft.com/office/drawing/2014/main" val="891499517"/>
                  </a:ext>
                </a:extLst>
              </a:tr>
              <a:tr h="56896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3700" b="1">
                          <a:solidFill>
                            <a:schemeClr val="tx1"/>
                          </a:solidFill>
                        </a:rPr>
                        <a:t>2</a:t>
                      </a:r>
                    </a:p>
                  </a:txBody>
                  <a:tcPr marL="121920" marR="121920" marT="0" marB="0">
                    <a:lnR w="38100" cap="flat" cmpd="sng" algn="ctr">
                      <a:solidFill>
                        <a:srgbClr val="942093"/>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3700" b="1">
                          <a:solidFill>
                            <a:schemeClr val="tx1"/>
                          </a:solidFill>
                        </a:rPr>
                        <a:t>15+</a:t>
                      </a:r>
                    </a:p>
                  </a:txBody>
                  <a:tcPr marL="121920" marR="121920" marT="0" marB="0">
                    <a:lnL w="38100" cap="flat" cmpd="sng" algn="ctr">
                      <a:solidFill>
                        <a:srgbClr val="942093"/>
                      </a:solidFill>
                      <a:prstDash val="solid"/>
                      <a:round/>
                      <a:headEnd type="none" w="med" len="med"/>
                      <a:tailEnd type="none" w="med" len="med"/>
                    </a:lnL>
                  </a:tcPr>
                </a:tc>
                <a:extLst>
                  <a:ext uri="{0D108BD9-81ED-4DB2-BD59-A6C34878D82A}">
                    <a16:rowId xmlns:a16="http://schemas.microsoft.com/office/drawing/2014/main" val="1920214660"/>
                  </a:ext>
                </a:extLst>
              </a:tr>
            </a:tbl>
          </a:graphicData>
        </a:graphic>
      </p:graphicFrame>
      <p:sp>
        <p:nvSpPr>
          <p:cNvPr id="21" name="Rounded Rectangle">
            <a:extLst>
              <a:ext uri="{FF2B5EF4-FFF2-40B4-BE49-F238E27FC236}">
                <a16:creationId xmlns:a16="http://schemas.microsoft.com/office/drawing/2014/main" id="{77B6397E-AFF7-FA49-BA56-F83D2B02CCA4}"/>
              </a:ext>
            </a:extLst>
          </p:cNvPr>
          <p:cNvSpPr/>
          <p:nvPr/>
        </p:nvSpPr>
        <p:spPr>
          <a:xfrm>
            <a:off x="6315750" y="2453123"/>
            <a:ext cx="920751" cy="53860"/>
          </a:xfrm>
          <a:prstGeom prst="roundRect">
            <a:avLst>
              <a:gd name="adj" fmla="val 50000"/>
            </a:avLst>
          </a:prstGeom>
          <a:solidFill>
            <a:schemeClr val="tx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latin typeface="+mj-lt"/>
            </a:endParaRPr>
          </a:p>
        </p:txBody>
      </p:sp>
      <p:pic>
        <p:nvPicPr>
          <p:cNvPr id="2056" name="Picture 8" descr="Image result for prudential logo"/>
          <p:cNvPicPr>
            <a:picLocks noChangeAspect="1" noChangeArrowheads="1"/>
          </p:cNvPicPr>
          <p:nvPr/>
        </p:nvPicPr>
        <p:blipFill rotWithShape="1">
          <a:blip r:embed="rId3">
            <a:extLst>
              <a:ext uri="{28A0092B-C50C-407E-A947-70E740481C1C}">
                <a14:useLocalDpi xmlns:a14="http://schemas.microsoft.com/office/drawing/2010/main" val="0"/>
              </a:ext>
            </a:extLst>
          </a:blip>
          <a:srcRect l="10379" t="35649" r="11305" b="37965"/>
          <a:stretch/>
        </p:blipFill>
        <p:spPr bwMode="auto">
          <a:xfrm>
            <a:off x="6188894" y="633947"/>
            <a:ext cx="4483594" cy="11329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01390E1-20C1-874F-A608-467056695039}"/>
              </a:ext>
            </a:extLst>
          </p:cNvPr>
          <p:cNvPicPr>
            <a:picLocks noChangeAspect="1"/>
          </p:cNvPicPr>
          <p:nvPr/>
        </p:nvPicPr>
        <p:blipFill>
          <a:blip r:embed="rId4"/>
          <a:stretch>
            <a:fillRect/>
          </a:stretch>
        </p:blipFill>
        <p:spPr>
          <a:xfrm>
            <a:off x="2638238" y="438543"/>
            <a:ext cx="2771761" cy="4258277"/>
          </a:xfrm>
          <a:prstGeom prst="rect">
            <a:avLst/>
          </a:prstGeom>
        </p:spPr>
      </p:pic>
    </p:spTree>
    <p:extLst>
      <p:ext uri="{BB962C8B-B14F-4D97-AF65-F5344CB8AC3E}">
        <p14:creationId xmlns:p14="http://schemas.microsoft.com/office/powerpoint/2010/main" val="333056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CDEE2954-54E9-4846-B9AA-9D6731F553AF}" type="slidenum">
              <a:rPr lang="en-US" smtClean="0"/>
              <a:pPr/>
              <a:t>18</a:t>
            </a:fld>
            <a:endParaRPr lang="en-US"/>
          </a:p>
        </p:txBody>
      </p:sp>
      <p:sp>
        <p:nvSpPr>
          <p:cNvPr id="5" name="Title 3">
            <a:extLst>
              <a:ext uri="{FF2B5EF4-FFF2-40B4-BE49-F238E27FC236}">
                <a16:creationId xmlns:a16="http://schemas.microsoft.com/office/drawing/2014/main" id="{316F9500-CDD7-2C4B-B5EF-08F32D07A192}"/>
              </a:ext>
            </a:extLst>
          </p:cNvPr>
          <p:cNvSpPr>
            <a:spLocks noGrp="1"/>
          </p:cNvSpPr>
          <p:nvPr>
            <p:ph type="title"/>
          </p:nvPr>
        </p:nvSpPr>
        <p:spPr>
          <a:xfrm>
            <a:off x="5058478" y="1792448"/>
            <a:ext cx="6722423" cy="424732"/>
          </a:xfrm>
        </p:spPr>
        <p:txBody>
          <a:bodyPr/>
          <a:lstStyle/>
          <a:p>
            <a:r>
              <a:rPr lang="en-US" sz="2400" b="0">
                <a:latin typeface="+mj-lt"/>
              </a:rPr>
              <a:t>INTEGRATED</a:t>
            </a:r>
            <a:r>
              <a:rPr lang="en-US" sz="2400" b="0">
                <a:solidFill>
                  <a:schemeClr val="tx1"/>
                </a:solidFill>
                <a:latin typeface="+mj-lt"/>
              </a:rPr>
              <a:t> DESIGN &amp; DEVELOPMENT</a:t>
            </a:r>
          </a:p>
        </p:txBody>
      </p:sp>
      <p:sp>
        <p:nvSpPr>
          <p:cNvPr id="6" name="Text Placeholder 7">
            <a:extLst>
              <a:ext uri="{FF2B5EF4-FFF2-40B4-BE49-F238E27FC236}">
                <a16:creationId xmlns:a16="http://schemas.microsoft.com/office/drawing/2014/main" id="{B6B80F00-4385-9946-BF5C-2C6E10B1AA00}"/>
              </a:ext>
            </a:extLst>
          </p:cNvPr>
          <p:cNvSpPr txBox="1">
            <a:spLocks/>
          </p:cNvSpPr>
          <p:nvPr/>
        </p:nvSpPr>
        <p:spPr>
          <a:xfrm>
            <a:off x="5058479" y="2633754"/>
            <a:ext cx="6053806" cy="2484206"/>
          </a:xfrm>
          <a:prstGeom prst="rect">
            <a:avLst/>
          </a:prstGeom>
        </p:spPr>
        <p:txBody>
          <a:bodyPr/>
          <a:lstStyle>
            <a:lvl1pPr marL="146300" indent="-146300" algn="l" defTabSz="914377" rtl="0" eaLnBrk="1" latinLnBrk="0" hangingPunct="1">
              <a:lnSpc>
                <a:spcPct val="100000"/>
              </a:lnSpc>
              <a:spcBef>
                <a:spcPts val="1067"/>
              </a:spcBef>
              <a:spcAft>
                <a:spcPts val="267"/>
              </a:spcAft>
              <a:buClr>
                <a:schemeClr val="accent5"/>
              </a:buClr>
              <a:buSzPct val="120000"/>
              <a:buFont typeface="Arial" panose="020B0604020202020204" pitchFamily="34" charset="0"/>
              <a:buChar char="•"/>
              <a:defRPr sz="1867" b="0" i="0" kern="1200">
                <a:solidFill>
                  <a:schemeClr val="tx2">
                    <a:lumMod val="75000"/>
                  </a:schemeClr>
                </a:solidFill>
                <a:latin typeface="+mn-lt"/>
                <a:ea typeface="Avenir Next" charset="0"/>
                <a:cs typeface="Avenir Next" charset="0"/>
              </a:defRPr>
            </a:lvl1pPr>
            <a:lvl2pPr marL="426709" indent="-182875" algn="l" defTabSz="914377" rtl="0" eaLnBrk="1" latinLnBrk="0" hangingPunct="1">
              <a:lnSpc>
                <a:spcPct val="90000"/>
              </a:lnSpc>
              <a:spcBef>
                <a:spcPts val="267"/>
              </a:spcBef>
              <a:spcAft>
                <a:spcPts val="267"/>
              </a:spcAft>
              <a:buSzPct val="80000"/>
              <a:buFont typeface="System Font Regular"/>
              <a:buChar char="–"/>
              <a:defRPr sz="1733" b="0" i="0" kern="1200">
                <a:solidFill>
                  <a:schemeClr val="tx2"/>
                </a:solidFill>
                <a:latin typeface="+mn-lt"/>
                <a:ea typeface="Avenir Next" charset="0"/>
                <a:cs typeface="Avenir Next" charset="0"/>
              </a:defRPr>
            </a:lvl2pPr>
            <a:lvl3pPr marL="609585" indent="-97534" algn="l" defTabSz="914377" rtl="0" eaLnBrk="1" latinLnBrk="0" hangingPunct="1">
              <a:lnSpc>
                <a:spcPct val="90000"/>
              </a:lnSpc>
              <a:spcBef>
                <a:spcPts val="267"/>
              </a:spcBef>
              <a:spcAft>
                <a:spcPts val="267"/>
              </a:spcAft>
              <a:buFont typeface="Arial" panose="020B0604020202020204" pitchFamily="34" charset="0"/>
              <a:buChar char="•"/>
              <a:defRPr sz="1467" b="0" i="1" kern="1200">
                <a:solidFill>
                  <a:schemeClr val="tx1">
                    <a:lumMod val="50000"/>
                    <a:lumOff val="50000"/>
                  </a:schemeClr>
                </a:solidFill>
                <a:latin typeface="+mn-lt"/>
                <a:ea typeface="Avenir Next" charset="0"/>
                <a:cs typeface="Avenir Next" charset="0"/>
              </a:defRPr>
            </a:lvl3pPr>
            <a:lvl4pPr marL="853419" indent="-121917" algn="l" defTabSz="914377" rtl="0" eaLnBrk="1" latinLnBrk="0" hangingPunct="1">
              <a:lnSpc>
                <a:spcPct val="90000"/>
              </a:lnSpc>
              <a:spcBef>
                <a:spcPts val="133"/>
              </a:spcBef>
              <a:spcAft>
                <a:spcPts val="267"/>
              </a:spcAft>
              <a:buSzPct val="120000"/>
              <a:buFont typeface="System Font Regular"/>
              <a:buChar char="-"/>
              <a:defRPr sz="1333" b="0" i="0" kern="1200">
                <a:solidFill>
                  <a:schemeClr val="tx1">
                    <a:lumMod val="50000"/>
                    <a:lumOff val="50000"/>
                  </a:schemeClr>
                </a:solidFill>
                <a:latin typeface="+mn-lt"/>
                <a:ea typeface="Avenir Next" charset="0"/>
                <a:cs typeface="Avenir Next" charset="0"/>
              </a:defRPr>
            </a:lvl4pPr>
            <a:lvl5pPr marL="1097253" indent="-97534" algn="l" defTabSz="914377" rtl="0" eaLnBrk="1" latinLnBrk="0" hangingPunct="1">
              <a:lnSpc>
                <a:spcPct val="90000"/>
              </a:lnSpc>
              <a:spcBef>
                <a:spcPts val="133"/>
              </a:spcBef>
              <a:spcAft>
                <a:spcPts val="267"/>
              </a:spcAft>
              <a:buSzPct val="120000"/>
              <a:buFont typeface="System Font Regular"/>
              <a:buChar char="◦"/>
              <a:defRPr sz="1333" b="0" i="1" kern="1200">
                <a:solidFill>
                  <a:schemeClr val="tx1">
                    <a:lumMod val="50000"/>
                    <a:lumOff val="50000"/>
                  </a:schemeClr>
                </a:solidFill>
                <a:latin typeface="+mn-lt"/>
                <a:ea typeface="Avenir Next" charset="0"/>
                <a:cs typeface="Avenir Next"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1067"/>
              </a:spcBef>
              <a:spcAft>
                <a:spcPts val="267"/>
              </a:spcAft>
              <a:buClr>
                <a:srgbClr val="F95648"/>
              </a:buClr>
              <a:buSzPct val="12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Arial" panose="020B0604020202020204"/>
              </a:rPr>
              <a:t>Redesign and development of brand’s global mobile application. App features choose your room, booking, loyalty and on-</a:t>
            </a:r>
            <a:r>
              <a:rPr kumimoji="0" lang="en-US" sz="1600" b="0" i="0" u="none" strike="noStrike" kern="1200" cap="none" spc="0" normalizeH="0" baseline="0" noProof="0" err="1">
                <a:ln>
                  <a:noFill/>
                </a:ln>
                <a:solidFill>
                  <a:srgbClr val="000000"/>
                </a:solidFill>
                <a:effectLst/>
                <a:uLnTx/>
                <a:uFillTx/>
                <a:latin typeface="Arial" panose="020B0604020202020204"/>
              </a:rPr>
              <a:t>prem</a:t>
            </a:r>
            <a:r>
              <a:rPr kumimoji="0" lang="en-US" sz="1600" b="0" i="0" u="none" strike="noStrike" kern="1200" cap="none" spc="0" normalizeH="0" baseline="0" noProof="0">
                <a:ln>
                  <a:noFill/>
                </a:ln>
                <a:solidFill>
                  <a:srgbClr val="000000"/>
                </a:solidFill>
                <a:effectLst/>
                <a:uLnTx/>
                <a:uFillTx/>
                <a:latin typeface="Arial" panose="020B0604020202020204"/>
              </a:rPr>
              <a:t> functionality, including check-in, digital room key, folio and more.</a:t>
            </a:r>
          </a:p>
          <a:p>
            <a:pPr marL="0" marR="0" lvl="0" indent="0" algn="l" defTabSz="914377" rtl="0" eaLnBrk="1" fontAlgn="auto" latinLnBrk="0" hangingPunct="1">
              <a:lnSpc>
                <a:spcPct val="100000"/>
              </a:lnSpc>
              <a:spcBef>
                <a:spcPts val="1067"/>
              </a:spcBef>
              <a:spcAft>
                <a:spcPts val="267"/>
              </a:spcAft>
              <a:buClr>
                <a:srgbClr val="F95648"/>
              </a:buClr>
              <a:buSzPct val="12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Arial" panose="020B0604020202020204"/>
              </a:rPr>
              <a:t>Delivered using </a:t>
            </a:r>
            <a:r>
              <a:rPr kumimoji="0" lang="en-US" sz="1600" b="0" i="0" u="none" strike="noStrike" kern="1200" cap="none" spc="0" normalizeH="0" baseline="0" noProof="0" err="1">
                <a:ln>
                  <a:noFill/>
                </a:ln>
                <a:solidFill>
                  <a:srgbClr val="000000"/>
                </a:solidFill>
                <a:effectLst/>
                <a:uLnTx/>
                <a:uFillTx/>
                <a:latin typeface="Arial" panose="020B0604020202020204"/>
              </a:rPr>
              <a:t>SAFe</a:t>
            </a:r>
            <a:r>
              <a:rPr kumimoji="0" lang="en-US" sz="1600" b="0" i="0" u="none" strike="noStrike" kern="1200" cap="none" spc="0" normalizeH="0" baseline="0" noProof="0">
                <a:ln>
                  <a:noFill/>
                </a:ln>
                <a:solidFill>
                  <a:srgbClr val="000000"/>
                </a:solidFill>
                <a:effectLst/>
                <a:uLnTx/>
                <a:uFillTx/>
                <a:latin typeface="Arial" panose="020B0604020202020204"/>
              </a:rPr>
              <a:t> we will have delivered 2,400 story points across 9 PODs, integrating design, native dev, AEM, services dev, middleware dev, and PMS integration </a:t>
            </a:r>
            <a:r>
              <a:rPr kumimoji="0" lang="en-US" sz="1600" b="0" i="0" u="none" strike="noStrike" kern="1200" cap="none" spc="0" normalizeH="0" baseline="0" noProof="0" err="1">
                <a:ln>
                  <a:noFill/>
                </a:ln>
                <a:solidFill>
                  <a:srgbClr val="000000"/>
                </a:solidFill>
                <a:effectLst/>
                <a:uLnTx/>
                <a:uFillTx/>
                <a:latin typeface="Arial" panose="020B0604020202020204"/>
              </a:rPr>
              <a:t>workstreams</a:t>
            </a:r>
            <a:r>
              <a:rPr kumimoji="0" lang="en-US" sz="1600" b="0" i="0" u="none" strike="noStrike" kern="1200" cap="none" spc="0" normalizeH="0" baseline="0" noProof="0">
                <a:ln>
                  <a:noFill/>
                </a:ln>
                <a:solidFill>
                  <a:srgbClr val="000000"/>
                </a:solidFill>
                <a:effectLst/>
                <a:uLnTx/>
                <a:uFillTx/>
                <a:latin typeface="Arial" panose="020B0604020202020204"/>
              </a:rPr>
              <a:t>.</a:t>
            </a:r>
          </a:p>
        </p:txBody>
      </p:sp>
      <p:graphicFrame>
        <p:nvGraphicFramePr>
          <p:cNvPr id="7" name="Table 6">
            <a:extLst>
              <a:ext uri="{FF2B5EF4-FFF2-40B4-BE49-F238E27FC236}">
                <a16:creationId xmlns:a16="http://schemas.microsoft.com/office/drawing/2014/main" id="{FEFBB89A-06AC-FE48-9619-136DB83B0DAC}"/>
              </a:ext>
            </a:extLst>
          </p:cNvPr>
          <p:cNvGraphicFramePr>
            <a:graphicFrameLocks noGrp="1"/>
          </p:cNvGraphicFramePr>
          <p:nvPr/>
        </p:nvGraphicFramePr>
        <p:xfrm>
          <a:off x="5058478" y="5316085"/>
          <a:ext cx="5412769" cy="873760"/>
        </p:xfrm>
        <a:graphic>
          <a:graphicData uri="http://schemas.openxmlformats.org/drawingml/2006/table">
            <a:tbl>
              <a:tblPr firstRow="1" bandRow="1">
                <a:tableStyleId>{2D5ABB26-0587-4C30-8999-92F81FD0307C}</a:tableStyleId>
              </a:tblPr>
              <a:tblGrid>
                <a:gridCol w="2669569">
                  <a:extLst>
                    <a:ext uri="{9D8B030D-6E8A-4147-A177-3AD203B41FA5}">
                      <a16:colId xmlns:a16="http://schemas.microsoft.com/office/drawing/2014/main" val="804750696"/>
                    </a:ext>
                  </a:extLst>
                </a:gridCol>
                <a:gridCol w="2743200">
                  <a:extLst>
                    <a:ext uri="{9D8B030D-6E8A-4147-A177-3AD203B41FA5}">
                      <a16:colId xmlns:a16="http://schemas.microsoft.com/office/drawing/2014/main" val="3656552674"/>
                    </a:ext>
                  </a:extLst>
                </a:gridCol>
              </a:tblGrid>
              <a:tr h="3048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cap="all" spc="50" baseline="0">
                          <a:solidFill>
                            <a:schemeClr val="tx1"/>
                          </a:solidFill>
                        </a:rPr>
                        <a:t>Months to Delivery</a:t>
                      </a:r>
                    </a:p>
                  </a:txBody>
                  <a:tcPr marL="121920" marR="121920" marT="121920" marB="0">
                    <a:lnR w="38100" cap="flat" cmpd="sng" algn="ctr">
                      <a:solidFill>
                        <a:srgbClr val="942093"/>
                      </a:solidFill>
                      <a:prstDash val="solid"/>
                      <a:round/>
                      <a:headEnd type="none" w="med" len="med"/>
                      <a:tailEnd type="none" w="med" len="med"/>
                    </a:lnR>
                    <a:lnT w="38100" cap="flat" cmpd="sng" algn="ctr">
                      <a:solidFill>
                        <a:srgbClr val="942093"/>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cap="all" spc="50" baseline="0">
                          <a:solidFill>
                            <a:schemeClr val="tx1"/>
                          </a:solidFill>
                        </a:rPr>
                        <a:t>Team members</a:t>
                      </a:r>
                    </a:p>
                  </a:txBody>
                  <a:tcPr marL="121920" marR="121920" marT="121920" marB="0">
                    <a:lnL w="38100" cap="flat" cmpd="sng" algn="ctr">
                      <a:solidFill>
                        <a:srgbClr val="942093"/>
                      </a:solidFill>
                      <a:prstDash val="solid"/>
                      <a:round/>
                      <a:headEnd type="none" w="med" len="med"/>
                      <a:tailEnd type="none" w="med" len="med"/>
                    </a:lnL>
                    <a:lnT w="38100" cap="flat" cmpd="sng" algn="ctr">
                      <a:solidFill>
                        <a:srgbClr val="942093"/>
                      </a:solidFill>
                      <a:prstDash val="solid"/>
                      <a:round/>
                      <a:headEnd type="none" w="med" len="med"/>
                      <a:tailEnd type="none" w="med" len="med"/>
                    </a:lnT>
                  </a:tcPr>
                </a:tc>
                <a:extLst>
                  <a:ext uri="{0D108BD9-81ED-4DB2-BD59-A6C34878D82A}">
                    <a16:rowId xmlns:a16="http://schemas.microsoft.com/office/drawing/2014/main" val="891499517"/>
                  </a:ext>
                </a:extLst>
              </a:tr>
              <a:tr h="56896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3700" b="1">
                          <a:solidFill>
                            <a:schemeClr val="tx1"/>
                          </a:solidFill>
                        </a:rPr>
                        <a:t>6</a:t>
                      </a:r>
                    </a:p>
                  </a:txBody>
                  <a:tcPr marL="121920" marR="121920" marT="0" marB="0">
                    <a:lnR w="38100" cap="flat" cmpd="sng" algn="ctr">
                      <a:solidFill>
                        <a:srgbClr val="942093"/>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3700" b="1">
                          <a:solidFill>
                            <a:schemeClr val="tx1"/>
                          </a:solidFill>
                        </a:rPr>
                        <a:t>100+</a:t>
                      </a:r>
                    </a:p>
                  </a:txBody>
                  <a:tcPr marL="121920" marR="121920" marT="0" marB="0">
                    <a:lnL w="38100" cap="flat" cmpd="sng" algn="ctr">
                      <a:solidFill>
                        <a:srgbClr val="942093"/>
                      </a:solidFill>
                      <a:prstDash val="solid"/>
                      <a:round/>
                      <a:headEnd type="none" w="med" len="med"/>
                      <a:tailEnd type="none" w="med" len="med"/>
                    </a:lnL>
                  </a:tcPr>
                </a:tc>
                <a:extLst>
                  <a:ext uri="{0D108BD9-81ED-4DB2-BD59-A6C34878D82A}">
                    <a16:rowId xmlns:a16="http://schemas.microsoft.com/office/drawing/2014/main" val="1920214660"/>
                  </a:ext>
                </a:extLst>
              </a:tr>
            </a:tbl>
          </a:graphicData>
        </a:graphic>
      </p:graphicFrame>
      <p:grpSp>
        <p:nvGrpSpPr>
          <p:cNvPr id="8" name="Group 7">
            <a:extLst>
              <a:ext uri="{FF2B5EF4-FFF2-40B4-BE49-F238E27FC236}">
                <a16:creationId xmlns:a16="http://schemas.microsoft.com/office/drawing/2014/main" id="{85229E22-94E8-0F48-9E14-E0ABE5768F22}"/>
              </a:ext>
            </a:extLst>
          </p:cNvPr>
          <p:cNvGrpSpPr/>
          <p:nvPr/>
        </p:nvGrpSpPr>
        <p:grpSpPr>
          <a:xfrm>
            <a:off x="-3088851" y="244797"/>
            <a:ext cx="11364897" cy="8997063"/>
            <a:chOff x="-4134553" y="1239513"/>
            <a:chExt cx="8523673" cy="6747797"/>
          </a:xfrm>
        </p:grpSpPr>
        <p:sp>
          <p:nvSpPr>
            <p:cNvPr id="9" name="Rectangle 8">
              <a:extLst>
                <a:ext uri="{FF2B5EF4-FFF2-40B4-BE49-F238E27FC236}">
                  <a16:creationId xmlns:a16="http://schemas.microsoft.com/office/drawing/2014/main" id="{78916DA3-99B0-7C42-9CC2-005FD4F23E6E}"/>
                </a:ext>
              </a:extLst>
            </p:cNvPr>
            <p:cNvSpPr/>
            <p:nvPr/>
          </p:nvSpPr>
          <p:spPr>
            <a:xfrm>
              <a:off x="-1240971" y="1423849"/>
              <a:ext cx="2721428" cy="244682"/>
            </a:xfrm>
            <a:prstGeom prst="rect">
              <a:avLst/>
            </a:prstGeom>
            <a:solidFill>
              <a:srgbClr val="FFFE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 name="Picture 9">
              <a:extLst>
                <a:ext uri="{FF2B5EF4-FFF2-40B4-BE49-F238E27FC236}">
                  <a16:creationId xmlns:a16="http://schemas.microsoft.com/office/drawing/2014/main" id="{369F0214-98E9-1E42-987C-4BF9E9EFD90A}"/>
                </a:ext>
              </a:extLst>
            </p:cNvPr>
            <p:cNvPicPr>
              <a:picLocks noChangeAspect="1"/>
            </p:cNvPicPr>
            <p:nvPr/>
          </p:nvPicPr>
          <p:blipFill rotWithShape="1">
            <a:blip r:embed="rId2"/>
            <a:srcRect t="438"/>
            <a:stretch/>
          </p:blipFill>
          <p:spPr>
            <a:xfrm>
              <a:off x="-4134553" y="1632857"/>
              <a:ext cx="8523673" cy="4757138"/>
            </a:xfrm>
            <a:prstGeom prst="rect">
              <a:avLst/>
            </a:prstGeom>
          </p:spPr>
        </p:pic>
        <p:pic>
          <p:nvPicPr>
            <p:cNvPr id="11" name="Image" descr="Image">
              <a:extLst>
                <a:ext uri="{FF2B5EF4-FFF2-40B4-BE49-F238E27FC236}">
                  <a16:creationId xmlns:a16="http://schemas.microsoft.com/office/drawing/2014/main" id="{9ED60ACD-3175-0B47-8740-2E67C01A6192}"/>
                </a:ext>
              </a:extLst>
            </p:cNvPr>
            <p:cNvPicPr>
              <a:picLocks noChangeAspect="1"/>
            </p:cNvPicPr>
            <p:nvPr/>
          </p:nvPicPr>
          <p:blipFill>
            <a:blip r:embed="rId3"/>
            <a:stretch>
              <a:fillRect/>
            </a:stretch>
          </p:blipFill>
          <p:spPr>
            <a:xfrm>
              <a:off x="-1794982" y="1239513"/>
              <a:ext cx="3996821" cy="6747797"/>
            </a:xfrm>
            <a:prstGeom prst="rect">
              <a:avLst/>
            </a:prstGeom>
            <a:ln w="12700">
              <a:miter lim="400000"/>
            </a:ln>
          </p:spPr>
        </p:pic>
      </p:grpSp>
      <p:sp>
        <p:nvSpPr>
          <p:cNvPr id="13" name="Rounded Rectangle"/>
          <p:cNvSpPr/>
          <p:nvPr/>
        </p:nvSpPr>
        <p:spPr>
          <a:xfrm>
            <a:off x="5161557" y="2432744"/>
            <a:ext cx="920751" cy="53860"/>
          </a:xfrm>
          <a:prstGeom prst="roundRect">
            <a:avLst>
              <a:gd name="adj" fmla="val 50000"/>
            </a:avLst>
          </a:prstGeom>
          <a:solidFill>
            <a:schemeClr val="tx1"/>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pic>
        <p:nvPicPr>
          <p:cNvPr id="5122" name="Picture 2" descr="Image result for wyndham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2506"/>
          <a:stretch/>
        </p:blipFill>
        <p:spPr bwMode="auto">
          <a:xfrm>
            <a:off x="5136510" y="653699"/>
            <a:ext cx="5516591" cy="839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4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16F9500-CDD7-2C4B-B5EF-08F32D07A192}"/>
              </a:ext>
            </a:extLst>
          </p:cNvPr>
          <p:cNvSpPr>
            <a:spLocks noGrp="1"/>
          </p:cNvSpPr>
          <p:nvPr>
            <p:ph type="title"/>
          </p:nvPr>
        </p:nvSpPr>
        <p:spPr>
          <a:xfrm>
            <a:off x="5058478" y="1792448"/>
            <a:ext cx="6722423" cy="424732"/>
          </a:xfrm>
        </p:spPr>
        <p:txBody>
          <a:bodyPr/>
          <a:lstStyle/>
          <a:p>
            <a:r>
              <a:rPr lang="en-US" sz="2400" b="0" dirty="0">
                <a:latin typeface="+mj-lt"/>
              </a:rPr>
              <a:t>MYVANTAGE PHASE 1</a:t>
            </a:r>
            <a:endParaRPr lang="en-US" sz="2400" b="0" dirty="0">
              <a:solidFill>
                <a:schemeClr val="tx1"/>
              </a:solidFill>
              <a:latin typeface="+mj-lt"/>
            </a:endParaRPr>
          </a:p>
        </p:txBody>
      </p:sp>
      <p:sp>
        <p:nvSpPr>
          <p:cNvPr id="6" name="Text Placeholder 7">
            <a:extLst>
              <a:ext uri="{FF2B5EF4-FFF2-40B4-BE49-F238E27FC236}">
                <a16:creationId xmlns:a16="http://schemas.microsoft.com/office/drawing/2014/main" id="{B6B80F00-4385-9946-BF5C-2C6E10B1AA00}"/>
              </a:ext>
            </a:extLst>
          </p:cNvPr>
          <p:cNvSpPr txBox="1">
            <a:spLocks/>
          </p:cNvSpPr>
          <p:nvPr/>
        </p:nvSpPr>
        <p:spPr>
          <a:xfrm>
            <a:off x="5058478" y="2633754"/>
            <a:ext cx="6214359" cy="2484206"/>
          </a:xfrm>
          <a:prstGeom prst="rect">
            <a:avLst/>
          </a:prstGeom>
        </p:spPr>
        <p:txBody>
          <a:bodyPr/>
          <a:lstStyle>
            <a:lvl1pPr marL="146300" indent="-146300" algn="l" defTabSz="914377" rtl="0" eaLnBrk="1" latinLnBrk="0" hangingPunct="1">
              <a:lnSpc>
                <a:spcPct val="100000"/>
              </a:lnSpc>
              <a:spcBef>
                <a:spcPts val="1067"/>
              </a:spcBef>
              <a:spcAft>
                <a:spcPts val="267"/>
              </a:spcAft>
              <a:buClr>
                <a:schemeClr val="accent5"/>
              </a:buClr>
              <a:buSzPct val="120000"/>
              <a:buFont typeface="Arial" panose="020B0604020202020204" pitchFamily="34" charset="0"/>
              <a:buChar char="•"/>
              <a:defRPr sz="1867" b="0" i="0" kern="1200">
                <a:solidFill>
                  <a:schemeClr val="tx2">
                    <a:lumMod val="75000"/>
                  </a:schemeClr>
                </a:solidFill>
                <a:latin typeface="+mn-lt"/>
                <a:ea typeface="Avenir Next" charset="0"/>
                <a:cs typeface="Avenir Next" charset="0"/>
              </a:defRPr>
            </a:lvl1pPr>
            <a:lvl2pPr marL="426709" indent="-182875" algn="l" defTabSz="914377" rtl="0" eaLnBrk="1" latinLnBrk="0" hangingPunct="1">
              <a:lnSpc>
                <a:spcPct val="90000"/>
              </a:lnSpc>
              <a:spcBef>
                <a:spcPts val="267"/>
              </a:spcBef>
              <a:spcAft>
                <a:spcPts val="267"/>
              </a:spcAft>
              <a:buSzPct val="80000"/>
              <a:buFont typeface="System Font Regular"/>
              <a:buChar char="–"/>
              <a:defRPr sz="1733" b="0" i="0" kern="1200">
                <a:solidFill>
                  <a:schemeClr val="tx2"/>
                </a:solidFill>
                <a:latin typeface="+mn-lt"/>
                <a:ea typeface="Avenir Next" charset="0"/>
                <a:cs typeface="Avenir Next" charset="0"/>
              </a:defRPr>
            </a:lvl2pPr>
            <a:lvl3pPr marL="609585" indent="-97534" algn="l" defTabSz="914377" rtl="0" eaLnBrk="1" latinLnBrk="0" hangingPunct="1">
              <a:lnSpc>
                <a:spcPct val="90000"/>
              </a:lnSpc>
              <a:spcBef>
                <a:spcPts val="267"/>
              </a:spcBef>
              <a:spcAft>
                <a:spcPts val="267"/>
              </a:spcAft>
              <a:buFont typeface="Arial" panose="020B0604020202020204" pitchFamily="34" charset="0"/>
              <a:buChar char="•"/>
              <a:defRPr sz="1467" b="0" i="1" kern="1200">
                <a:solidFill>
                  <a:schemeClr val="tx1">
                    <a:lumMod val="50000"/>
                    <a:lumOff val="50000"/>
                  </a:schemeClr>
                </a:solidFill>
                <a:latin typeface="+mn-lt"/>
                <a:ea typeface="Avenir Next" charset="0"/>
                <a:cs typeface="Avenir Next" charset="0"/>
              </a:defRPr>
            </a:lvl3pPr>
            <a:lvl4pPr marL="853419" indent="-121917" algn="l" defTabSz="914377" rtl="0" eaLnBrk="1" latinLnBrk="0" hangingPunct="1">
              <a:lnSpc>
                <a:spcPct val="90000"/>
              </a:lnSpc>
              <a:spcBef>
                <a:spcPts val="133"/>
              </a:spcBef>
              <a:spcAft>
                <a:spcPts val="267"/>
              </a:spcAft>
              <a:buSzPct val="120000"/>
              <a:buFont typeface="System Font Regular"/>
              <a:buChar char="-"/>
              <a:defRPr sz="1333" b="0" i="0" kern="1200">
                <a:solidFill>
                  <a:schemeClr val="tx1">
                    <a:lumMod val="50000"/>
                    <a:lumOff val="50000"/>
                  </a:schemeClr>
                </a:solidFill>
                <a:latin typeface="+mn-lt"/>
                <a:ea typeface="Avenir Next" charset="0"/>
                <a:cs typeface="Avenir Next" charset="0"/>
              </a:defRPr>
            </a:lvl4pPr>
            <a:lvl5pPr marL="1097253" indent="-97534" algn="l" defTabSz="914377" rtl="0" eaLnBrk="1" latinLnBrk="0" hangingPunct="1">
              <a:lnSpc>
                <a:spcPct val="90000"/>
              </a:lnSpc>
              <a:spcBef>
                <a:spcPts val="133"/>
              </a:spcBef>
              <a:spcAft>
                <a:spcPts val="267"/>
              </a:spcAft>
              <a:buSzPct val="120000"/>
              <a:buFont typeface="System Font Regular"/>
              <a:buChar char="◦"/>
              <a:defRPr sz="1333" b="0" i="1" kern="1200">
                <a:solidFill>
                  <a:schemeClr val="tx1">
                    <a:lumMod val="50000"/>
                    <a:lumOff val="50000"/>
                  </a:schemeClr>
                </a:solidFill>
                <a:latin typeface="+mn-lt"/>
                <a:ea typeface="Avenir Next" charset="0"/>
                <a:cs typeface="Avenir Next"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Clr>
                <a:srgbClr val="F95648"/>
              </a:buClr>
              <a:buNone/>
              <a:defRPr/>
            </a:pPr>
            <a:r>
              <a:rPr lang="en-CA" sz="1600">
                <a:latin typeface="+mj-lt"/>
                <a:ea typeface="Times New Roman"/>
                <a:cs typeface="Times New Roman"/>
                <a:sym typeface="Times New Roman"/>
              </a:rPr>
              <a:t>CBRE wanted to develop a demo for sales agents to present their suite of technologies for prospective clients.</a:t>
            </a:r>
            <a:endParaRPr lang="en-US" sz="1600">
              <a:latin typeface="+mj-lt"/>
              <a:cs typeface="Times New Roman"/>
            </a:endParaRPr>
          </a:p>
          <a:p>
            <a:pPr marL="0" marR="0" lvl="0" indent="0" algn="l" defTabSz="914377" rtl="0" eaLnBrk="1" fontAlgn="auto" latinLnBrk="0" hangingPunct="1">
              <a:lnSpc>
                <a:spcPct val="100000"/>
              </a:lnSpc>
              <a:spcBef>
                <a:spcPts val="1067"/>
              </a:spcBef>
              <a:spcAft>
                <a:spcPts val="267"/>
              </a:spcAft>
              <a:buClr>
                <a:srgbClr val="F95648"/>
              </a:buClr>
              <a:buSzPct val="120000"/>
              <a:buFont typeface="Arial" panose="020B0604020202020204" pitchFamily="34" charset="0"/>
              <a:buNone/>
              <a:tabLst/>
              <a:defRPr/>
            </a:pPr>
            <a:r>
              <a:rPr lang="en-US" sz="1600">
                <a:latin typeface="+mj-lt"/>
                <a:cs typeface="Times New Roman"/>
              </a:rPr>
              <a:t>We identified, designed, and built a web and mobile-responsive site that is SSO-enabled and allows users to create, customize, save, and share demos with advanced features such as client and feature customization. One single tool to not only make the sales presentation but also to showcase all their technologies in the live environment.</a:t>
            </a:r>
            <a:br>
              <a:rPr lang="en-US" sz="1600">
                <a:latin typeface="+mj-lt"/>
              </a:rPr>
            </a:br>
            <a:endParaRPr lang="en-US" sz="1600">
              <a:solidFill>
                <a:srgbClr val="231F20"/>
              </a:solidFill>
              <a:latin typeface="+mj-lt"/>
              <a:ea typeface="Times New Roman"/>
              <a:cs typeface="Times New Roman"/>
              <a:sym typeface="Times New Roman"/>
            </a:endParaRPr>
          </a:p>
        </p:txBody>
      </p:sp>
      <p:graphicFrame>
        <p:nvGraphicFramePr>
          <p:cNvPr id="7" name="Table 6">
            <a:extLst>
              <a:ext uri="{FF2B5EF4-FFF2-40B4-BE49-F238E27FC236}">
                <a16:creationId xmlns:a16="http://schemas.microsoft.com/office/drawing/2014/main" id="{FEFBB89A-06AC-FE48-9619-136DB83B0DAC}"/>
              </a:ext>
            </a:extLst>
          </p:cNvPr>
          <p:cNvGraphicFramePr>
            <a:graphicFrameLocks noGrp="1"/>
          </p:cNvGraphicFramePr>
          <p:nvPr>
            <p:extLst>
              <p:ext uri="{D42A27DB-BD31-4B8C-83A1-F6EECF244321}">
                <p14:modId xmlns:p14="http://schemas.microsoft.com/office/powerpoint/2010/main" val="1849646623"/>
              </p:ext>
            </p:extLst>
          </p:nvPr>
        </p:nvGraphicFramePr>
        <p:xfrm>
          <a:off x="5058478" y="5316085"/>
          <a:ext cx="5412769" cy="873760"/>
        </p:xfrm>
        <a:graphic>
          <a:graphicData uri="http://schemas.openxmlformats.org/drawingml/2006/table">
            <a:tbl>
              <a:tblPr firstRow="1" bandRow="1">
                <a:tableStyleId>{2D5ABB26-0587-4C30-8999-92F81FD0307C}</a:tableStyleId>
              </a:tblPr>
              <a:tblGrid>
                <a:gridCol w="2669569">
                  <a:extLst>
                    <a:ext uri="{9D8B030D-6E8A-4147-A177-3AD203B41FA5}">
                      <a16:colId xmlns:a16="http://schemas.microsoft.com/office/drawing/2014/main" val="804750696"/>
                    </a:ext>
                  </a:extLst>
                </a:gridCol>
                <a:gridCol w="2743200">
                  <a:extLst>
                    <a:ext uri="{9D8B030D-6E8A-4147-A177-3AD203B41FA5}">
                      <a16:colId xmlns:a16="http://schemas.microsoft.com/office/drawing/2014/main" val="3656552674"/>
                    </a:ext>
                  </a:extLst>
                </a:gridCol>
              </a:tblGrid>
              <a:tr h="3048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cap="all" spc="50" baseline="0">
                          <a:solidFill>
                            <a:schemeClr val="tx1"/>
                          </a:solidFill>
                        </a:rPr>
                        <a:t>FASTER DEVELOPMENT</a:t>
                      </a:r>
                    </a:p>
                  </a:txBody>
                  <a:tcPr marL="121920" marR="121920" marT="121920" marB="0">
                    <a:lnL>
                      <a:noFill/>
                    </a:lnL>
                    <a:lnR w="12700" cap="flat" cmpd="sng" algn="ctr">
                      <a:solidFill>
                        <a:srgbClr val="006A4D"/>
                      </a:solidFill>
                      <a:prstDash val="solid"/>
                      <a:round/>
                      <a:headEnd type="none" w="med" len="med"/>
                      <a:tailEnd type="none" w="med" len="med"/>
                    </a:lnR>
                    <a:lnT w="12700" cap="flat" cmpd="sng" algn="ctr">
                      <a:solidFill>
                        <a:srgbClr val="006A4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cap="all" spc="50" baseline="0">
                          <a:solidFill>
                            <a:schemeClr val="tx1"/>
                          </a:solidFill>
                        </a:rPr>
                        <a:t>SALES USERS SUPPORTED</a:t>
                      </a:r>
                    </a:p>
                  </a:txBody>
                  <a:tcPr marL="121920" marR="121920" marT="121920" marB="0">
                    <a:lnL w="12700" cap="flat" cmpd="sng" algn="ctr">
                      <a:solidFill>
                        <a:srgbClr val="006A4D"/>
                      </a:solidFill>
                      <a:prstDash val="solid"/>
                      <a:round/>
                      <a:headEnd type="none" w="med" len="med"/>
                      <a:tailEnd type="none" w="med" len="med"/>
                    </a:lnL>
                    <a:lnR>
                      <a:noFill/>
                    </a:lnR>
                    <a:lnT w="12700" cap="flat" cmpd="sng" algn="ctr">
                      <a:solidFill>
                        <a:srgbClr val="006A4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499517"/>
                  </a:ext>
                </a:extLst>
              </a:tr>
              <a:tr h="56896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3700" b="1">
                          <a:solidFill>
                            <a:schemeClr val="tx1"/>
                          </a:solidFill>
                        </a:rPr>
                        <a:t>90%</a:t>
                      </a:r>
                    </a:p>
                  </a:txBody>
                  <a:tcPr marL="121920" marR="121920" marT="0" marB="0">
                    <a:lnL>
                      <a:noFill/>
                    </a:lnL>
                    <a:lnR w="12700" cap="flat" cmpd="sng" algn="ctr">
                      <a:solidFill>
                        <a:srgbClr val="006A4D"/>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3700" b="1">
                          <a:solidFill>
                            <a:schemeClr val="tx1"/>
                          </a:solidFill>
                        </a:rPr>
                        <a:t>200+</a:t>
                      </a:r>
                    </a:p>
                  </a:txBody>
                  <a:tcPr marL="121920" marR="121920" marT="0" marB="0">
                    <a:lnL w="12700" cap="flat" cmpd="sng" algn="ctr">
                      <a:solidFill>
                        <a:srgbClr val="006A4D"/>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920214660"/>
                  </a:ext>
                </a:extLst>
              </a:tr>
            </a:tbl>
          </a:graphicData>
        </a:graphic>
      </p:graphicFrame>
      <p:sp>
        <p:nvSpPr>
          <p:cNvPr id="13" name="Rounded Rectangle"/>
          <p:cNvSpPr/>
          <p:nvPr/>
        </p:nvSpPr>
        <p:spPr>
          <a:xfrm>
            <a:off x="5161557" y="2432744"/>
            <a:ext cx="920751" cy="53860"/>
          </a:xfrm>
          <a:prstGeom prst="roundRect">
            <a:avLst>
              <a:gd name="adj" fmla="val 50000"/>
            </a:avLst>
          </a:prstGeom>
          <a:solidFill>
            <a:schemeClr val="tx1"/>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grpSp>
        <p:nvGrpSpPr>
          <p:cNvPr id="20" name="Group 19">
            <a:extLst>
              <a:ext uri="{FF2B5EF4-FFF2-40B4-BE49-F238E27FC236}">
                <a16:creationId xmlns:a16="http://schemas.microsoft.com/office/drawing/2014/main" id="{0E64A54A-78E6-CE43-85C4-14E9BE152867}"/>
              </a:ext>
            </a:extLst>
          </p:cNvPr>
          <p:cNvGrpSpPr/>
          <p:nvPr/>
        </p:nvGrpSpPr>
        <p:grpSpPr>
          <a:xfrm>
            <a:off x="238953" y="977379"/>
            <a:ext cx="4560205" cy="4368464"/>
            <a:chOff x="5225291" y="22942"/>
            <a:chExt cx="4560205" cy="4368464"/>
          </a:xfrm>
        </p:grpSpPr>
        <p:pic>
          <p:nvPicPr>
            <p:cNvPr id="21" name="Picture 2" descr="https://lh4.googleusercontent.com/HNRh0JWwkoyoDy_3LcRMVsRfD7x0S-TJbZZQF3eFBhKy1pl1dvoNTNP2Nl58TaiXYerLxp9PyY1WG15p41Cq1XK3AU_8ZFUZQc5ioQ-xrOBGPIoMNvKq0sJdcTVgIeBPAtCpMFcwWxIITeFVww">
              <a:extLst>
                <a:ext uri="{FF2B5EF4-FFF2-40B4-BE49-F238E27FC236}">
                  <a16:creationId xmlns:a16="http://schemas.microsoft.com/office/drawing/2014/main" id="{D20C9408-AEF4-F145-96E1-6593100BEF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066" b="40634"/>
            <a:stretch/>
          </p:blipFill>
          <p:spPr bwMode="auto">
            <a:xfrm>
              <a:off x="6426657" y="26798"/>
              <a:ext cx="2717322" cy="2103971"/>
            </a:xfrm>
            <a:prstGeom prst="rect">
              <a:avLst/>
            </a:prstGeom>
            <a:noFill/>
            <a:ln w="12700">
              <a:solidFill>
                <a:srgbClr val="00B050"/>
              </a:solidFill>
            </a:ln>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AB3473C6-2BA3-3A4B-9355-5CB30A17D353}"/>
                </a:ext>
              </a:extLst>
            </p:cNvPr>
            <p:cNvGrpSpPr/>
            <p:nvPr/>
          </p:nvGrpSpPr>
          <p:grpSpPr>
            <a:xfrm>
              <a:off x="5225291" y="22942"/>
              <a:ext cx="1304878" cy="3672070"/>
              <a:chOff x="2886260" y="0"/>
              <a:chExt cx="1734625" cy="5143500"/>
            </a:xfrm>
          </p:grpSpPr>
          <p:pic>
            <p:nvPicPr>
              <p:cNvPr id="24" name="Picture 4" descr="https://lh3.googleusercontent.com/HcZN0Ni6-BCm5K-QR9H6qXJwkfRarUqrRMQvIB2aFA6gCrjOPoQDzZy--oLndqnAWC8DTAqqk3sF0X8T5Q6dP5W5U1y16QusnMRK1kaMgTsyyyi7Ogout2UPw7MzNOGISEi0TIrozQydwjwVHQ">
                <a:extLst>
                  <a:ext uri="{FF2B5EF4-FFF2-40B4-BE49-F238E27FC236}">
                    <a16:creationId xmlns:a16="http://schemas.microsoft.com/office/drawing/2014/main" id="{43B58F2E-9B9F-4F43-9D89-7BF76F2F64C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242"/>
              <a:stretch/>
            </p:blipFill>
            <p:spPr bwMode="auto">
              <a:xfrm>
                <a:off x="2886260" y="0"/>
                <a:ext cx="1734625" cy="514350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57C6F7A-7769-3B40-90E2-DACD70B352E3}"/>
                  </a:ext>
                </a:extLst>
              </p:cNvPr>
              <p:cNvSpPr/>
              <p:nvPr/>
            </p:nvSpPr>
            <p:spPr>
              <a:xfrm>
                <a:off x="3203552" y="115432"/>
                <a:ext cx="384933" cy="833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6" descr="https://lh5.googleusercontent.com/MPXQCm95c_lDeKGXpX3jXAze1D4k-kZ4fBxJCowrpgLBTQZnptFMuoxsIOBu4kTM8y_OYZkVVoPFi1xS25za1Y--jTzyje1gyYoXq9XlfOJeVhfw4LFPjCqSTN7QWCz_2eAnwKmFYTatLY46vw">
              <a:extLst>
                <a:ext uri="{FF2B5EF4-FFF2-40B4-BE49-F238E27FC236}">
                  <a16:creationId xmlns:a16="http://schemas.microsoft.com/office/drawing/2014/main" id="{CD486FA4-DF63-DB4A-8256-26C5F90C29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1926"/>
            <a:stretch/>
          </p:blipFill>
          <p:spPr bwMode="auto">
            <a:xfrm>
              <a:off x="5877730" y="2242844"/>
              <a:ext cx="3907766" cy="2148562"/>
            </a:xfrm>
            <a:prstGeom prst="rect">
              <a:avLst/>
            </a:prstGeom>
            <a:noFill/>
            <a:ln w="28575">
              <a:solidFill>
                <a:srgbClr val="00B050"/>
              </a:solidFill>
            </a:ln>
            <a:effectLst>
              <a:softEdge rad="0"/>
            </a:effectLst>
            <a:extLst>
              <a:ext uri="{909E8E84-426E-40DD-AFC4-6F175D3DCCD1}">
                <a14:hiddenFill xmlns:a14="http://schemas.microsoft.com/office/drawing/2010/main">
                  <a:solidFill>
                    <a:srgbClr val="FFFFFF"/>
                  </a:solidFill>
                </a14:hiddenFill>
              </a:ext>
            </a:extLst>
          </p:spPr>
        </p:pic>
      </p:grpSp>
      <p:pic>
        <p:nvPicPr>
          <p:cNvPr id="1026" name="Picture 2" descr="Image result for cbre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8478" y="522852"/>
            <a:ext cx="3210535" cy="81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74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6100" y="3429000"/>
            <a:ext cx="12192000" cy="1569660"/>
          </a:xfrm>
          <a:prstGeom prst="rect">
            <a:avLst/>
          </a:prstGeom>
          <a:noFill/>
        </p:spPr>
        <p:txBody>
          <a:bodyPr wrap="square" rtlCol="0">
            <a:spAutoFit/>
          </a:bodyPr>
          <a:lstStyle/>
          <a:p>
            <a:r>
              <a:rPr lang="en-US" sz="9600" b="1">
                <a:solidFill>
                  <a:srgbClr val="FFFFFF"/>
                </a:solidFill>
                <a:ea typeface="Avenir Book" charset="0"/>
                <a:cs typeface="Avenir Black"/>
              </a:rPr>
              <a:t>HELLO</a:t>
            </a:r>
          </a:p>
        </p:txBody>
      </p:sp>
      <p:cxnSp>
        <p:nvCxnSpPr>
          <p:cNvPr id="9" name="Straight Connector 8">
            <a:extLst>
              <a:ext uri="{FF2B5EF4-FFF2-40B4-BE49-F238E27FC236}">
                <a16:creationId xmlns:a16="http://schemas.microsoft.com/office/drawing/2014/main" id="{C7896834-90D0-FB49-8429-5969F7EA6F96}"/>
              </a:ext>
            </a:extLst>
          </p:cNvPr>
          <p:cNvCxnSpPr/>
          <p:nvPr/>
        </p:nvCxnSpPr>
        <p:spPr>
          <a:xfrm>
            <a:off x="1255488" y="5515309"/>
            <a:ext cx="1095513" cy="0"/>
          </a:xfrm>
          <a:prstGeom prst="line">
            <a:avLst/>
          </a:prstGeom>
          <a:ln w="76200">
            <a:solidFill>
              <a:srgbClr val="006A4D"/>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5968B12-F8F0-0B4F-874F-3BF6437D1158}"/>
              </a:ext>
            </a:extLst>
          </p:cNvPr>
          <p:cNvSpPr>
            <a:spLocks noGrp="1"/>
          </p:cNvSpPr>
          <p:nvPr>
            <p:ph type="sldNum" sz="quarter" idx="12"/>
          </p:nvPr>
        </p:nvSpPr>
        <p:spPr/>
        <p:txBody>
          <a:bodyPr/>
          <a:lstStyle/>
          <a:p>
            <a:fld id="{CDEE2954-54E9-4846-B9AA-9D6731F553AF}" type="slidenum">
              <a:rPr lang="en-US" smtClean="0"/>
              <a:pPr/>
              <a:t>2</a:t>
            </a:fld>
            <a:endParaRPr lang="en-US"/>
          </a:p>
        </p:txBody>
      </p:sp>
    </p:spTree>
    <p:extLst>
      <p:ext uri="{BB962C8B-B14F-4D97-AF65-F5344CB8AC3E}">
        <p14:creationId xmlns:p14="http://schemas.microsoft.com/office/powerpoint/2010/main" val="341893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316F9500-CDD7-2C4B-B5EF-08F32D07A192}"/>
              </a:ext>
            </a:extLst>
          </p:cNvPr>
          <p:cNvSpPr>
            <a:spLocks noGrp="1"/>
          </p:cNvSpPr>
          <p:nvPr>
            <p:ph type="title"/>
          </p:nvPr>
        </p:nvSpPr>
        <p:spPr>
          <a:xfrm>
            <a:off x="5058478" y="1792448"/>
            <a:ext cx="6722423" cy="424732"/>
          </a:xfrm>
        </p:spPr>
        <p:txBody>
          <a:bodyPr/>
          <a:lstStyle/>
          <a:p>
            <a:r>
              <a:rPr lang="en-US" sz="2400" b="0">
                <a:latin typeface="+mj-lt"/>
              </a:rPr>
              <a:t>ASSOCIATE EXPERIENCE DESIGN</a:t>
            </a:r>
            <a:endParaRPr lang="en-US" sz="2400" b="0">
              <a:solidFill>
                <a:schemeClr val="tx1"/>
              </a:solidFill>
              <a:latin typeface="+mj-lt"/>
            </a:endParaRPr>
          </a:p>
        </p:txBody>
      </p:sp>
      <p:sp>
        <p:nvSpPr>
          <p:cNvPr id="6" name="Text Placeholder 7">
            <a:extLst>
              <a:ext uri="{FF2B5EF4-FFF2-40B4-BE49-F238E27FC236}">
                <a16:creationId xmlns:a16="http://schemas.microsoft.com/office/drawing/2014/main" id="{B6B80F00-4385-9946-BF5C-2C6E10B1AA00}"/>
              </a:ext>
            </a:extLst>
          </p:cNvPr>
          <p:cNvSpPr txBox="1">
            <a:spLocks/>
          </p:cNvSpPr>
          <p:nvPr/>
        </p:nvSpPr>
        <p:spPr>
          <a:xfrm>
            <a:off x="5058478" y="2633754"/>
            <a:ext cx="6577263" cy="2484206"/>
          </a:xfrm>
          <a:prstGeom prst="rect">
            <a:avLst/>
          </a:prstGeom>
        </p:spPr>
        <p:txBody>
          <a:bodyPr/>
          <a:lstStyle>
            <a:lvl1pPr marL="146300" indent="-146300" algn="l" defTabSz="914377" rtl="0" eaLnBrk="1" latinLnBrk="0" hangingPunct="1">
              <a:lnSpc>
                <a:spcPct val="100000"/>
              </a:lnSpc>
              <a:spcBef>
                <a:spcPts val="1067"/>
              </a:spcBef>
              <a:spcAft>
                <a:spcPts val="267"/>
              </a:spcAft>
              <a:buClr>
                <a:schemeClr val="accent5"/>
              </a:buClr>
              <a:buSzPct val="120000"/>
              <a:buFont typeface="Arial" panose="020B0604020202020204" pitchFamily="34" charset="0"/>
              <a:buChar char="•"/>
              <a:defRPr sz="1867" b="0" i="0" kern="1200">
                <a:solidFill>
                  <a:schemeClr val="tx2">
                    <a:lumMod val="75000"/>
                  </a:schemeClr>
                </a:solidFill>
                <a:latin typeface="+mn-lt"/>
                <a:ea typeface="Avenir Next" charset="0"/>
                <a:cs typeface="Avenir Next" charset="0"/>
              </a:defRPr>
            </a:lvl1pPr>
            <a:lvl2pPr marL="426709" indent="-182875" algn="l" defTabSz="914377" rtl="0" eaLnBrk="1" latinLnBrk="0" hangingPunct="1">
              <a:lnSpc>
                <a:spcPct val="90000"/>
              </a:lnSpc>
              <a:spcBef>
                <a:spcPts val="267"/>
              </a:spcBef>
              <a:spcAft>
                <a:spcPts val="267"/>
              </a:spcAft>
              <a:buSzPct val="80000"/>
              <a:buFont typeface="System Font Regular"/>
              <a:buChar char="–"/>
              <a:defRPr sz="1733" b="0" i="0" kern="1200">
                <a:solidFill>
                  <a:schemeClr val="tx2"/>
                </a:solidFill>
                <a:latin typeface="+mn-lt"/>
                <a:ea typeface="Avenir Next" charset="0"/>
                <a:cs typeface="Avenir Next" charset="0"/>
              </a:defRPr>
            </a:lvl2pPr>
            <a:lvl3pPr marL="609585" indent="-97534" algn="l" defTabSz="914377" rtl="0" eaLnBrk="1" latinLnBrk="0" hangingPunct="1">
              <a:lnSpc>
                <a:spcPct val="90000"/>
              </a:lnSpc>
              <a:spcBef>
                <a:spcPts val="267"/>
              </a:spcBef>
              <a:spcAft>
                <a:spcPts val="267"/>
              </a:spcAft>
              <a:buFont typeface="Arial" panose="020B0604020202020204" pitchFamily="34" charset="0"/>
              <a:buChar char="•"/>
              <a:defRPr sz="1467" b="0" i="1" kern="1200">
                <a:solidFill>
                  <a:schemeClr val="tx1">
                    <a:lumMod val="50000"/>
                    <a:lumOff val="50000"/>
                  </a:schemeClr>
                </a:solidFill>
                <a:latin typeface="+mn-lt"/>
                <a:ea typeface="Avenir Next" charset="0"/>
                <a:cs typeface="Avenir Next" charset="0"/>
              </a:defRPr>
            </a:lvl3pPr>
            <a:lvl4pPr marL="853419" indent="-121917" algn="l" defTabSz="914377" rtl="0" eaLnBrk="1" latinLnBrk="0" hangingPunct="1">
              <a:lnSpc>
                <a:spcPct val="90000"/>
              </a:lnSpc>
              <a:spcBef>
                <a:spcPts val="133"/>
              </a:spcBef>
              <a:spcAft>
                <a:spcPts val="267"/>
              </a:spcAft>
              <a:buSzPct val="120000"/>
              <a:buFont typeface="System Font Regular"/>
              <a:buChar char="-"/>
              <a:defRPr sz="1333" b="0" i="0" kern="1200">
                <a:solidFill>
                  <a:schemeClr val="tx1">
                    <a:lumMod val="50000"/>
                    <a:lumOff val="50000"/>
                  </a:schemeClr>
                </a:solidFill>
                <a:latin typeface="+mn-lt"/>
                <a:ea typeface="Avenir Next" charset="0"/>
                <a:cs typeface="Avenir Next" charset="0"/>
              </a:defRPr>
            </a:lvl4pPr>
            <a:lvl5pPr marL="1097253" indent="-97534" algn="l" defTabSz="914377" rtl="0" eaLnBrk="1" latinLnBrk="0" hangingPunct="1">
              <a:lnSpc>
                <a:spcPct val="90000"/>
              </a:lnSpc>
              <a:spcBef>
                <a:spcPts val="133"/>
              </a:spcBef>
              <a:spcAft>
                <a:spcPts val="267"/>
              </a:spcAft>
              <a:buSzPct val="120000"/>
              <a:buFont typeface="System Font Regular"/>
              <a:buChar char="◦"/>
              <a:defRPr sz="1333" b="0" i="1" kern="1200">
                <a:solidFill>
                  <a:schemeClr val="tx1">
                    <a:lumMod val="50000"/>
                    <a:lumOff val="50000"/>
                  </a:schemeClr>
                </a:solidFill>
                <a:latin typeface="+mn-lt"/>
                <a:ea typeface="Avenir Next" charset="0"/>
                <a:cs typeface="Avenir Next"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lvl="0" indent="0">
              <a:lnSpc>
                <a:spcPct val="110000"/>
              </a:lnSpc>
              <a:spcBef>
                <a:spcPts val="0"/>
              </a:spcBef>
              <a:spcAft>
                <a:spcPts val="0"/>
              </a:spcAft>
              <a:buClr>
                <a:schemeClr val="dk1"/>
              </a:buClr>
              <a:buNone/>
            </a:pPr>
            <a:r>
              <a:rPr lang="en-US" sz="1600">
                <a:latin typeface="+mj-lt"/>
                <a:ea typeface="Times New Roman"/>
                <a:cs typeface="Times New Roman"/>
                <a:sym typeface="Times New Roman"/>
              </a:rPr>
              <a:t>CBRE was seeking to improve the field agent experience of supporting the customers who are interested in learning about onsite costs of floor plans when redesigning or building a new office space.</a:t>
            </a:r>
            <a:endParaRPr lang="en-US" sz="2400">
              <a:latin typeface="+mj-lt"/>
            </a:endParaRPr>
          </a:p>
          <a:p>
            <a:pPr marL="0" lvl="0" indent="0">
              <a:lnSpc>
                <a:spcPct val="110000"/>
              </a:lnSpc>
              <a:spcBef>
                <a:spcPts val="0"/>
              </a:spcBef>
              <a:spcAft>
                <a:spcPts val="0"/>
              </a:spcAft>
              <a:buClr>
                <a:schemeClr val="dk1"/>
              </a:buClr>
              <a:buNone/>
            </a:pPr>
            <a:endParaRPr lang="en-US" sz="1600">
              <a:latin typeface="+mj-lt"/>
              <a:ea typeface="Times New Roman"/>
              <a:cs typeface="Times New Roman"/>
              <a:sym typeface="Times New Roman"/>
            </a:endParaRPr>
          </a:p>
          <a:p>
            <a:pPr marL="0" lvl="0" indent="0">
              <a:lnSpc>
                <a:spcPct val="110000"/>
              </a:lnSpc>
              <a:spcBef>
                <a:spcPts val="0"/>
              </a:spcBef>
              <a:spcAft>
                <a:spcPts val="0"/>
              </a:spcAft>
              <a:buClr>
                <a:schemeClr val="dk1"/>
              </a:buClr>
              <a:buNone/>
            </a:pPr>
            <a:r>
              <a:rPr lang="en-US" sz="1600">
                <a:latin typeface="+mj-lt"/>
                <a:ea typeface="Times New Roman"/>
                <a:cs typeface="Times New Roman"/>
                <a:sym typeface="Times New Roman"/>
              </a:rPr>
              <a:t>We designed and developed a responsive interface that enables not only online, but tablet and mobile views into cost estimated for property management. One interface design that reduces the need to have multiple systems in place to support field associates for their need to give customers a personalized experience.   </a:t>
            </a:r>
          </a:p>
        </p:txBody>
      </p:sp>
      <p:graphicFrame>
        <p:nvGraphicFramePr>
          <p:cNvPr id="7" name="Table 6">
            <a:extLst>
              <a:ext uri="{FF2B5EF4-FFF2-40B4-BE49-F238E27FC236}">
                <a16:creationId xmlns:a16="http://schemas.microsoft.com/office/drawing/2014/main" id="{FEFBB89A-06AC-FE48-9619-136DB83B0DAC}"/>
              </a:ext>
            </a:extLst>
          </p:cNvPr>
          <p:cNvGraphicFramePr>
            <a:graphicFrameLocks noGrp="1"/>
          </p:cNvGraphicFramePr>
          <p:nvPr>
            <p:extLst>
              <p:ext uri="{D42A27DB-BD31-4B8C-83A1-F6EECF244321}">
                <p14:modId xmlns:p14="http://schemas.microsoft.com/office/powerpoint/2010/main" val="2308863788"/>
              </p:ext>
            </p:extLst>
          </p:nvPr>
        </p:nvGraphicFramePr>
        <p:xfrm>
          <a:off x="5058478" y="5316085"/>
          <a:ext cx="5412769" cy="873760"/>
        </p:xfrm>
        <a:graphic>
          <a:graphicData uri="http://schemas.openxmlformats.org/drawingml/2006/table">
            <a:tbl>
              <a:tblPr firstRow="1" bandRow="1">
                <a:tableStyleId>{2D5ABB26-0587-4C30-8999-92F81FD0307C}</a:tableStyleId>
              </a:tblPr>
              <a:tblGrid>
                <a:gridCol w="2669569">
                  <a:extLst>
                    <a:ext uri="{9D8B030D-6E8A-4147-A177-3AD203B41FA5}">
                      <a16:colId xmlns:a16="http://schemas.microsoft.com/office/drawing/2014/main" val="804750696"/>
                    </a:ext>
                  </a:extLst>
                </a:gridCol>
                <a:gridCol w="2743200">
                  <a:extLst>
                    <a:ext uri="{9D8B030D-6E8A-4147-A177-3AD203B41FA5}">
                      <a16:colId xmlns:a16="http://schemas.microsoft.com/office/drawing/2014/main" val="3656552674"/>
                    </a:ext>
                  </a:extLst>
                </a:gridCol>
              </a:tblGrid>
              <a:tr h="3048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cap="all" spc="50" baseline="0">
                          <a:solidFill>
                            <a:schemeClr val="tx1"/>
                          </a:solidFill>
                        </a:rPr>
                        <a:t>ROI</a:t>
                      </a:r>
                    </a:p>
                  </a:txBody>
                  <a:tcPr marL="121920" marR="121920" marT="121920" marB="0">
                    <a:lnL>
                      <a:noFill/>
                    </a:lnL>
                    <a:lnR w="12700" cap="flat" cmpd="sng" algn="ctr">
                      <a:solidFill>
                        <a:srgbClr val="006A4D"/>
                      </a:solidFill>
                      <a:prstDash val="solid"/>
                      <a:round/>
                      <a:headEnd type="none" w="med" len="med"/>
                      <a:tailEnd type="none" w="med" len="med"/>
                    </a:lnR>
                    <a:lnT w="12700" cap="flat" cmpd="sng" algn="ctr">
                      <a:solidFill>
                        <a:srgbClr val="006A4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cap="all" spc="50" baseline="0">
                          <a:solidFill>
                            <a:schemeClr val="tx1"/>
                          </a:solidFill>
                        </a:rPr>
                        <a:t>USERS SUPPORTED</a:t>
                      </a:r>
                    </a:p>
                  </a:txBody>
                  <a:tcPr marL="121920" marR="121920" marT="121920" marB="0">
                    <a:lnL w="12700" cap="flat" cmpd="sng" algn="ctr">
                      <a:solidFill>
                        <a:srgbClr val="006A4D"/>
                      </a:solidFill>
                      <a:prstDash val="solid"/>
                      <a:round/>
                      <a:headEnd type="none" w="med" len="med"/>
                      <a:tailEnd type="none" w="med" len="med"/>
                    </a:lnL>
                    <a:lnR>
                      <a:noFill/>
                    </a:lnR>
                    <a:lnT w="12700" cap="flat" cmpd="sng" algn="ctr">
                      <a:solidFill>
                        <a:srgbClr val="006A4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1499517"/>
                  </a:ext>
                </a:extLst>
              </a:tr>
              <a:tr h="56896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3700" b="1">
                          <a:solidFill>
                            <a:schemeClr val="tx1"/>
                          </a:solidFill>
                        </a:rPr>
                        <a:t>8:1</a:t>
                      </a:r>
                    </a:p>
                  </a:txBody>
                  <a:tcPr marL="121920" marR="121920" marT="0" marB="0">
                    <a:lnL>
                      <a:noFill/>
                    </a:lnL>
                    <a:lnR w="12700" cap="flat" cmpd="sng" algn="ctr">
                      <a:solidFill>
                        <a:srgbClr val="006A4D"/>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3700" b="1">
                          <a:solidFill>
                            <a:schemeClr val="tx1"/>
                          </a:solidFill>
                        </a:rPr>
                        <a:t>2000+</a:t>
                      </a:r>
                    </a:p>
                  </a:txBody>
                  <a:tcPr marL="121920" marR="121920" marT="0" marB="0">
                    <a:lnL w="12700" cap="flat" cmpd="sng" algn="ctr">
                      <a:solidFill>
                        <a:srgbClr val="006A4D"/>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920214660"/>
                  </a:ext>
                </a:extLst>
              </a:tr>
            </a:tbl>
          </a:graphicData>
        </a:graphic>
      </p:graphicFrame>
      <p:sp>
        <p:nvSpPr>
          <p:cNvPr id="13" name="Rounded Rectangle"/>
          <p:cNvSpPr/>
          <p:nvPr/>
        </p:nvSpPr>
        <p:spPr>
          <a:xfrm>
            <a:off x="5161557" y="2432744"/>
            <a:ext cx="920751" cy="53860"/>
          </a:xfrm>
          <a:prstGeom prst="roundRect">
            <a:avLst>
              <a:gd name="adj" fmla="val 50000"/>
            </a:avLst>
          </a:prstGeom>
          <a:solidFill>
            <a:schemeClr val="tx1"/>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b="0">
                <a:solidFill>
                  <a:srgbClr val="FFFFFF"/>
                </a:solidFill>
                <a:latin typeface="+mn-lt"/>
                <a:ea typeface="+mn-ea"/>
                <a:cs typeface="+mn-cs"/>
                <a:sym typeface="Helvetica Neue Medium"/>
              </a:defRPr>
            </a:pPr>
            <a:endParaRPr kumimoji="0" sz="1600" b="0" i="0" u="none" strike="noStrike" kern="1200" cap="none" spc="0" normalizeH="0" baseline="0" noProof="0">
              <a:ln>
                <a:noFill/>
              </a:ln>
              <a:solidFill>
                <a:srgbClr val="FFFFFF"/>
              </a:solidFill>
              <a:effectLst/>
              <a:uLnTx/>
              <a:uFillTx/>
              <a:latin typeface="Arial" panose="020B0604020202020204"/>
              <a:ea typeface="+mn-ea"/>
              <a:cs typeface="+mn-cs"/>
              <a:sym typeface="Helvetica Neue Medium"/>
            </a:endParaRPr>
          </a:p>
        </p:txBody>
      </p:sp>
      <p:pic>
        <p:nvPicPr>
          <p:cNvPr id="1026" name="Picture 2" descr="Image result for cbr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8478" y="522852"/>
            <a:ext cx="3210535" cy="810159"/>
          </a:xfrm>
          <a:prstGeom prst="rect">
            <a:avLst/>
          </a:prstGeom>
          <a:noFill/>
          <a:extLst>
            <a:ext uri="{909E8E84-426E-40DD-AFC4-6F175D3DCCD1}">
              <a14:hiddenFill xmlns:a14="http://schemas.microsoft.com/office/drawing/2010/main">
                <a:solidFill>
                  <a:srgbClr val="FFFFFF"/>
                </a:solidFill>
              </a14:hiddenFill>
            </a:ext>
          </a:extLst>
        </p:spPr>
      </p:pic>
      <p:pic>
        <p:nvPicPr>
          <p:cNvPr id="15" name="Google Shape;74;p14"/>
          <p:cNvPicPr preferRelativeResize="0"/>
          <p:nvPr/>
        </p:nvPicPr>
        <p:blipFill>
          <a:blip r:embed="rId3">
            <a:alphaModFix/>
          </a:blip>
          <a:stretch>
            <a:fillRect/>
          </a:stretch>
        </p:blipFill>
        <p:spPr>
          <a:xfrm>
            <a:off x="238599" y="1457326"/>
            <a:ext cx="1640249" cy="1036768"/>
          </a:xfrm>
          <a:prstGeom prst="rect">
            <a:avLst/>
          </a:prstGeom>
          <a:noFill/>
          <a:ln>
            <a:noFill/>
          </a:ln>
        </p:spPr>
      </p:pic>
      <p:pic>
        <p:nvPicPr>
          <p:cNvPr id="16" name="Google Shape;75;p14"/>
          <p:cNvPicPr preferRelativeResize="0"/>
          <p:nvPr/>
        </p:nvPicPr>
        <p:blipFill>
          <a:blip r:embed="rId4">
            <a:alphaModFix/>
          </a:blip>
          <a:stretch>
            <a:fillRect/>
          </a:stretch>
        </p:blipFill>
        <p:spPr>
          <a:xfrm>
            <a:off x="238600" y="2459925"/>
            <a:ext cx="1869804" cy="1714001"/>
          </a:xfrm>
          <a:prstGeom prst="rect">
            <a:avLst/>
          </a:prstGeom>
          <a:noFill/>
          <a:ln>
            <a:noFill/>
          </a:ln>
        </p:spPr>
      </p:pic>
      <p:pic>
        <p:nvPicPr>
          <p:cNvPr id="17" name="Google Shape;76;p14"/>
          <p:cNvPicPr preferRelativeResize="0"/>
          <p:nvPr/>
        </p:nvPicPr>
        <p:blipFill>
          <a:blip r:embed="rId5">
            <a:alphaModFix/>
          </a:blip>
          <a:stretch>
            <a:fillRect/>
          </a:stretch>
        </p:blipFill>
        <p:spPr>
          <a:xfrm>
            <a:off x="238600" y="4173925"/>
            <a:ext cx="1640265" cy="1503576"/>
          </a:xfrm>
          <a:prstGeom prst="rect">
            <a:avLst/>
          </a:prstGeom>
          <a:noFill/>
          <a:ln>
            <a:noFill/>
          </a:ln>
        </p:spPr>
      </p:pic>
      <p:pic>
        <p:nvPicPr>
          <p:cNvPr id="18" name="Google Shape;77;p14"/>
          <p:cNvPicPr preferRelativeResize="0"/>
          <p:nvPr/>
        </p:nvPicPr>
        <p:blipFill>
          <a:blip r:embed="rId6">
            <a:alphaModFix/>
          </a:blip>
          <a:stretch>
            <a:fillRect/>
          </a:stretch>
        </p:blipFill>
        <p:spPr>
          <a:xfrm>
            <a:off x="1878861" y="1457325"/>
            <a:ext cx="2893176" cy="4220176"/>
          </a:xfrm>
          <a:prstGeom prst="rect">
            <a:avLst/>
          </a:prstGeom>
          <a:noFill/>
          <a:ln>
            <a:noFill/>
          </a:ln>
        </p:spPr>
      </p:pic>
    </p:spTree>
    <p:extLst>
      <p:ext uri="{BB962C8B-B14F-4D97-AF65-F5344CB8AC3E}">
        <p14:creationId xmlns:p14="http://schemas.microsoft.com/office/powerpoint/2010/main" val="325603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Our approach</a:t>
            </a:r>
          </a:p>
        </p:txBody>
      </p:sp>
      <p:sp>
        <p:nvSpPr>
          <p:cNvPr id="3" name="Slide Number Placeholder 2"/>
          <p:cNvSpPr>
            <a:spLocks noGrp="1"/>
          </p:cNvSpPr>
          <p:nvPr>
            <p:ph type="sldNum" sz="quarter" idx="11"/>
          </p:nvPr>
        </p:nvSpPr>
        <p:spPr/>
        <p:txBody>
          <a:bodyPr/>
          <a:lstStyle/>
          <a:p>
            <a:fld id="{CDEE2954-54E9-4846-B9AA-9D6731F553AF}" type="slidenum">
              <a:rPr lang="en-US" smtClean="0"/>
              <a:pPr/>
              <a:t>21</a:t>
            </a:fld>
            <a:endParaRPr lang="en-US"/>
          </a:p>
        </p:txBody>
      </p:sp>
    </p:spTree>
    <p:extLst>
      <p:ext uri="{BB962C8B-B14F-4D97-AF65-F5344CB8AC3E}">
        <p14:creationId xmlns:p14="http://schemas.microsoft.com/office/powerpoint/2010/main" val="103259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4B30068D-12AC-694A-9DC4-6FAC0AEDDE77}"/>
              </a:ext>
            </a:extLst>
          </p:cNvPr>
          <p:cNvGraphicFramePr>
            <a:graphicFrameLocks noGrp="1"/>
          </p:cNvGraphicFramePr>
          <p:nvPr>
            <p:extLst>
              <p:ext uri="{D42A27DB-BD31-4B8C-83A1-F6EECF244321}">
                <p14:modId xmlns:p14="http://schemas.microsoft.com/office/powerpoint/2010/main" val="3599454507"/>
              </p:ext>
            </p:extLst>
          </p:nvPr>
        </p:nvGraphicFramePr>
        <p:xfrm>
          <a:off x="783772" y="3443287"/>
          <a:ext cx="9863563" cy="2431204"/>
        </p:xfrm>
        <a:graphic>
          <a:graphicData uri="http://schemas.openxmlformats.org/drawingml/2006/table">
            <a:tbl>
              <a:tblPr firstRow="1" bandRow="1">
                <a:tableStyleId>{2D5ABB26-0587-4C30-8999-92F81FD0307C}</a:tableStyleId>
              </a:tblPr>
              <a:tblGrid>
                <a:gridCol w="2639545">
                  <a:extLst>
                    <a:ext uri="{9D8B030D-6E8A-4147-A177-3AD203B41FA5}">
                      <a16:colId xmlns:a16="http://schemas.microsoft.com/office/drawing/2014/main" val="2425971227"/>
                    </a:ext>
                  </a:extLst>
                </a:gridCol>
                <a:gridCol w="2639545">
                  <a:extLst>
                    <a:ext uri="{9D8B030D-6E8A-4147-A177-3AD203B41FA5}">
                      <a16:colId xmlns:a16="http://schemas.microsoft.com/office/drawing/2014/main" val="1331524959"/>
                    </a:ext>
                  </a:extLst>
                </a:gridCol>
                <a:gridCol w="2361698">
                  <a:extLst>
                    <a:ext uri="{9D8B030D-6E8A-4147-A177-3AD203B41FA5}">
                      <a16:colId xmlns:a16="http://schemas.microsoft.com/office/drawing/2014/main" val="3679403104"/>
                    </a:ext>
                  </a:extLst>
                </a:gridCol>
                <a:gridCol w="2222775">
                  <a:extLst>
                    <a:ext uri="{9D8B030D-6E8A-4147-A177-3AD203B41FA5}">
                      <a16:colId xmlns:a16="http://schemas.microsoft.com/office/drawing/2014/main" val="1507140015"/>
                    </a:ext>
                  </a:extLst>
                </a:gridCol>
              </a:tblGrid>
              <a:tr h="91535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900" b="1" baseline="0">
                          <a:solidFill>
                            <a:schemeClr val="tx1">
                              <a:lumMod val="85000"/>
                              <a:lumOff val="15000"/>
                            </a:schemeClr>
                          </a:solidFill>
                          <a:latin typeface="+mj-lt"/>
                          <a:ea typeface="Segoe UI" panose="020B0502040204020203" pitchFamily="34" charset="0"/>
                          <a:cs typeface="Arial"/>
                        </a:rPr>
                        <a:t>User Centered Research &amp; Design Methodology</a:t>
                      </a:r>
                    </a:p>
                  </a:txBody>
                  <a:tcPr marL="121920" marR="243840" marT="0" marB="6096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900" b="1" baseline="0">
                          <a:solidFill>
                            <a:schemeClr val="tx1">
                              <a:lumMod val="85000"/>
                              <a:lumOff val="15000"/>
                            </a:schemeClr>
                          </a:solidFill>
                          <a:latin typeface="+mj-lt"/>
                          <a:ea typeface="Segoe UI" panose="020B0502040204020203" pitchFamily="34" charset="0"/>
                          <a:cs typeface="Arial"/>
                        </a:rPr>
                        <a:t>Integrated Product Design and Engineering</a:t>
                      </a:r>
                    </a:p>
                  </a:txBody>
                  <a:tcPr marL="121920" marR="243840" marT="0" marB="6096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900" b="1" baseline="0">
                          <a:solidFill>
                            <a:schemeClr val="tx1">
                              <a:lumMod val="85000"/>
                              <a:lumOff val="15000"/>
                            </a:schemeClr>
                          </a:solidFill>
                          <a:latin typeface="+mj-lt"/>
                          <a:ea typeface="Segoe UI" panose="020B0502040204020203" pitchFamily="34" charset="0"/>
                          <a:cs typeface="Arial"/>
                        </a:rPr>
                        <a:t>Scalable Technology Platform</a:t>
                      </a:r>
                    </a:p>
                  </a:txBody>
                  <a:tcPr marL="121920" marR="243840" marT="0" marB="6096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900" b="1" baseline="0">
                          <a:solidFill>
                            <a:schemeClr val="tx1">
                              <a:lumMod val="85000"/>
                              <a:lumOff val="15000"/>
                            </a:schemeClr>
                          </a:solidFill>
                          <a:latin typeface="+mj-lt"/>
                          <a:ea typeface="Segoe UI" panose="020B0502040204020203" pitchFamily="34" charset="0"/>
                          <a:cs typeface="Arial"/>
                        </a:rPr>
                        <a:t>Cost </a:t>
                      </a:r>
                    </a:p>
                    <a:p>
                      <a:pPr marL="0" marR="0" indent="0" algn="l" defTabSz="685800" rtl="0" eaLnBrk="1" fontAlgn="auto" latinLnBrk="0" hangingPunct="1">
                        <a:lnSpc>
                          <a:spcPct val="100000"/>
                        </a:lnSpc>
                        <a:spcBef>
                          <a:spcPts val="0"/>
                        </a:spcBef>
                        <a:spcAft>
                          <a:spcPts val="0"/>
                        </a:spcAft>
                        <a:buClrTx/>
                        <a:buSzTx/>
                        <a:buFontTx/>
                        <a:buNone/>
                        <a:tabLst/>
                        <a:defRPr/>
                      </a:pPr>
                      <a:r>
                        <a:rPr lang="en-US" sz="1900" b="1" baseline="0">
                          <a:solidFill>
                            <a:schemeClr val="tx1">
                              <a:lumMod val="85000"/>
                              <a:lumOff val="15000"/>
                            </a:schemeClr>
                          </a:solidFill>
                          <a:latin typeface="+mj-lt"/>
                          <a:ea typeface="Segoe UI" panose="020B0502040204020203" pitchFamily="34" charset="0"/>
                          <a:cs typeface="Arial"/>
                        </a:rPr>
                        <a:t>Effective Partnership</a:t>
                      </a:r>
                    </a:p>
                  </a:txBody>
                  <a:tcPr marL="121920" marR="243840" marT="0" marB="60960">
                    <a:lnL w="12700" cap="flat" cmpd="sng" algn="ctr">
                      <a:solidFill>
                        <a:srgbClr val="006A4D"/>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0"/>
                  </a:ext>
                </a:extLst>
              </a:tr>
              <a:tr h="1501564">
                <a:tc>
                  <a:txBody>
                    <a:bodyPr/>
                    <a:lstStyle/>
                    <a:p>
                      <a:pPr marL="0" marR="0" lvl="0" indent="0" algn="l" defTabSz="685800" rtl="0" eaLnBrk="1" fontAlgn="auto" latinLnBrk="0" hangingPunct="1">
                        <a:lnSpc>
                          <a:spcPct val="120000"/>
                        </a:lnSpc>
                        <a:spcBef>
                          <a:spcPts val="0"/>
                        </a:spcBef>
                        <a:spcAft>
                          <a:spcPts val="0"/>
                        </a:spcAft>
                        <a:buClrTx/>
                        <a:buSzTx/>
                        <a:buFontTx/>
                        <a:buNone/>
                        <a:tabLst/>
                        <a:defRPr/>
                      </a:pPr>
                      <a:r>
                        <a:rPr lang="en-US" sz="1300">
                          <a:solidFill>
                            <a:schemeClr val="tx1">
                              <a:lumMod val="50000"/>
                              <a:lumOff val="50000"/>
                            </a:schemeClr>
                          </a:solidFill>
                          <a:latin typeface="+mj-lt"/>
                          <a:ea typeface="Helvetica Neue" charset="0"/>
                          <a:cs typeface="Arial" panose="020B0604020202020204" pitchFamily="34" charset="0"/>
                        </a:rPr>
                        <a:t>An iterative approach focused on building user love </a:t>
                      </a:r>
                      <a:r>
                        <a:rPr lang="en-US" sz="1300" kern="1200">
                          <a:solidFill>
                            <a:schemeClr val="tx1">
                              <a:lumMod val="50000"/>
                              <a:lumOff val="50000"/>
                            </a:schemeClr>
                          </a:solidFill>
                          <a:latin typeface="+mj-lt"/>
                          <a:ea typeface="Helvetica Neue" charset="0"/>
                          <a:cs typeface="Arial" panose="020B0604020202020204" pitchFamily="34" charset="0"/>
                        </a:rPr>
                        <a:t>by </a:t>
                      </a:r>
                      <a:r>
                        <a:rPr lang="en-US" sz="1300">
                          <a:solidFill>
                            <a:schemeClr val="tx1">
                              <a:lumMod val="50000"/>
                              <a:lumOff val="50000"/>
                            </a:schemeClr>
                          </a:solidFill>
                          <a:latin typeface="+mj-lt"/>
                          <a:ea typeface="Helvetica Neue" charset="0"/>
                          <a:cs typeface="Arial" panose="020B0604020202020204" pitchFamily="34" charset="0"/>
                        </a:rPr>
                        <a:t>creating products that excite</a:t>
                      </a:r>
                      <a:r>
                        <a:rPr lang="en-US" sz="1300" baseline="0">
                          <a:solidFill>
                            <a:schemeClr val="tx1">
                              <a:lumMod val="50000"/>
                              <a:lumOff val="50000"/>
                            </a:schemeClr>
                          </a:solidFill>
                          <a:latin typeface="+mj-lt"/>
                          <a:ea typeface="Helvetica Neue" charset="0"/>
                          <a:cs typeface="Arial" panose="020B0604020202020204" pitchFamily="34" charset="0"/>
                        </a:rPr>
                        <a:t> to</a:t>
                      </a:r>
                      <a:r>
                        <a:rPr lang="en-US" sz="1300">
                          <a:solidFill>
                            <a:schemeClr val="tx1">
                              <a:lumMod val="50000"/>
                              <a:lumOff val="50000"/>
                            </a:schemeClr>
                          </a:solidFill>
                          <a:latin typeface="+mj-lt"/>
                          <a:ea typeface="Helvetica Neue" charset="0"/>
                          <a:cs typeface="Arial" panose="020B0604020202020204" pitchFamily="34" charset="0"/>
                        </a:rPr>
                        <a:t> drive adoption and retention </a:t>
                      </a:r>
                    </a:p>
                  </a:txBody>
                  <a:tcPr marL="121920" marR="243840" marT="60960" marB="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tcPr>
                </a:tc>
                <a:tc>
                  <a:txBody>
                    <a:bodyPr/>
                    <a:lstStyle/>
                    <a:p>
                      <a:pPr marL="0" marR="0" lvl="0" indent="0" algn="l" defTabSz="685800" rtl="0" eaLnBrk="1" fontAlgn="auto" latinLnBrk="0" hangingPunct="1">
                        <a:lnSpc>
                          <a:spcPct val="120000"/>
                        </a:lnSpc>
                        <a:spcBef>
                          <a:spcPts val="0"/>
                        </a:spcBef>
                        <a:spcAft>
                          <a:spcPts val="0"/>
                        </a:spcAft>
                        <a:buClrTx/>
                        <a:buSzTx/>
                        <a:buFontTx/>
                        <a:buNone/>
                        <a:tabLst/>
                        <a:defRPr/>
                      </a:pPr>
                      <a:r>
                        <a:rPr lang="en-US" sz="1300">
                          <a:solidFill>
                            <a:schemeClr val="tx1">
                              <a:lumMod val="50000"/>
                              <a:lumOff val="50000"/>
                            </a:schemeClr>
                          </a:solidFill>
                          <a:latin typeface="+mj-lt"/>
                          <a:ea typeface="Helvetica Neue" charset="0"/>
                          <a:cs typeface="Arial" panose="020B0604020202020204" pitchFamily="34" charset="0"/>
                        </a:rPr>
                        <a:t>Integrating product, </a:t>
                      </a:r>
                      <a:br>
                        <a:rPr lang="en-US" sz="1300">
                          <a:solidFill>
                            <a:schemeClr val="tx1">
                              <a:lumMod val="50000"/>
                              <a:lumOff val="50000"/>
                            </a:schemeClr>
                          </a:solidFill>
                          <a:latin typeface="+mj-lt"/>
                          <a:ea typeface="Helvetica Neue" charset="0"/>
                          <a:cs typeface="Arial" panose="020B0604020202020204" pitchFamily="34" charset="0"/>
                        </a:rPr>
                      </a:br>
                      <a:r>
                        <a:rPr lang="en-US" sz="1300">
                          <a:solidFill>
                            <a:schemeClr val="tx1">
                              <a:lumMod val="50000"/>
                              <a:lumOff val="50000"/>
                            </a:schemeClr>
                          </a:solidFill>
                          <a:latin typeface="+mj-lt"/>
                          <a:ea typeface="Helvetica Neue" charset="0"/>
                          <a:cs typeface="Arial" panose="020B0604020202020204" pitchFamily="34" charset="0"/>
                        </a:rPr>
                        <a:t>design, and development </a:t>
                      </a:r>
                      <a:br>
                        <a:rPr lang="en-US" sz="1300">
                          <a:solidFill>
                            <a:schemeClr val="tx1">
                              <a:lumMod val="50000"/>
                              <a:lumOff val="50000"/>
                            </a:schemeClr>
                          </a:solidFill>
                          <a:latin typeface="+mj-lt"/>
                          <a:ea typeface="Helvetica Neue" charset="0"/>
                          <a:cs typeface="Arial" panose="020B0604020202020204" pitchFamily="34" charset="0"/>
                        </a:rPr>
                      </a:br>
                      <a:r>
                        <a:rPr lang="en-US" sz="1300">
                          <a:solidFill>
                            <a:schemeClr val="tx1">
                              <a:lumMod val="50000"/>
                              <a:lumOff val="50000"/>
                            </a:schemeClr>
                          </a:solidFill>
                          <a:latin typeface="+mj-lt"/>
                          <a:ea typeface="Helvetica Neue" charset="0"/>
                          <a:cs typeface="Arial" panose="020B0604020202020204" pitchFamily="34" charset="0"/>
                        </a:rPr>
                        <a:t>to minimize handoffs, create better collaboration, and get to a better product, faster</a:t>
                      </a:r>
                    </a:p>
                  </a:txBody>
                  <a:tcPr marL="121920" marR="121920" marT="60960" marB="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tcPr>
                </a:tc>
                <a:tc>
                  <a:txBody>
                    <a:bodyPr/>
                    <a:lstStyle/>
                    <a:p>
                      <a:pPr marL="0" marR="0" lvl="0" indent="0" algn="l" defTabSz="685800" rtl="0" eaLnBrk="1" fontAlgn="auto" latinLnBrk="0" hangingPunct="1">
                        <a:lnSpc>
                          <a:spcPct val="120000"/>
                        </a:lnSpc>
                        <a:spcBef>
                          <a:spcPts val="0"/>
                        </a:spcBef>
                        <a:spcAft>
                          <a:spcPts val="0"/>
                        </a:spcAft>
                        <a:buClrTx/>
                        <a:buSzTx/>
                        <a:buFontTx/>
                        <a:buNone/>
                        <a:tabLst/>
                        <a:defRPr/>
                      </a:pPr>
                      <a:r>
                        <a:rPr lang="en-US" sz="1300">
                          <a:solidFill>
                            <a:schemeClr val="tx1">
                              <a:lumMod val="50000"/>
                              <a:lumOff val="50000"/>
                            </a:schemeClr>
                          </a:solidFill>
                          <a:latin typeface="+mj-lt"/>
                          <a:ea typeface="Helvetica Neue" charset="0"/>
                          <a:cs typeface="Arial" panose="020B0604020202020204" pitchFamily="34" charset="0"/>
                        </a:rPr>
                        <a:t>Engineering a cloud-first platform using </a:t>
                      </a:r>
                      <a:br>
                        <a:rPr lang="en-US" sz="1300">
                          <a:solidFill>
                            <a:schemeClr val="tx1">
                              <a:lumMod val="50000"/>
                              <a:lumOff val="50000"/>
                            </a:schemeClr>
                          </a:solidFill>
                          <a:latin typeface="+mj-lt"/>
                          <a:ea typeface="Helvetica Neue" charset="0"/>
                          <a:cs typeface="Arial" panose="020B0604020202020204" pitchFamily="34" charset="0"/>
                        </a:rPr>
                      </a:br>
                      <a:r>
                        <a:rPr lang="en-US" sz="1300">
                          <a:solidFill>
                            <a:schemeClr val="tx1">
                              <a:lumMod val="50000"/>
                              <a:lumOff val="50000"/>
                            </a:schemeClr>
                          </a:solidFill>
                          <a:latin typeface="+mj-lt"/>
                          <a:ea typeface="Helvetica Neue" charset="0"/>
                          <a:cs typeface="Arial" panose="020B0604020202020204" pitchFamily="34" charset="0"/>
                        </a:rPr>
                        <a:t>the best of the breed technologies </a:t>
                      </a:r>
                    </a:p>
                  </a:txBody>
                  <a:tcPr marL="121920" marR="243840" marT="60960" marB="0">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tcPr>
                </a:tc>
                <a:tc>
                  <a:txBody>
                    <a:bodyPr/>
                    <a:lstStyle/>
                    <a:p>
                      <a:pPr marL="0" marR="0" lvl="0" indent="0" algn="l" defTabSz="685800" rtl="0" eaLnBrk="1" fontAlgn="auto" latinLnBrk="0" hangingPunct="1">
                        <a:lnSpc>
                          <a:spcPct val="120000"/>
                        </a:lnSpc>
                        <a:spcBef>
                          <a:spcPts val="0"/>
                        </a:spcBef>
                        <a:spcAft>
                          <a:spcPts val="0"/>
                        </a:spcAft>
                        <a:buClrTx/>
                        <a:buSzTx/>
                        <a:buFontTx/>
                        <a:buNone/>
                        <a:tabLst/>
                        <a:defRPr/>
                      </a:pPr>
                      <a:r>
                        <a:rPr lang="en-US" sz="1300" dirty="0">
                          <a:solidFill>
                            <a:schemeClr val="tx1">
                              <a:lumMod val="50000"/>
                              <a:lumOff val="50000"/>
                            </a:schemeClr>
                          </a:solidFill>
                          <a:latin typeface="+mj-lt"/>
                          <a:ea typeface="Helvetica Neue" charset="0"/>
                          <a:cs typeface="Arial" panose="020B0604020202020204" pitchFamily="34" charset="0"/>
                        </a:rPr>
                        <a:t>Seamless transition leveraging</a:t>
                      </a:r>
                      <a:r>
                        <a:rPr lang="en-US" sz="1300" baseline="0" dirty="0">
                          <a:solidFill>
                            <a:schemeClr val="tx1">
                              <a:lumMod val="50000"/>
                              <a:lumOff val="50000"/>
                            </a:schemeClr>
                          </a:solidFill>
                          <a:latin typeface="+mj-lt"/>
                          <a:ea typeface="Helvetica Neue" charset="0"/>
                          <a:cs typeface="Arial" panose="020B0604020202020204" pitchFamily="34" charset="0"/>
                        </a:rPr>
                        <a:t> organizational and technical learnings from existing myVantage partnership</a:t>
                      </a:r>
                      <a:endParaRPr lang="en-US" sz="1300" dirty="0">
                        <a:solidFill>
                          <a:schemeClr val="tx1">
                            <a:lumMod val="50000"/>
                            <a:lumOff val="50000"/>
                          </a:schemeClr>
                        </a:solidFill>
                        <a:latin typeface="+mj-lt"/>
                        <a:ea typeface="Helvetica Neue" charset="0"/>
                        <a:cs typeface="Arial" panose="020B0604020202020204" pitchFamily="34" charset="0"/>
                      </a:endParaRPr>
                    </a:p>
                  </a:txBody>
                  <a:tcPr marL="121920" marR="243840" marT="60960" marB="0">
                    <a:lnL w="12700" cap="flat" cmpd="sng" algn="ctr">
                      <a:solidFill>
                        <a:srgbClr val="006A4D"/>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bl>
          </a:graphicData>
        </a:graphic>
      </p:graphicFrame>
      <p:sp>
        <p:nvSpPr>
          <p:cNvPr id="6" name="Title 1">
            <a:extLst>
              <a:ext uri="{FF2B5EF4-FFF2-40B4-BE49-F238E27FC236}">
                <a16:creationId xmlns:a16="http://schemas.microsoft.com/office/drawing/2014/main" id="{B8CA98FE-68C3-1A48-B368-46BD4177A054}"/>
              </a:ext>
            </a:extLst>
          </p:cNvPr>
          <p:cNvSpPr txBox="1">
            <a:spLocks/>
          </p:cNvSpPr>
          <p:nvPr/>
        </p:nvSpPr>
        <p:spPr>
          <a:xfrm>
            <a:off x="652802" y="675630"/>
            <a:ext cx="8473781" cy="1274323"/>
          </a:xfrm>
          <a:prstGeom prst="rect">
            <a:avLst/>
          </a:prstGeom>
        </p:spPr>
        <p:txBody>
          <a:bodyPr wrap="square">
            <a:spAutoFit/>
          </a:bodyPr>
          <a:lstStyle>
            <a:lvl1pPr algn="l" defTabSz="685800" rtl="0" eaLnBrk="1" latinLnBrk="0" hangingPunct="1">
              <a:lnSpc>
                <a:spcPct val="90000"/>
              </a:lnSpc>
              <a:spcBef>
                <a:spcPct val="0"/>
              </a:spcBef>
              <a:buNone/>
              <a:defRPr sz="2000" b="1" i="0" kern="1200" cap="none" spc="-20" baseline="0">
                <a:solidFill>
                  <a:schemeClr val="tx1"/>
                </a:solidFill>
                <a:latin typeface="+mn-lt"/>
                <a:ea typeface="Avenir Next" charset="0"/>
                <a:cs typeface="Avenir Next" charset="0"/>
              </a:defRPr>
            </a:lvl1pPr>
          </a:lstStyle>
          <a:p>
            <a:pPr defTabSz="914377">
              <a:defRPr/>
            </a:pPr>
            <a:r>
              <a:rPr lang="en-US" sz="4267" spc="-27">
                <a:solidFill>
                  <a:srgbClr val="000000"/>
                </a:solidFill>
                <a:latin typeface="+mj-lt"/>
              </a:rPr>
              <a:t>Cognizant is in a unique position to deliver successfully</a:t>
            </a:r>
          </a:p>
        </p:txBody>
      </p:sp>
      <p:sp>
        <p:nvSpPr>
          <p:cNvPr id="8" name="Rectangle 7">
            <a:extLst>
              <a:ext uri="{FF2B5EF4-FFF2-40B4-BE49-F238E27FC236}">
                <a16:creationId xmlns:a16="http://schemas.microsoft.com/office/drawing/2014/main" id="{76D0BB79-7C05-1E49-B86E-8AF18C642141}"/>
              </a:ext>
            </a:extLst>
          </p:cNvPr>
          <p:cNvSpPr/>
          <p:nvPr/>
        </p:nvSpPr>
        <p:spPr>
          <a:xfrm>
            <a:off x="763749" y="2777132"/>
            <a:ext cx="1031652" cy="100936"/>
          </a:xfrm>
          <a:prstGeom prst="rect">
            <a:avLst/>
          </a:prstGeom>
          <a:solidFill>
            <a:srgbClr val="006A4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454">
              <a:defRPr/>
            </a:pPr>
            <a:endParaRPr lang="en-US" sz="2400">
              <a:solidFill>
                <a:srgbClr val="F95648"/>
              </a:solidFill>
              <a:latin typeface="+mj-lt"/>
              <a:cs typeface="Helvetica"/>
            </a:endParaRPr>
          </a:p>
        </p:txBody>
      </p:sp>
      <p:sp>
        <p:nvSpPr>
          <p:cNvPr id="3" name="Rectangle 2">
            <a:extLst>
              <a:ext uri="{FF2B5EF4-FFF2-40B4-BE49-F238E27FC236}">
                <a16:creationId xmlns:a16="http://schemas.microsoft.com/office/drawing/2014/main" id="{CC4C46B7-BBEC-3546-B651-B5D178396081}"/>
              </a:ext>
            </a:extLst>
          </p:cNvPr>
          <p:cNvSpPr/>
          <p:nvPr/>
        </p:nvSpPr>
        <p:spPr>
          <a:xfrm>
            <a:off x="652802" y="2207629"/>
            <a:ext cx="5730287" cy="467051"/>
          </a:xfrm>
          <a:prstGeom prst="rect">
            <a:avLst/>
          </a:prstGeom>
        </p:spPr>
        <p:txBody>
          <a:bodyPr wrap="none">
            <a:spAutoFit/>
          </a:bodyPr>
          <a:lstStyle/>
          <a:p>
            <a:pPr defTabSz="609454">
              <a:lnSpc>
                <a:spcPct val="110000"/>
              </a:lnSpc>
              <a:defRPr/>
            </a:pPr>
            <a:r>
              <a:rPr lang="en-US" sz="2400">
                <a:solidFill>
                  <a:srgbClr val="000000"/>
                </a:solidFill>
                <a:ea typeface="Helvetica Neue" charset="0"/>
                <a:cs typeface="Arial" panose="020B0604020202020204" pitchFamily="34" charset="0"/>
              </a:rPr>
              <a:t>The short story: </a:t>
            </a:r>
            <a:r>
              <a:rPr lang="en-US" sz="2400" b="1">
                <a:solidFill>
                  <a:srgbClr val="006A4D"/>
                </a:solidFill>
                <a:ea typeface="Helvetica Neue" charset="0"/>
                <a:cs typeface="Arial" panose="020B0604020202020204" pitchFamily="34" charset="0"/>
              </a:rPr>
              <a:t>We bring it all together</a:t>
            </a:r>
          </a:p>
        </p:txBody>
      </p:sp>
    </p:spTree>
    <p:extLst>
      <p:ext uri="{BB962C8B-B14F-4D97-AF65-F5344CB8AC3E}">
        <p14:creationId xmlns:p14="http://schemas.microsoft.com/office/powerpoint/2010/main" val="228976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Left Bracket 44"/>
          <p:cNvSpPr/>
          <p:nvPr/>
        </p:nvSpPr>
        <p:spPr>
          <a:xfrm rot="5400000">
            <a:off x="5860270" y="-3449133"/>
            <a:ext cx="202754" cy="10599828"/>
          </a:xfrm>
          <a:prstGeom prst="leftBracket">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42"/>
          <p:cNvSpPr/>
          <p:nvPr/>
        </p:nvSpPr>
        <p:spPr>
          <a:xfrm>
            <a:off x="345412" y="1872165"/>
            <a:ext cx="716863" cy="369332"/>
          </a:xfrm>
          <a:prstGeom prst="rect">
            <a:avLst/>
          </a:prstGeom>
          <a:solidFill>
            <a:schemeClr val="bg1"/>
          </a:solidFill>
          <a:ln>
            <a:noFill/>
          </a:ln>
        </p:spPr>
        <p:txBody>
          <a:bodyPr wrap="none">
            <a:spAutoFit/>
          </a:bodyPr>
          <a:lstStyle/>
          <a:p>
            <a:pPr algn="ctr"/>
            <a:r>
              <a:rPr lang="en-US" sz="900" dirty="0">
                <a:latin typeface="+mj-lt"/>
                <a:ea typeface="Avenir Book" charset="0"/>
                <a:cs typeface="Avenir Book" charset="0"/>
              </a:rPr>
              <a:t>KICKOFF </a:t>
            </a:r>
          </a:p>
          <a:p>
            <a:pPr algn="ctr"/>
            <a:r>
              <a:rPr lang="en-US" sz="900" dirty="0">
                <a:latin typeface="+mj-lt"/>
                <a:ea typeface="Avenir Book" charset="0"/>
                <a:cs typeface="Avenir Book" charset="0"/>
              </a:rPr>
              <a:t>APRIL 6 </a:t>
            </a:r>
            <a:endParaRPr lang="en-US" sz="900" dirty="0">
              <a:latin typeface="+mj-lt"/>
            </a:endParaRPr>
          </a:p>
        </p:txBody>
      </p:sp>
      <p:sp>
        <p:nvSpPr>
          <p:cNvPr id="2" name="Title 1"/>
          <p:cNvSpPr>
            <a:spLocks noGrp="1"/>
          </p:cNvSpPr>
          <p:nvPr>
            <p:ph type="title"/>
          </p:nvPr>
        </p:nvSpPr>
        <p:spPr>
          <a:xfrm>
            <a:off x="449077" y="405304"/>
            <a:ext cx="9000475" cy="831125"/>
          </a:xfrm>
        </p:spPr>
        <p:txBody>
          <a:bodyPr/>
          <a:lstStyle/>
          <a:p>
            <a:r>
              <a:rPr lang="en-US" dirty="0">
                <a:solidFill>
                  <a:prstClr val="black"/>
                </a:solidFill>
                <a:latin typeface="+mj-lt"/>
              </a:rPr>
              <a:t>We’ll bring the next phase of myVantage to life with our end-to-end design &amp; engineering process</a:t>
            </a:r>
            <a:endParaRPr lang="en-US" dirty="0">
              <a:latin typeface="+mj-lt"/>
            </a:endParaRPr>
          </a:p>
        </p:txBody>
      </p:sp>
      <p:cxnSp>
        <p:nvCxnSpPr>
          <p:cNvPr id="5" name="Straight Connector 4">
            <a:extLst>
              <a:ext uri="{FF2B5EF4-FFF2-40B4-BE49-F238E27FC236}">
                <a16:creationId xmlns:a16="http://schemas.microsoft.com/office/drawing/2014/main" id="{B66C0AA5-A569-AA43-BD6B-DC7051A91A27}"/>
              </a:ext>
            </a:extLst>
          </p:cNvPr>
          <p:cNvCxnSpPr>
            <a:cxnSpLocks/>
          </p:cNvCxnSpPr>
          <p:nvPr/>
        </p:nvCxnSpPr>
        <p:spPr>
          <a:xfrm>
            <a:off x="1306036" y="2974719"/>
            <a:ext cx="0" cy="2349845"/>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79F2EBB-9301-0842-A373-03ABC5EC7B7B}"/>
              </a:ext>
            </a:extLst>
          </p:cNvPr>
          <p:cNvCxnSpPr>
            <a:cxnSpLocks/>
            <a:endCxn id="26" idx="3"/>
          </p:cNvCxnSpPr>
          <p:nvPr/>
        </p:nvCxnSpPr>
        <p:spPr>
          <a:xfrm flipH="1">
            <a:off x="1840010" y="5625236"/>
            <a:ext cx="8809868"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09FCC7A-FFBE-9242-AE96-27201342A4F4}"/>
              </a:ext>
            </a:extLst>
          </p:cNvPr>
          <p:cNvCxnSpPr>
            <a:cxnSpLocks/>
          </p:cNvCxnSpPr>
          <p:nvPr/>
        </p:nvCxnSpPr>
        <p:spPr>
          <a:xfrm>
            <a:off x="10653892" y="4053103"/>
            <a:ext cx="0" cy="1603129"/>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B09D37B7-080F-9740-91E5-A882BC569B9C}"/>
              </a:ext>
            </a:extLst>
          </p:cNvPr>
          <p:cNvGrpSpPr/>
          <p:nvPr/>
        </p:nvGrpSpPr>
        <p:grpSpPr>
          <a:xfrm>
            <a:off x="1229193" y="1890834"/>
            <a:ext cx="2332432" cy="1097280"/>
            <a:chOff x="921895" y="1030964"/>
            <a:chExt cx="1749324" cy="822960"/>
          </a:xfrm>
        </p:grpSpPr>
        <p:sp>
          <p:nvSpPr>
            <p:cNvPr id="10" name="Text Box 4">
              <a:extLst>
                <a:ext uri="{FF2B5EF4-FFF2-40B4-BE49-F238E27FC236}">
                  <a16:creationId xmlns:a16="http://schemas.microsoft.com/office/drawing/2014/main" id="{74EA1A3E-7870-DC4D-88C1-53F4B40E80F4}"/>
                </a:ext>
              </a:extLst>
            </p:cNvPr>
            <p:cNvSpPr txBox="1">
              <a:spLocks noChangeAspect="1" noChangeArrowheads="1"/>
            </p:cNvSpPr>
            <p:nvPr/>
          </p:nvSpPr>
          <p:spPr bwMode="auto">
            <a:xfrm>
              <a:off x="1847669" y="1030964"/>
              <a:ext cx="823550" cy="822960"/>
            </a:xfrm>
            <a:prstGeom prst="roundRect">
              <a:avLst>
                <a:gd name="adj" fmla="val 50000"/>
              </a:avLst>
            </a:prstGeom>
            <a:solidFill>
              <a:schemeClr val="bg2"/>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latin typeface="+mj-lt"/>
                  <a:cs typeface="Avenir Black"/>
                </a:rPr>
                <a:t>STRATEGY</a:t>
              </a:r>
            </a:p>
          </p:txBody>
        </p:sp>
        <p:sp>
          <p:nvSpPr>
            <p:cNvPr id="9" name="Text Box 4">
              <a:extLst>
                <a:ext uri="{FF2B5EF4-FFF2-40B4-BE49-F238E27FC236}">
                  <a16:creationId xmlns:a16="http://schemas.microsoft.com/office/drawing/2014/main" id="{FCC852CA-C28B-B04C-B5CE-58605963C47F}"/>
                </a:ext>
              </a:extLst>
            </p:cNvPr>
            <p:cNvSpPr txBox="1">
              <a:spLocks noChangeAspect="1" noChangeArrowheads="1"/>
            </p:cNvSpPr>
            <p:nvPr/>
          </p:nvSpPr>
          <p:spPr bwMode="auto">
            <a:xfrm>
              <a:off x="921895" y="1030964"/>
              <a:ext cx="823550" cy="822960"/>
            </a:xfrm>
            <a:prstGeom prst="roundRect">
              <a:avLst>
                <a:gd name="adj" fmla="val 50000"/>
              </a:avLst>
            </a:prstGeom>
            <a:solidFill>
              <a:schemeClr val="bg2"/>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dirty="0">
                  <a:latin typeface="+mj-lt"/>
                  <a:cs typeface="Avenir Black"/>
                </a:rPr>
                <a:t>RESEARCH</a:t>
              </a:r>
            </a:p>
          </p:txBody>
        </p:sp>
      </p:grpSp>
      <p:cxnSp>
        <p:nvCxnSpPr>
          <p:cNvPr id="11" name="Straight Connector 10">
            <a:extLst>
              <a:ext uri="{FF2B5EF4-FFF2-40B4-BE49-F238E27FC236}">
                <a16:creationId xmlns:a16="http://schemas.microsoft.com/office/drawing/2014/main" id="{83629EC2-7171-814B-8B67-C1F6235AB6E0}"/>
              </a:ext>
            </a:extLst>
          </p:cNvPr>
          <p:cNvCxnSpPr>
            <a:cxnSpLocks/>
          </p:cNvCxnSpPr>
          <p:nvPr/>
        </p:nvCxnSpPr>
        <p:spPr>
          <a:xfrm>
            <a:off x="1309287" y="3036910"/>
            <a:ext cx="2164228"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A04AF133-5E4E-9749-AC5C-23E747CD182A}"/>
              </a:ext>
            </a:extLst>
          </p:cNvPr>
          <p:cNvGrpSpPr/>
          <p:nvPr/>
        </p:nvGrpSpPr>
        <p:grpSpPr>
          <a:xfrm>
            <a:off x="8350584" y="2944355"/>
            <a:ext cx="2440280" cy="1098181"/>
            <a:chOff x="6249392" y="1809481"/>
            <a:chExt cx="1830210" cy="823636"/>
          </a:xfrm>
        </p:grpSpPr>
        <p:sp>
          <p:nvSpPr>
            <p:cNvPr id="13" name="Text Box 4">
              <a:extLst>
                <a:ext uri="{FF2B5EF4-FFF2-40B4-BE49-F238E27FC236}">
                  <a16:creationId xmlns:a16="http://schemas.microsoft.com/office/drawing/2014/main" id="{931EACC2-CB8C-BB4D-B519-301EBF6BC2FC}"/>
                </a:ext>
              </a:extLst>
            </p:cNvPr>
            <p:cNvSpPr txBox="1">
              <a:spLocks noChangeArrowheads="1"/>
            </p:cNvSpPr>
            <p:nvPr/>
          </p:nvSpPr>
          <p:spPr bwMode="auto">
            <a:xfrm>
              <a:off x="6249392" y="1809481"/>
              <a:ext cx="824226" cy="823636"/>
            </a:xfrm>
            <a:prstGeom prst="roundRect">
              <a:avLst>
                <a:gd name="adj" fmla="val 50000"/>
              </a:avLst>
            </a:prstGeom>
            <a:solidFill>
              <a:schemeClr val="tx1"/>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LAUNCH</a:t>
              </a:r>
            </a:p>
          </p:txBody>
        </p:sp>
        <p:sp>
          <p:nvSpPr>
            <p:cNvPr id="14" name="Text Box 4">
              <a:extLst>
                <a:ext uri="{FF2B5EF4-FFF2-40B4-BE49-F238E27FC236}">
                  <a16:creationId xmlns:a16="http://schemas.microsoft.com/office/drawing/2014/main" id="{99A05A28-B688-5A41-8117-9C1AEB845515}"/>
                </a:ext>
              </a:extLst>
            </p:cNvPr>
            <p:cNvSpPr txBox="1">
              <a:spLocks noChangeArrowheads="1"/>
            </p:cNvSpPr>
            <p:nvPr/>
          </p:nvSpPr>
          <p:spPr bwMode="auto">
            <a:xfrm>
              <a:off x="7255376" y="1809481"/>
              <a:ext cx="824226" cy="823636"/>
            </a:xfrm>
            <a:prstGeom prst="roundRect">
              <a:avLst>
                <a:gd name="adj" fmla="val 50000"/>
              </a:avLst>
            </a:prstGeom>
            <a:solidFill>
              <a:schemeClr val="tx1"/>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MONITOR &amp; OPTIMIZE</a:t>
              </a:r>
            </a:p>
          </p:txBody>
        </p:sp>
      </p:grpSp>
      <p:grpSp>
        <p:nvGrpSpPr>
          <p:cNvPr id="15" name="Group 14">
            <a:extLst>
              <a:ext uri="{FF2B5EF4-FFF2-40B4-BE49-F238E27FC236}">
                <a16:creationId xmlns:a16="http://schemas.microsoft.com/office/drawing/2014/main" id="{4B8F7604-CEF3-A140-941C-AEBD39A0889B}"/>
              </a:ext>
            </a:extLst>
          </p:cNvPr>
          <p:cNvGrpSpPr/>
          <p:nvPr/>
        </p:nvGrpSpPr>
        <p:grpSpPr>
          <a:xfrm>
            <a:off x="4744133" y="2424892"/>
            <a:ext cx="2423945" cy="1098181"/>
            <a:chOff x="3584427" y="1474944"/>
            <a:chExt cx="1817959" cy="823636"/>
          </a:xfrm>
        </p:grpSpPr>
        <p:sp>
          <p:nvSpPr>
            <p:cNvPr id="16" name="Text Box 4">
              <a:extLst>
                <a:ext uri="{FF2B5EF4-FFF2-40B4-BE49-F238E27FC236}">
                  <a16:creationId xmlns:a16="http://schemas.microsoft.com/office/drawing/2014/main" id="{266FADCC-B789-CB46-AB18-46998D766210}"/>
                </a:ext>
              </a:extLst>
            </p:cNvPr>
            <p:cNvSpPr txBox="1">
              <a:spLocks noChangeArrowheads="1"/>
            </p:cNvSpPr>
            <p:nvPr/>
          </p:nvSpPr>
          <p:spPr bwMode="auto">
            <a:xfrm>
              <a:off x="3584427" y="1474944"/>
              <a:ext cx="824226" cy="823636"/>
            </a:xfrm>
            <a:prstGeom prst="roundRect">
              <a:avLst>
                <a:gd name="adj" fmla="val 50000"/>
              </a:avLst>
            </a:prstGeom>
            <a:solidFill>
              <a:schemeClr val="tx1">
                <a:lumMod val="50000"/>
                <a:lumOff val="50000"/>
              </a:schemeClr>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DESIGN</a:t>
              </a:r>
            </a:p>
          </p:txBody>
        </p:sp>
        <p:sp>
          <p:nvSpPr>
            <p:cNvPr id="17" name="Text Box 4">
              <a:extLst>
                <a:ext uri="{FF2B5EF4-FFF2-40B4-BE49-F238E27FC236}">
                  <a16:creationId xmlns:a16="http://schemas.microsoft.com/office/drawing/2014/main" id="{7C3C5AEF-EBCD-5B4C-9F67-E24D1028F264}"/>
                </a:ext>
              </a:extLst>
            </p:cNvPr>
            <p:cNvSpPr txBox="1">
              <a:spLocks noChangeArrowheads="1"/>
            </p:cNvSpPr>
            <p:nvPr/>
          </p:nvSpPr>
          <p:spPr bwMode="auto">
            <a:xfrm>
              <a:off x="4578160" y="1474944"/>
              <a:ext cx="824226" cy="823636"/>
            </a:xfrm>
            <a:prstGeom prst="roundRect">
              <a:avLst>
                <a:gd name="adj" fmla="val 50000"/>
              </a:avLst>
            </a:prstGeom>
            <a:solidFill>
              <a:schemeClr val="tx1">
                <a:lumMod val="50000"/>
                <a:lumOff val="50000"/>
              </a:schemeClr>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BUILD</a:t>
              </a:r>
            </a:p>
          </p:txBody>
        </p:sp>
      </p:grpSp>
      <p:sp>
        <p:nvSpPr>
          <p:cNvPr id="18" name="TextBox 17">
            <a:extLst>
              <a:ext uri="{FF2B5EF4-FFF2-40B4-BE49-F238E27FC236}">
                <a16:creationId xmlns:a16="http://schemas.microsoft.com/office/drawing/2014/main" id="{A284C10F-6DB2-504C-8494-4CDA61BAB2F2}"/>
              </a:ext>
            </a:extLst>
          </p:cNvPr>
          <p:cNvSpPr txBox="1"/>
          <p:nvPr/>
        </p:nvSpPr>
        <p:spPr>
          <a:xfrm>
            <a:off x="4504157" y="3687762"/>
            <a:ext cx="2740209" cy="1898661"/>
          </a:xfrm>
          <a:prstGeom prst="rect">
            <a:avLst/>
          </a:prstGeom>
          <a:noFill/>
        </p:spPr>
        <p:txBody>
          <a:bodyPr wrap="square" rtlCol="0">
            <a:spAutoFit/>
          </a:bodyPr>
          <a:lstStyle/>
          <a:p>
            <a:pPr algn="ctr"/>
            <a:r>
              <a:rPr lang="en-US" sz="1067" dirty="0">
                <a:latin typeface="+mj-lt"/>
                <a:ea typeface="Avenir Book" charset="0"/>
                <a:cs typeface="Avenir Book" charset="0"/>
              </a:rPr>
              <a:t>Identifying requirements, feature lists, user stories, and build plan</a:t>
            </a:r>
          </a:p>
          <a:p>
            <a:pPr algn="ctr"/>
            <a:endParaRPr lang="en-US" sz="1067" dirty="0">
              <a:latin typeface="+mj-lt"/>
              <a:ea typeface="Avenir Book" charset="0"/>
              <a:cs typeface="Avenir Book" charset="0"/>
            </a:endParaRPr>
          </a:p>
          <a:p>
            <a:pPr algn="ctr"/>
            <a:r>
              <a:rPr lang="en-US" sz="1067" dirty="0">
                <a:latin typeface="+mj-lt"/>
                <a:ea typeface="Avenir Book" charset="0"/>
                <a:cs typeface="Avenir Book" charset="0"/>
              </a:rPr>
              <a:t>Creating a comprehensive agile sprint plan to build the new experience</a:t>
            </a:r>
          </a:p>
          <a:p>
            <a:pPr algn="ctr"/>
            <a:endParaRPr lang="en-US" sz="1067" dirty="0">
              <a:latin typeface="+mj-lt"/>
              <a:ea typeface="Avenir Book" charset="0"/>
              <a:cs typeface="Avenir Book" charset="0"/>
            </a:endParaRPr>
          </a:p>
          <a:p>
            <a:pPr algn="ctr"/>
            <a:r>
              <a:rPr lang="en-US" sz="1067" dirty="0">
                <a:latin typeface="+mj-lt"/>
                <a:ea typeface="Avenir Book" charset="0"/>
                <a:cs typeface="Avenir Book" charset="0"/>
              </a:rPr>
              <a:t>Designing the new experience with best-in-class creative</a:t>
            </a:r>
          </a:p>
          <a:p>
            <a:pPr algn="ctr"/>
            <a:endParaRPr lang="en-US" sz="1067" dirty="0">
              <a:latin typeface="+mj-lt"/>
              <a:ea typeface="Avenir Book" charset="0"/>
              <a:cs typeface="Avenir Book" charset="0"/>
            </a:endParaRPr>
          </a:p>
          <a:p>
            <a:pPr algn="ctr"/>
            <a:r>
              <a:rPr lang="en-US" sz="1067" dirty="0">
                <a:latin typeface="+mj-lt"/>
                <a:ea typeface="Avenir Book" charset="0"/>
                <a:cs typeface="Avenir Book" charset="0"/>
              </a:rPr>
              <a:t>Iterative and seamless hand-offs between design and development</a:t>
            </a:r>
          </a:p>
        </p:txBody>
      </p:sp>
      <p:sp>
        <p:nvSpPr>
          <p:cNvPr id="19" name="TextBox 18">
            <a:extLst>
              <a:ext uri="{FF2B5EF4-FFF2-40B4-BE49-F238E27FC236}">
                <a16:creationId xmlns:a16="http://schemas.microsoft.com/office/drawing/2014/main" id="{97CDE831-B907-F346-83A5-F3E159079FE0}"/>
              </a:ext>
            </a:extLst>
          </p:cNvPr>
          <p:cNvSpPr txBox="1"/>
          <p:nvPr/>
        </p:nvSpPr>
        <p:spPr>
          <a:xfrm>
            <a:off x="1361625" y="3169468"/>
            <a:ext cx="2028103" cy="2062872"/>
          </a:xfrm>
          <a:prstGeom prst="rect">
            <a:avLst/>
          </a:prstGeom>
          <a:noFill/>
        </p:spPr>
        <p:txBody>
          <a:bodyPr wrap="square" rtlCol="0">
            <a:spAutoFit/>
          </a:bodyPr>
          <a:lstStyle/>
          <a:p>
            <a:pPr algn="ctr"/>
            <a:r>
              <a:rPr lang="en-US" sz="1067" dirty="0">
                <a:latin typeface="+mj-lt"/>
                <a:ea typeface="Avenir Book" charset="0"/>
                <a:cs typeface="Avenir Book" charset="0"/>
              </a:rPr>
              <a:t>Looking at the problem from all angles – business, people, technology</a:t>
            </a:r>
          </a:p>
          <a:p>
            <a:pPr algn="ctr"/>
            <a:endParaRPr lang="en-US" sz="1067" dirty="0">
              <a:latin typeface="+mj-lt"/>
              <a:ea typeface="Avenir Book" charset="0"/>
              <a:cs typeface="Avenir Book" charset="0"/>
            </a:endParaRPr>
          </a:p>
          <a:p>
            <a:pPr algn="ctr"/>
            <a:r>
              <a:rPr lang="en-US" sz="1067" dirty="0" err="1">
                <a:latin typeface="+mj-lt"/>
                <a:ea typeface="Avenir Book" charset="0"/>
                <a:cs typeface="Avenir Book" charset="0"/>
              </a:rPr>
              <a:t>Sensemaking</a:t>
            </a:r>
            <a:r>
              <a:rPr lang="en-US" sz="1067" dirty="0">
                <a:latin typeface="+mj-lt"/>
                <a:ea typeface="Avenir Book" charset="0"/>
                <a:cs typeface="Avenir Book" charset="0"/>
              </a:rPr>
              <a:t> &amp; co-creating to develop product vision, personas, concepts, content strategy and roadmap</a:t>
            </a:r>
          </a:p>
          <a:p>
            <a:pPr algn="ctr"/>
            <a:endParaRPr lang="en-US" sz="1067" dirty="0">
              <a:latin typeface="+mj-lt"/>
              <a:ea typeface="Avenir Book" charset="0"/>
              <a:cs typeface="Avenir Book" charset="0"/>
            </a:endParaRPr>
          </a:p>
          <a:p>
            <a:pPr algn="ctr"/>
            <a:r>
              <a:rPr lang="en-US" sz="1067" dirty="0">
                <a:latin typeface="+mj-lt"/>
                <a:ea typeface="Avenir Book" charset="0"/>
                <a:cs typeface="Avenir Book" charset="0"/>
              </a:rPr>
              <a:t>Define technical solution architecture and integration strategy</a:t>
            </a:r>
          </a:p>
        </p:txBody>
      </p:sp>
      <p:sp>
        <p:nvSpPr>
          <p:cNvPr id="20" name="TextBox 19">
            <a:extLst>
              <a:ext uri="{FF2B5EF4-FFF2-40B4-BE49-F238E27FC236}">
                <a16:creationId xmlns:a16="http://schemas.microsoft.com/office/drawing/2014/main" id="{9F4C313C-BD62-924E-A56F-4030EEA3EC47}"/>
              </a:ext>
            </a:extLst>
          </p:cNvPr>
          <p:cNvSpPr txBox="1"/>
          <p:nvPr/>
        </p:nvSpPr>
        <p:spPr>
          <a:xfrm>
            <a:off x="8492732" y="4218926"/>
            <a:ext cx="2181873" cy="1461939"/>
          </a:xfrm>
          <a:prstGeom prst="rect">
            <a:avLst/>
          </a:prstGeom>
          <a:noFill/>
        </p:spPr>
        <p:txBody>
          <a:bodyPr wrap="square" rtlCol="0" anchor="t">
            <a:spAutoFit/>
          </a:bodyPr>
          <a:lstStyle/>
          <a:p>
            <a:pPr algn="ctr"/>
            <a:r>
              <a:rPr lang="en-US" sz="1070" dirty="0"/>
              <a:t>Deploying myVantage portal to UAT environment for business validation and feedback</a:t>
            </a:r>
          </a:p>
          <a:p>
            <a:pPr algn="ctr"/>
            <a:endParaRPr lang="en-US" sz="1070" dirty="0">
              <a:ea typeface="Avenir Book" charset="0"/>
              <a:cs typeface="Avenir Book" charset="0"/>
            </a:endParaRPr>
          </a:p>
          <a:p>
            <a:pPr algn="ctr"/>
            <a:r>
              <a:rPr lang="en-US" sz="1070" dirty="0">
                <a:ea typeface="Avenir Book" charset="0"/>
                <a:cs typeface="Avenir Book" charset="0"/>
              </a:rPr>
              <a:t>Iteratively improving the product with learnings from UAT</a:t>
            </a:r>
          </a:p>
          <a:p>
            <a:pPr algn="ctr"/>
            <a:endParaRPr lang="en-US" sz="1070" dirty="0">
              <a:ea typeface="Avenir Book" charset="0"/>
              <a:cs typeface="Avenir Book" charset="0"/>
            </a:endParaRPr>
          </a:p>
          <a:p>
            <a:pPr algn="ctr"/>
            <a:r>
              <a:rPr lang="en-US" sz="1070" dirty="0">
                <a:ea typeface="Avenir Book" charset="0"/>
                <a:cs typeface="Avenir Book" charset="0"/>
              </a:rPr>
              <a:t>Production cutover and monitor </a:t>
            </a:r>
          </a:p>
        </p:txBody>
      </p:sp>
      <p:cxnSp>
        <p:nvCxnSpPr>
          <p:cNvPr id="21" name="Straight Connector 20">
            <a:extLst>
              <a:ext uri="{FF2B5EF4-FFF2-40B4-BE49-F238E27FC236}">
                <a16:creationId xmlns:a16="http://schemas.microsoft.com/office/drawing/2014/main" id="{FAEBF2EC-A13E-884F-A638-BBA009270AB4}"/>
              </a:ext>
            </a:extLst>
          </p:cNvPr>
          <p:cNvCxnSpPr>
            <a:cxnSpLocks/>
          </p:cNvCxnSpPr>
          <p:nvPr/>
        </p:nvCxnSpPr>
        <p:spPr>
          <a:xfrm>
            <a:off x="4895629" y="3570958"/>
            <a:ext cx="2040480"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ACAAD40-3001-E849-AD57-8FAEC4712A5D}"/>
              </a:ext>
            </a:extLst>
          </p:cNvPr>
          <p:cNvCxnSpPr>
            <a:cxnSpLocks/>
          </p:cNvCxnSpPr>
          <p:nvPr/>
        </p:nvCxnSpPr>
        <p:spPr>
          <a:xfrm>
            <a:off x="8609397" y="4102358"/>
            <a:ext cx="2040480"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B39B040-6A17-0F4C-8843-2EAA7E62C633}"/>
              </a:ext>
            </a:extLst>
          </p:cNvPr>
          <p:cNvCxnSpPr>
            <a:cxnSpLocks/>
          </p:cNvCxnSpPr>
          <p:nvPr/>
        </p:nvCxnSpPr>
        <p:spPr>
          <a:xfrm>
            <a:off x="3481191" y="3049670"/>
            <a:ext cx="1405412" cy="521289"/>
          </a:xfrm>
          <a:prstGeom prst="line">
            <a:avLst/>
          </a:prstGeom>
          <a:ln w="38100" cap="rnd"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19849FC-CF68-254C-84AD-BBCCCFFA5CFD}"/>
              </a:ext>
            </a:extLst>
          </p:cNvPr>
          <p:cNvCxnSpPr>
            <a:cxnSpLocks/>
          </p:cNvCxnSpPr>
          <p:nvPr/>
        </p:nvCxnSpPr>
        <p:spPr>
          <a:xfrm>
            <a:off x="6945136" y="3570959"/>
            <a:ext cx="1664261" cy="530589"/>
          </a:xfrm>
          <a:prstGeom prst="line">
            <a:avLst/>
          </a:prstGeom>
          <a:ln w="38100" cap="rnd"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Text Box 4">
            <a:extLst>
              <a:ext uri="{FF2B5EF4-FFF2-40B4-BE49-F238E27FC236}">
                <a16:creationId xmlns:a16="http://schemas.microsoft.com/office/drawing/2014/main" id="{1969F5D6-B10F-FC49-9A96-847F5D7E9A23}"/>
              </a:ext>
            </a:extLst>
          </p:cNvPr>
          <p:cNvSpPr txBox="1">
            <a:spLocks noChangeAspect="1" noChangeArrowheads="1"/>
          </p:cNvSpPr>
          <p:nvPr/>
        </p:nvSpPr>
        <p:spPr bwMode="auto">
          <a:xfrm>
            <a:off x="741943" y="5076596"/>
            <a:ext cx="1098067" cy="1097280"/>
          </a:xfrm>
          <a:prstGeom prst="roundRect">
            <a:avLst>
              <a:gd name="adj" fmla="val 50000"/>
            </a:avLst>
          </a:prstGeom>
          <a:solidFill>
            <a:srgbClr val="63FEC9"/>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latin typeface="+mj-lt"/>
                <a:cs typeface="Avenir Black"/>
              </a:rPr>
              <a:t>EVOLVE</a:t>
            </a:r>
          </a:p>
        </p:txBody>
      </p:sp>
      <p:sp>
        <p:nvSpPr>
          <p:cNvPr id="27" name="Rectangle 26">
            <a:extLst>
              <a:ext uri="{FF2B5EF4-FFF2-40B4-BE49-F238E27FC236}">
                <a16:creationId xmlns:a16="http://schemas.microsoft.com/office/drawing/2014/main" id="{803B6CC3-E98B-5545-9790-49B74853696E}"/>
              </a:ext>
            </a:extLst>
          </p:cNvPr>
          <p:cNvSpPr/>
          <p:nvPr/>
        </p:nvSpPr>
        <p:spPr>
          <a:xfrm>
            <a:off x="1880096" y="5745887"/>
            <a:ext cx="8707789" cy="276999"/>
          </a:xfrm>
          <a:prstGeom prst="rect">
            <a:avLst/>
          </a:prstGeom>
          <a:solidFill>
            <a:srgbClr val="FF9561"/>
          </a:solidFill>
          <a:ln>
            <a:solidFill>
              <a:srgbClr val="FF9561"/>
            </a:solidFill>
          </a:ln>
        </p:spPr>
        <p:txBody>
          <a:bodyPr wrap="square">
            <a:spAutoFit/>
          </a:bodyPr>
          <a:lstStyle/>
          <a:p>
            <a:pPr algn="ctr"/>
            <a:r>
              <a:rPr lang="en-US" sz="1200" spc="133" dirty="0">
                <a:solidFill>
                  <a:schemeClr val="bg1"/>
                </a:solidFill>
                <a:latin typeface="+mj-lt"/>
              </a:rPr>
              <a:t>INTEGRATION WITH EXPERIENCE STRATEGY, USER RESEARCH &amp; TECHNOLOGY</a:t>
            </a:r>
          </a:p>
        </p:txBody>
      </p:sp>
      <p:pic>
        <p:nvPicPr>
          <p:cNvPr id="28" name="Picture 27">
            <a:extLst>
              <a:ext uri="{FF2B5EF4-FFF2-40B4-BE49-F238E27FC236}">
                <a16:creationId xmlns:a16="http://schemas.microsoft.com/office/drawing/2014/main" id="{F3AFF457-ABD3-AE46-A587-8F504E0DBF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78228" y="2483337"/>
            <a:ext cx="739419" cy="739419"/>
          </a:xfrm>
          <a:prstGeom prst="rect">
            <a:avLst/>
          </a:prstGeom>
        </p:spPr>
      </p:pic>
      <p:sp>
        <p:nvSpPr>
          <p:cNvPr id="29" name="TextBox 28">
            <a:extLst>
              <a:ext uri="{FF2B5EF4-FFF2-40B4-BE49-F238E27FC236}">
                <a16:creationId xmlns:a16="http://schemas.microsoft.com/office/drawing/2014/main" id="{8CAFC2C8-6A2D-A840-97DD-1C90C40A7CAB}"/>
              </a:ext>
            </a:extLst>
          </p:cNvPr>
          <p:cNvSpPr txBox="1"/>
          <p:nvPr/>
        </p:nvSpPr>
        <p:spPr>
          <a:xfrm>
            <a:off x="479853" y="1177143"/>
            <a:ext cx="7021328" cy="297454"/>
          </a:xfrm>
          <a:prstGeom prst="rect">
            <a:avLst/>
          </a:prstGeom>
          <a:noFill/>
        </p:spPr>
        <p:txBody>
          <a:bodyPr wrap="square" rtlCol="0">
            <a:spAutoFit/>
          </a:bodyPr>
          <a:lstStyle/>
          <a:p>
            <a:r>
              <a:rPr lang="en-US" sz="1333" dirty="0">
                <a:latin typeface="Avenir Book" charset="0"/>
                <a:ea typeface="Avenir Book" charset="0"/>
                <a:cs typeface="Avenir Book" charset="0"/>
              </a:rPr>
              <a:t>We use human insight to take ideas from vision to outcome in an agile model</a:t>
            </a:r>
          </a:p>
        </p:txBody>
      </p:sp>
      <p:sp>
        <p:nvSpPr>
          <p:cNvPr id="44" name="Rectangle 43"/>
          <p:cNvSpPr/>
          <p:nvPr/>
        </p:nvSpPr>
        <p:spPr>
          <a:xfrm>
            <a:off x="10789452" y="1872165"/>
            <a:ext cx="914400" cy="369332"/>
          </a:xfrm>
          <a:prstGeom prst="rect">
            <a:avLst/>
          </a:prstGeom>
          <a:solidFill>
            <a:schemeClr val="bg1"/>
          </a:solidFill>
          <a:ln>
            <a:noFill/>
          </a:ln>
        </p:spPr>
        <p:txBody>
          <a:bodyPr wrap="none">
            <a:spAutoFit/>
          </a:bodyPr>
          <a:lstStyle/>
          <a:p>
            <a:pPr algn="ctr"/>
            <a:r>
              <a:rPr lang="en-US" sz="900" dirty="0">
                <a:latin typeface="+mj-lt"/>
                <a:ea typeface="Avenir Book" charset="0"/>
                <a:cs typeface="Avenir Book" charset="0"/>
              </a:rPr>
              <a:t>MVP LAUNCH </a:t>
            </a:r>
          </a:p>
          <a:p>
            <a:pPr algn="ctr"/>
            <a:r>
              <a:rPr lang="en-US" sz="900" dirty="0">
                <a:latin typeface="+mj-lt"/>
                <a:ea typeface="Avenir Book" charset="0"/>
                <a:cs typeface="Avenir Book" charset="0"/>
              </a:rPr>
              <a:t>OCT 5</a:t>
            </a:r>
            <a:endParaRPr lang="en-US" sz="900" dirty="0">
              <a:latin typeface="+mj-lt"/>
            </a:endParaRPr>
          </a:p>
        </p:txBody>
      </p:sp>
    </p:spTree>
    <p:extLst>
      <p:ext uri="{BB962C8B-B14F-4D97-AF65-F5344CB8AC3E}">
        <p14:creationId xmlns:p14="http://schemas.microsoft.com/office/powerpoint/2010/main" val="346782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9000475" cy="461729"/>
          </a:xfrm>
        </p:spPr>
        <p:txBody>
          <a:bodyPr/>
          <a:lstStyle/>
          <a:p>
            <a:r>
              <a:rPr lang="en-US">
                <a:solidFill>
                  <a:prstClr val="black"/>
                </a:solidFill>
                <a:latin typeface="+mj-lt"/>
              </a:rPr>
              <a:t>How we turn ideas into strategy</a:t>
            </a:r>
            <a:endParaRPr lang="en-US">
              <a:latin typeface="+mj-lt"/>
            </a:endParaRPr>
          </a:p>
        </p:txBody>
      </p:sp>
      <p:cxnSp>
        <p:nvCxnSpPr>
          <p:cNvPr id="5" name="Straight Connector 4">
            <a:extLst>
              <a:ext uri="{FF2B5EF4-FFF2-40B4-BE49-F238E27FC236}">
                <a16:creationId xmlns:a16="http://schemas.microsoft.com/office/drawing/2014/main" id="{B66C0AA5-A569-AA43-BD6B-DC7051A91A27}"/>
              </a:ext>
            </a:extLst>
          </p:cNvPr>
          <p:cNvCxnSpPr>
            <a:cxnSpLocks/>
          </p:cNvCxnSpPr>
          <p:nvPr/>
        </p:nvCxnSpPr>
        <p:spPr>
          <a:xfrm>
            <a:off x="1306036" y="2980058"/>
            <a:ext cx="0" cy="2349845"/>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79F2EBB-9301-0842-A373-03ABC5EC7B7B}"/>
              </a:ext>
            </a:extLst>
          </p:cNvPr>
          <p:cNvCxnSpPr>
            <a:cxnSpLocks/>
            <a:endCxn id="26" idx="3"/>
          </p:cNvCxnSpPr>
          <p:nvPr/>
        </p:nvCxnSpPr>
        <p:spPr>
          <a:xfrm flipH="1">
            <a:off x="1840010" y="6178343"/>
            <a:ext cx="8809868"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09FCC7A-FFBE-9242-AE96-27201342A4F4}"/>
              </a:ext>
            </a:extLst>
          </p:cNvPr>
          <p:cNvCxnSpPr>
            <a:cxnSpLocks/>
          </p:cNvCxnSpPr>
          <p:nvPr/>
        </p:nvCxnSpPr>
        <p:spPr>
          <a:xfrm>
            <a:off x="10653892" y="4058442"/>
            <a:ext cx="0" cy="1820101"/>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B09D37B7-080F-9740-91E5-A882BC569B9C}"/>
              </a:ext>
            </a:extLst>
          </p:cNvPr>
          <p:cNvGrpSpPr/>
          <p:nvPr/>
        </p:nvGrpSpPr>
        <p:grpSpPr>
          <a:xfrm>
            <a:off x="1229193" y="1880675"/>
            <a:ext cx="2332432" cy="1097280"/>
            <a:chOff x="921895" y="1030964"/>
            <a:chExt cx="1749324" cy="822960"/>
          </a:xfrm>
        </p:grpSpPr>
        <p:sp>
          <p:nvSpPr>
            <p:cNvPr id="9" name="Text Box 4">
              <a:extLst>
                <a:ext uri="{FF2B5EF4-FFF2-40B4-BE49-F238E27FC236}">
                  <a16:creationId xmlns:a16="http://schemas.microsoft.com/office/drawing/2014/main" id="{FCC852CA-C28B-B04C-B5CE-58605963C47F}"/>
                </a:ext>
              </a:extLst>
            </p:cNvPr>
            <p:cNvSpPr txBox="1">
              <a:spLocks noChangeAspect="1" noChangeArrowheads="1"/>
            </p:cNvSpPr>
            <p:nvPr/>
          </p:nvSpPr>
          <p:spPr bwMode="auto">
            <a:xfrm>
              <a:off x="921895" y="1030964"/>
              <a:ext cx="823550" cy="822960"/>
            </a:xfrm>
            <a:prstGeom prst="roundRect">
              <a:avLst>
                <a:gd name="adj" fmla="val 50000"/>
              </a:avLst>
            </a:prstGeom>
            <a:solidFill>
              <a:schemeClr val="bg2"/>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latin typeface="+mj-lt"/>
                  <a:cs typeface="Avenir Black"/>
                </a:rPr>
                <a:t>RESEARCH</a:t>
              </a:r>
            </a:p>
          </p:txBody>
        </p:sp>
        <p:sp>
          <p:nvSpPr>
            <p:cNvPr id="10" name="Text Box 4">
              <a:extLst>
                <a:ext uri="{FF2B5EF4-FFF2-40B4-BE49-F238E27FC236}">
                  <a16:creationId xmlns:a16="http://schemas.microsoft.com/office/drawing/2014/main" id="{74EA1A3E-7870-DC4D-88C1-53F4B40E80F4}"/>
                </a:ext>
              </a:extLst>
            </p:cNvPr>
            <p:cNvSpPr txBox="1">
              <a:spLocks noChangeAspect="1" noChangeArrowheads="1"/>
            </p:cNvSpPr>
            <p:nvPr/>
          </p:nvSpPr>
          <p:spPr bwMode="auto">
            <a:xfrm>
              <a:off x="1847669" y="1030964"/>
              <a:ext cx="823550" cy="822960"/>
            </a:xfrm>
            <a:prstGeom prst="roundRect">
              <a:avLst>
                <a:gd name="adj" fmla="val 50000"/>
              </a:avLst>
            </a:prstGeom>
            <a:solidFill>
              <a:schemeClr val="bg2"/>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latin typeface="+mj-lt"/>
                  <a:cs typeface="Avenir Black"/>
                </a:rPr>
                <a:t>STRATEGY</a:t>
              </a:r>
            </a:p>
          </p:txBody>
        </p:sp>
      </p:grpSp>
      <p:cxnSp>
        <p:nvCxnSpPr>
          <p:cNvPr id="11" name="Straight Connector 10">
            <a:extLst>
              <a:ext uri="{FF2B5EF4-FFF2-40B4-BE49-F238E27FC236}">
                <a16:creationId xmlns:a16="http://schemas.microsoft.com/office/drawing/2014/main" id="{83629EC2-7171-814B-8B67-C1F6235AB6E0}"/>
              </a:ext>
            </a:extLst>
          </p:cNvPr>
          <p:cNvCxnSpPr>
            <a:cxnSpLocks/>
          </p:cNvCxnSpPr>
          <p:nvPr/>
        </p:nvCxnSpPr>
        <p:spPr>
          <a:xfrm>
            <a:off x="1309287" y="3042249"/>
            <a:ext cx="2164228"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A04AF133-5E4E-9749-AC5C-23E747CD182A}"/>
              </a:ext>
            </a:extLst>
          </p:cNvPr>
          <p:cNvGrpSpPr/>
          <p:nvPr/>
        </p:nvGrpSpPr>
        <p:grpSpPr>
          <a:xfrm>
            <a:off x="8350584" y="2918698"/>
            <a:ext cx="2440280" cy="1098181"/>
            <a:chOff x="6249392" y="1809481"/>
            <a:chExt cx="1830210" cy="823636"/>
          </a:xfrm>
        </p:grpSpPr>
        <p:sp>
          <p:nvSpPr>
            <p:cNvPr id="13" name="Text Box 4">
              <a:extLst>
                <a:ext uri="{FF2B5EF4-FFF2-40B4-BE49-F238E27FC236}">
                  <a16:creationId xmlns:a16="http://schemas.microsoft.com/office/drawing/2014/main" id="{931EACC2-CB8C-BB4D-B519-301EBF6BC2FC}"/>
                </a:ext>
              </a:extLst>
            </p:cNvPr>
            <p:cNvSpPr txBox="1">
              <a:spLocks noChangeArrowheads="1"/>
            </p:cNvSpPr>
            <p:nvPr/>
          </p:nvSpPr>
          <p:spPr bwMode="auto">
            <a:xfrm>
              <a:off x="6249392" y="1809481"/>
              <a:ext cx="824226" cy="823636"/>
            </a:xfrm>
            <a:prstGeom prst="roundRect">
              <a:avLst>
                <a:gd name="adj" fmla="val 50000"/>
              </a:avLst>
            </a:prstGeom>
            <a:solidFill>
              <a:schemeClr val="tx1"/>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LAUNCH</a:t>
              </a:r>
            </a:p>
          </p:txBody>
        </p:sp>
        <p:sp>
          <p:nvSpPr>
            <p:cNvPr id="14" name="Text Box 4">
              <a:extLst>
                <a:ext uri="{FF2B5EF4-FFF2-40B4-BE49-F238E27FC236}">
                  <a16:creationId xmlns:a16="http://schemas.microsoft.com/office/drawing/2014/main" id="{99A05A28-B688-5A41-8117-9C1AEB845515}"/>
                </a:ext>
              </a:extLst>
            </p:cNvPr>
            <p:cNvSpPr txBox="1">
              <a:spLocks noChangeArrowheads="1"/>
            </p:cNvSpPr>
            <p:nvPr/>
          </p:nvSpPr>
          <p:spPr bwMode="auto">
            <a:xfrm>
              <a:off x="7255376" y="1809481"/>
              <a:ext cx="824226" cy="823636"/>
            </a:xfrm>
            <a:prstGeom prst="roundRect">
              <a:avLst>
                <a:gd name="adj" fmla="val 50000"/>
              </a:avLst>
            </a:prstGeom>
            <a:solidFill>
              <a:schemeClr val="tx1"/>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MONITOR &amp; OPTIMIZE</a:t>
              </a:r>
            </a:p>
          </p:txBody>
        </p:sp>
      </p:grpSp>
      <p:grpSp>
        <p:nvGrpSpPr>
          <p:cNvPr id="15" name="Group 14">
            <a:extLst>
              <a:ext uri="{FF2B5EF4-FFF2-40B4-BE49-F238E27FC236}">
                <a16:creationId xmlns:a16="http://schemas.microsoft.com/office/drawing/2014/main" id="{4B8F7604-CEF3-A140-941C-AEBD39A0889B}"/>
              </a:ext>
            </a:extLst>
          </p:cNvPr>
          <p:cNvGrpSpPr/>
          <p:nvPr/>
        </p:nvGrpSpPr>
        <p:grpSpPr>
          <a:xfrm>
            <a:off x="4744133" y="2399235"/>
            <a:ext cx="2423945" cy="1098181"/>
            <a:chOff x="3584427" y="1474944"/>
            <a:chExt cx="1817959" cy="823636"/>
          </a:xfrm>
        </p:grpSpPr>
        <p:sp>
          <p:nvSpPr>
            <p:cNvPr id="16" name="Text Box 4">
              <a:extLst>
                <a:ext uri="{FF2B5EF4-FFF2-40B4-BE49-F238E27FC236}">
                  <a16:creationId xmlns:a16="http://schemas.microsoft.com/office/drawing/2014/main" id="{266FADCC-B789-CB46-AB18-46998D766210}"/>
                </a:ext>
              </a:extLst>
            </p:cNvPr>
            <p:cNvSpPr txBox="1">
              <a:spLocks noChangeArrowheads="1"/>
            </p:cNvSpPr>
            <p:nvPr/>
          </p:nvSpPr>
          <p:spPr bwMode="auto">
            <a:xfrm>
              <a:off x="3584427" y="1474944"/>
              <a:ext cx="824226" cy="823636"/>
            </a:xfrm>
            <a:prstGeom prst="roundRect">
              <a:avLst>
                <a:gd name="adj" fmla="val 50000"/>
              </a:avLst>
            </a:prstGeom>
            <a:solidFill>
              <a:schemeClr val="tx1">
                <a:lumMod val="50000"/>
                <a:lumOff val="50000"/>
              </a:schemeClr>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DESIGN</a:t>
              </a:r>
            </a:p>
          </p:txBody>
        </p:sp>
        <p:sp>
          <p:nvSpPr>
            <p:cNvPr id="17" name="Text Box 4">
              <a:extLst>
                <a:ext uri="{FF2B5EF4-FFF2-40B4-BE49-F238E27FC236}">
                  <a16:creationId xmlns:a16="http://schemas.microsoft.com/office/drawing/2014/main" id="{7C3C5AEF-EBCD-5B4C-9F67-E24D1028F264}"/>
                </a:ext>
              </a:extLst>
            </p:cNvPr>
            <p:cNvSpPr txBox="1">
              <a:spLocks noChangeArrowheads="1"/>
            </p:cNvSpPr>
            <p:nvPr/>
          </p:nvSpPr>
          <p:spPr bwMode="auto">
            <a:xfrm>
              <a:off x="4578160" y="1474944"/>
              <a:ext cx="824226" cy="823636"/>
            </a:xfrm>
            <a:prstGeom prst="roundRect">
              <a:avLst>
                <a:gd name="adj" fmla="val 50000"/>
              </a:avLst>
            </a:prstGeom>
            <a:solidFill>
              <a:schemeClr val="tx1">
                <a:lumMod val="50000"/>
                <a:lumOff val="50000"/>
              </a:schemeClr>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BUILD</a:t>
              </a:r>
            </a:p>
          </p:txBody>
        </p:sp>
      </p:grpSp>
      <p:sp>
        <p:nvSpPr>
          <p:cNvPr id="18" name="TextBox 17">
            <a:extLst>
              <a:ext uri="{FF2B5EF4-FFF2-40B4-BE49-F238E27FC236}">
                <a16:creationId xmlns:a16="http://schemas.microsoft.com/office/drawing/2014/main" id="{A284C10F-6DB2-504C-8494-4CDA61BAB2F2}"/>
              </a:ext>
            </a:extLst>
          </p:cNvPr>
          <p:cNvSpPr txBox="1"/>
          <p:nvPr/>
        </p:nvSpPr>
        <p:spPr>
          <a:xfrm>
            <a:off x="4504157" y="3693101"/>
            <a:ext cx="2740209" cy="1898661"/>
          </a:xfrm>
          <a:prstGeom prst="rect">
            <a:avLst/>
          </a:prstGeom>
          <a:noFill/>
        </p:spPr>
        <p:txBody>
          <a:bodyPr wrap="square" rtlCol="0">
            <a:spAutoFit/>
          </a:bodyPr>
          <a:lstStyle/>
          <a:p>
            <a:pPr algn="ctr"/>
            <a:r>
              <a:rPr lang="en-US" sz="1067">
                <a:latin typeface="+mj-lt"/>
                <a:ea typeface="Avenir Book" charset="0"/>
                <a:cs typeface="Avenir Book" charset="0"/>
              </a:rPr>
              <a:t>Identifying requirements, feature lists, user stories, and build plan</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Creating a comprehensive agile sprint plan to build the new experience</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Designing the new experience with best-in-class creative</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Iterative and seamless hand-offs between design and development</a:t>
            </a:r>
          </a:p>
        </p:txBody>
      </p:sp>
      <p:sp>
        <p:nvSpPr>
          <p:cNvPr id="19" name="TextBox 18">
            <a:extLst>
              <a:ext uri="{FF2B5EF4-FFF2-40B4-BE49-F238E27FC236}">
                <a16:creationId xmlns:a16="http://schemas.microsoft.com/office/drawing/2014/main" id="{97CDE831-B907-F346-83A5-F3E159079FE0}"/>
              </a:ext>
            </a:extLst>
          </p:cNvPr>
          <p:cNvSpPr txBox="1"/>
          <p:nvPr/>
        </p:nvSpPr>
        <p:spPr>
          <a:xfrm>
            <a:off x="1361625" y="3174807"/>
            <a:ext cx="2028103" cy="2062872"/>
          </a:xfrm>
          <a:prstGeom prst="rect">
            <a:avLst/>
          </a:prstGeom>
          <a:noFill/>
        </p:spPr>
        <p:txBody>
          <a:bodyPr wrap="square" rtlCol="0">
            <a:spAutoFit/>
          </a:bodyPr>
          <a:lstStyle/>
          <a:p>
            <a:pPr algn="ctr"/>
            <a:r>
              <a:rPr lang="en-US" sz="1067">
                <a:latin typeface="+mj-lt"/>
                <a:ea typeface="Avenir Book" charset="0"/>
                <a:cs typeface="Avenir Book" charset="0"/>
              </a:rPr>
              <a:t>Looking at the problem from all angles – business, people, technology</a:t>
            </a:r>
          </a:p>
          <a:p>
            <a:pPr algn="ctr"/>
            <a:endParaRPr lang="en-US" sz="1067">
              <a:latin typeface="+mj-lt"/>
              <a:ea typeface="Avenir Book" charset="0"/>
              <a:cs typeface="Avenir Book" charset="0"/>
            </a:endParaRPr>
          </a:p>
          <a:p>
            <a:pPr algn="ctr"/>
            <a:r>
              <a:rPr lang="en-US" sz="1067">
                <a:ea typeface="Avenir Book" charset="0"/>
                <a:cs typeface="Avenir Book" charset="0"/>
              </a:rPr>
              <a:t>Sensemaking &amp; co-creating to develop product vision, personas, concepts, content strategy and roadmap</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Define technical solution architecture and integration strategy</a:t>
            </a:r>
          </a:p>
        </p:txBody>
      </p:sp>
      <p:sp>
        <p:nvSpPr>
          <p:cNvPr id="20" name="TextBox 19">
            <a:extLst>
              <a:ext uri="{FF2B5EF4-FFF2-40B4-BE49-F238E27FC236}">
                <a16:creationId xmlns:a16="http://schemas.microsoft.com/office/drawing/2014/main" id="{9F4C313C-BD62-924E-A56F-4030EEA3EC47}"/>
              </a:ext>
            </a:extLst>
          </p:cNvPr>
          <p:cNvSpPr txBox="1"/>
          <p:nvPr/>
        </p:nvSpPr>
        <p:spPr>
          <a:xfrm>
            <a:off x="8492732" y="4224265"/>
            <a:ext cx="2181873" cy="1969770"/>
          </a:xfrm>
          <a:prstGeom prst="rect">
            <a:avLst/>
          </a:prstGeom>
          <a:noFill/>
        </p:spPr>
        <p:txBody>
          <a:bodyPr wrap="square" rtlCol="0">
            <a:spAutoFit/>
          </a:bodyPr>
          <a:lstStyle/>
          <a:p>
            <a:pPr algn="ctr"/>
            <a:r>
              <a:rPr lang="en-US" sz="1100" dirty="0"/>
              <a:t>Deploying myVantage app to UAT environment for business validation and feedback</a:t>
            </a:r>
          </a:p>
          <a:p>
            <a:pPr algn="ctr"/>
            <a:endParaRPr lang="en-US" sz="1200" dirty="0">
              <a:ea typeface="Avenir Book" charset="0"/>
              <a:cs typeface="Avenir Book" charset="0"/>
            </a:endParaRPr>
          </a:p>
          <a:p>
            <a:pPr algn="ctr"/>
            <a:r>
              <a:rPr lang="en-US" sz="1100" dirty="0">
                <a:ea typeface="Avenir Book" charset="0"/>
                <a:cs typeface="Avenir Book" charset="0"/>
              </a:rPr>
              <a:t>Iteratively improving the product with learnings from UAT</a:t>
            </a:r>
          </a:p>
          <a:p>
            <a:pPr algn="ctr"/>
            <a:endParaRPr lang="en-US" sz="1100" dirty="0">
              <a:ea typeface="Avenir Book" charset="0"/>
              <a:cs typeface="Avenir Book" charset="0"/>
            </a:endParaRPr>
          </a:p>
          <a:p>
            <a:pPr algn="ctr"/>
            <a:r>
              <a:rPr lang="en-US" sz="1100" dirty="0">
                <a:ea typeface="Avenir Book" charset="0"/>
                <a:cs typeface="Avenir Book" charset="0"/>
              </a:rPr>
              <a:t>Production cutover and monitor </a:t>
            </a:r>
          </a:p>
        </p:txBody>
      </p:sp>
      <p:cxnSp>
        <p:nvCxnSpPr>
          <p:cNvPr id="21" name="Straight Connector 20">
            <a:extLst>
              <a:ext uri="{FF2B5EF4-FFF2-40B4-BE49-F238E27FC236}">
                <a16:creationId xmlns:a16="http://schemas.microsoft.com/office/drawing/2014/main" id="{FAEBF2EC-A13E-884F-A638-BBA009270AB4}"/>
              </a:ext>
            </a:extLst>
          </p:cNvPr>
          <p:cNvCxnSpPr>
            <a:cxnSpLocks/>
          </p:cNvCxnSpPr>
          <p:nvPr/>
        </p:nvCxnSpPr>
        <p:spPr>
          <a:xfrm>
            <a:off x="4895629" y="3576297"/>
            <a:ext cx="2040480"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ACAAD40-3001-E849-AD57-8FAEC4712A5D}"/>
              </a:ext>
            </a:extLst>
          </p:cNvPr>
          <p:cNvCxnSpPr>
            <a:cxnSpLocks/>
          </p:cNvCxnSpPr>
          <p:nvPr/>
        </p:nvCxnSpPr>
        <p:spPr>
          <a:xfrm>
            <a:off x="8609397" y="4107697"/>
            <a:ext cx="2040480"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B39B040-6A17-0F4C-8843-2EAA7E62C633}"/>
              </a:ext>
            </a:extLst>
          </p:cNvPr>
          <p:cNvCxnSpPr>
            <a:cxnSpLocks/>
          </p:cNvCxnSpPr>
          <p:nvPr/>
        </p:nvCxnSpPr>
        <p:spPr>
          <a:xfrm>
            <a:off x="3481191" y="3055009"/>
            <a:ext cx="1405412" cy="521289"/>
          </a:xfrm>
          <a:prstGeom prst="line">
            <a:avLst/>
          </a:prstGeom>
          <a:ln w="38100" cap="rnd"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19849FC-CF68-254C-84AD-BBCCCFFA5CFD}"/>
              </a:ext>
            </a:extLst>
          </p:cNvPr>
          <p:cNvCxnSpPr>
            <a:cxnSpLocks/>
          </p:cNvCxnSpPr>
          <p:nvPr/>
        </p:nvCxnSpPr>
        <p:spPr>
          <a:xfrm>
            <a:off x="6945136" y="3576298"/>
            <a:ext cx="1664261" cy="530589"/>
          </a:xfrm>
          <a:prstGeom prst="line">
            <a:avLst/>
          </a:prstGeom>
          <a:ln w="38100" cap="rnd"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Text Box 4">
            <a:extLst>
              <a:ext uri="{FF2B5EF4-FFF2-40B4-BE49-F238E27FC236}">
                <a16:creationId xmlns:a16="http://schemas.microsoft.com/office/drawing/2014/main" id="{1969F5D6-B10F-FC49-9A96-847F5D7E9A23}"/>
              </a:ext>
            </a:extLst>
          </p:cNvPr>
          <p:cNvSpPr txBox="1">
            <a:spLocks noChangeAspect="1" noChangeArrowheads="1"/>
          </p:cNvSpPr>
          <p:nvPr/>
        </p:nvSpPr>
        <p:spPr bwMode="auto">
          <a:xfrm>
            <a:off x="741943" y="5329903"/>
            <a:ext cx="1098067" cy="1097280"/>
          </a:xfrm>
          <a:prstGeom prst="roundRect">
            <a:avLst>
              <a:gd name="adj" fmla="val 50000"/>
            </a:avLst>
          </a:prstGeom>
          <a:solidFill>
            <a:srgbClr val="63FEC9"/>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latin typeface="+mj-lt"/>
                <a:cs typeface="Avenir Black"/>
              </a:rPr>
              <a:t>EVOLVE</a:t>
            </a:r>
          </a:p>
        </p:txBody>
      </p:sp>
      <p:sp>
        <p:nvSpPr>
          <p:cNvPr id="27" name="Rectangle 26">
            <a:extLst>
              <a:ext uri="{FF2B5EF4-FFF2-40B4-BE49-F238E27FC236}">
                <a16:creationId xmlns:a16="http://schemas.microsoft.com/office/drawing/2014/main" id="{803B6CC3-E98B-5545-9790-49B74853696E}"/>
              </a:ext>
            </a:extLst>
          </p:cNvPr>
          <p:cNvSpPr/>
          <p:nvPr/>
        </p:nvSpPr>
        <p:spPr>
          <a:xfrm>
            <a:off x="1946816" y="5968556"/>
            <a:ext cx="8707789" cy="297454"/>
          </a:xfrm>
          <a:prstGeom prst="rect">
            <a:avLst/>
          </a:prstGeom>
          <a:solidFill>
            <a:srgbClr val="FF9561"/>
          </a:solidFill>
          <a:ln>
            <a:solidFill>
              <a:srgbClr val="FF9561"/>
            </a:solidFill>
          </a:ln>
        </p:spPr>
        <p:txBody>
          <a:bodyPr wrap="square">
            <a:spAutoFit/>
          </a:bodyPr>
          <a:lstStyle/>
          <a:p>
            <a:pPr algn="ctr"/>
            <a:r>
              <a:rPr lang="en-US" sz="1333" spc="133">
                <a:solidFill>
                  <a:schemeClr val="bg1"/>
                </a:solidFill>
                <a:latin typeface="+mj-lt"/>
              </a:rPr>
              <a:t>Integration with Experience Strategy &amp; User Research</a:t>
            </a:r>
          </a:p>
        </p:txBody>
      </p:sp>
      <p:pic>
        <p:nvPicPr>
          <p:cNvPr id="28" name="Picture 27">
            <a:extLst>
              <a:ext uri="{FF2B5EF4-FFF2-40B4-BE49-F238E27FC236}">
                <a16:creationId xmlns:a16="http://schemas.microsoft.com/office/drawing/2014/main" id="{F3AFF457-ABD3-AE46-A587-8F504E0DBF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78228" y="2488676"/>
            <a:ext cx="739419" cy="739419"/>
          </a:xfrm>
          <a:prstGeom prst="rect">
            <a:avLst/>
          </a:prstGeom>
        </p:spPr>
      </p:pic>
      <p:sp>
        <p:nvSpPr>
          <p:cNvPr id="30" name="Rectangle 29"/>
          <p:cNvSpPr/>
          <p:nvPr/>
        </p:nvSpPr>
        <p:spPr>
          <a:xfrm>
            <a:off x="3941637" y="2129255"/>
            <a:ext cx="7390151" cy="4181726"/>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891598" y="5222489"/>
            <a:ext cx="2087273" cy="143739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63947" y="5235005"/>
            <a:ext cx="1282869" cy="1437398"/>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41607" y="1671400"/>
            <a:ext cx="3000030" cy="3698836"/>
          </a:xfrm>
          <a:prstGeom prst="rect">
            <a:avLst/>
          </a:prstGeom>
          <a:noFill/>
          <a:ln w="6350">
            <a:solidFill>
              <a:srgbClr val="006A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72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Research and strategy: </a:t>
            </a:r>
            <a:r>
              <a:rPr lang="en-US">
                <a:solidFill>
                  <a:srgbClr val="006A4D"/>
                </a:solidFill>
              </a:rPr>
              <a:t>key activities and deliverables</a:t>
            </a:r>
          </a:p>
        </p:txBody>
      </p:sp>
      <p:sp>
        <p:nvSpPr>
          <p:cNvPr id="5" name="TextBox 4">
            <a:extLst>
              <a:ext uri="{FF2B5EF4-FFF2-40B4-BE49-F238E27FC236}">
                <a16:creationId xmlns:a16="http://schemas.microsoft.com/office/drawing/2014/main" id="{BE75CFBC-299B-4188-9615-54D4FE0DA25E}"/>
              </a:ext>
            </a:extLst>
          </p:cNvPr>
          <p:cNvSpPr txBox="1"/>
          <p:nvPr/>
        </p:nvSpPr>
        <p:spPr>
          <a:xfrm>
            <a:off x="1127656" y="2083641"/>
            <a:ext cx="3365857" cy="406265"/>
          </a:xfrm>
          <a:prstGeom prst="rect">
            <a:avLst/>
          </a:prstGeom>
          <a:noFill/>
          <a:ln w="6350">
            <a:solidFill>
              <a:schemeClr val="bg1"/>
            </a:solidFill>
          </a:ln>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r>
              <a:rPr lang="en-CA" sz="1200">
                <a:latin typeface="+mj-lt"/>
                <a:cs typeface="Arial"/>
              </a:rPr>
              <a:t>ORGANIZE, UNDERSTAND &amp; ALIGN MYVANTAGE CONTEXT &amp; NEEDS</a:t>
            </a:r>
            <a:endParaRPr lang="en-US" sz="1200" spc="133">
              <a:latin typeface="+mj-lt"/>
              <a:ea typeface="Avenir Next Demi Bold" charset="0"/>
              <a:cs typeface="Avenir Next Demi Bold" charset="0"/>
            </a:endParaRPr>
          </a:p>
        </p:txBody>
      </p:sp>
      <p:sp>
        <p:nvSpPr>
          <p:cNvPr id="6" name="TextBox 5">
            <a:extLst>
              <a:ext uri="{FF2B5EF4-FFF2-40B4-BE49-F238E27FC236}">
                <a16:creationId xmlns:a16="http://schemas.microsoft.com/office/drawing/2014/main" id="{051164F9-357B-4F72-96BE-AA97BF05AB80}"/>
              </a:ext>
            </a:extLst>
          </p:cNvPr>
          <p:cNvSpPr txBox="1"/>
          <p:nvPr/>
        </p:nvSpPr>
        <p:spPr>
          <a:xfrm>
            <a:off x="4735667" y="2083641"/>
            <a:ext cx="3456236" cy="406265"/>
          </a:xfrm>
          <a:prstGeom prst="rect">
            <a:avLst/>
          </a:prstGeom>
          <a:noFill/>
          <a:ln w="6350">
            <a:solidFill>
              <a:schemeClr val="bg1"/>
            </a:solidFill>
          </a:ln>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r>
              <a:rPr lang="en-CA" sz="1200">
                <a:latin typeface="+mj-lt"/>
                <a:ea typeface="+mn-lt"/>
                <a:cs typeface="+mn-lt"/>
              </a:rPr>
              <a:t>DETERMINE A HUMAN-CENTERED MYVANTAGE EXPERIENCE</a:t>
            </a:r>
            <a:endParaRPr lang="en-US" sz="1200">
              <a:latin typeface="+mj-lt"/>
            </a:endParaRPr>
          </a:p>
        </p:txBody>
      </p:sp>
      <p:sp>
        <p:nvSpPr>
          <p:cNvPr id="7" name="TextBox 6">
            <a:extLst>
              <a:ext uri="{FF2B5EF4-FFF2-40B4-BE49-F238E27FC236}">
                <a16:creationId xmlns:a16="http://schemas.microsoft.com/office/drawing/2014/main" id="{BE9E5601-93A6-4497-9150-DD717190F597}"/>
              </a:ext>
            </a:extLst>
          </p:cNvPr>
          <p:cNvSpPr txBox="1"/>
          <p:nvPr/>
        </p:nvSpPr>
        <p:spPr>
          <a:xfrm>
            <a:off x="8463472" y="2083641"/>
            <a:ext cx="3570134" cy="590931"/>
          </a:xfrm>
          <a:prstGeom prst="rect">
            <a:avLst/>
          </a:prstGeom>
          <a:noFill/>
          <a:ln w="6350">
            <a:solidFill>
              <a:schemeClr val="bg1"/>
            </a:solidFill>
          </a:ln>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r>
              <a:rPr lang="en-CA" sz="1200">
                <a:latin typeface="+mj-lt"/>
                <a:cs typeface="Arial"/>
              </a:rPr>
              <a:t>CO-CREATE</a:t>
            </a:r>
            <a:r>
              <a:rPr lang="en-CA" sz="1200">
                <a:latin typeface="+mj-lt"/>
                <a:ea typeface="+mn-lt"/>
                <a:cs typeface="+mn-lt"/>
              </a:rPr>
              <a:t> THE FUTURE MYVANTAGE EXPERIENCE</a:t>
            </a:r>
            <a:endParaRPr lang="en-US" sz="1200" spc="133">
              <a:latin typeface="+mj-lt"/>
              <a:cs typeface="Arial"/>
            </a:endParaRPr>
          </a:p>
          <a:p>
            <a:endParaRPr lang="en-CA" sz="1200">
              <a:latin typeface="+mj-lt"/>
              <a:ea typeface="Avenir Next Demi Bold" charset="0"/>
              <a:cs typeface="Arial"/>
            </a:endParaRPr>
          </a:p>
        </p:txBody>
      </p:sp>
      <p:graphicFrame>
        <p:nvGraphicFramePr>
          <p:cNvPr id="9" name="Table 22">
            <a:extLst>
              <a:ext uri="{FF2B5EF4-FFF2-40B4-BE49-F238E27FC236}">
                <a16:creationId xmlns:a16="http://schemas.microsoft.com/office/drawing/2014/main" id="{31D92DAF-F428-48BA-B412-8FAE150D1BA9}"/>
              </a:ext>
            </a:extLst>
          </p:cNvPr>
          <p:cNvGraphicFramePr>
            <a:graphicFrameLocks noGrp="1"/>
          </p:cNvGraphicFramePr>
          <p:nvPr>
            <p:extLst>
              <p:ext uri="{D42A27DB-BD31-4B8C-83A1-F6EECF244321}">
                <p14:modId xmlns:p14="http://schemas.microsoft.com/office/powerpoint/2010/main" val="3065414555"/>
              </p:ext>
            </p:extLst>
          </p:nvPr>
        </p:nvGraphicFramePr>
        <p:xfrm>
          <a:off x="1026345" y="2909443"/>
          <a:ext cx="11165655" cy="3683901"/>
        </p:xfrm>
        <a:graphic>
          <a:graphicData uri="http://schemas.openxmlformats.org/drawingml/2006/table">
            <a:tbl>
              <a:tblPr firstRow="1" bandRow="1">
                <a:tableStyleId>{5C22544A-7EE6-4342-B048-85BDC9FD1C3A}</a:tableStyleId>
              </a:tblPr>
              <a:tblGrid>
                <a:gridCol w="3721885">
                  <a:extLst>
                    <a:ext uri="{9D8B030D-6E8A-4147-A177-3AD203B41FA5}">
                      <a16:colId xmlns:a16="http://schemas.microsoft.com/office/drawing/2014/main" val="3551083296"/>
                    </a:ext>
                  </a:extLst>
                </a:gridCol>
                <a:gridCol w="3721885">
                  <a:extLst>
                    <a:ext uri="{9D8B030D-6E8A-4147-A177-3AD203B41FA5}">
                      <a16:colId xmlns:a16="http://schemas.microsoft.com/office/drawing/2014/main" val="2748518534"/>
                    </a:ext>
                  </a:extLst>
                </a:gridCol>
                <a:gridCol w="3721885">
                  <a:extLst>
                    <a:ext uri="{9D8B030D-6E8A-4147-A177-3AD203B41FA5}">
                      <a16:colId xmlns:a16="http://schemas.microsoft.com/office/drawing/2014/main" val="226807461"/>
                    </a:ext>
                  </a:extLst>
                </a:gridCol>
              </a:tblGrid>
              <a:tr h="1159074">
                <a:tc>
                  <a:txBody>
                    <a:bodyPr/>
                    <a:lstStyle/>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a:solidFill>
                            <a:schemeClr val="tx1"/>
                          </a:solidFill>
                          <a:latin typeface="+mj-lt"/>
                          <a:ea typeface="+mn-ea"/>
                          <a:cs typeface="+mn-cs"/>
                        </a:rPr>
                        <a:t>Kickoff</a:t>
                      </a:r>
                      <a:r>
                        <a:rPr lang="en-US" sz="1200" b="0" i="0" u="none" strike="noStrike" kern="1200" baseline="0" noProof="0">
                          <a:solidFill>
                            <a:schemeClr val="tx1"/>
                          </a:solidFill>
                          <a:latin typeface="+mj-lt"/>
                          <a:ea typeface="+mn-ea"/>
                          <a:cs typeface="+mn-cs"/>
                        </a:rPr>
                        <a:t> &amp; alignment</a:t>
                      </a:r>
                      <a:endParaRPr lang="en-US" sz="1200" b="0" i="0" u="none" strike="noStrike" kern="1200">
                        <a:solidFill>
                          <a:schemeClr val="tx1"/>
                        </a:solidFill>
                        <a:latin typeface="+mj-lt"/>
                        <a:ea typeface="+mn-ea"/>
                        <a:cs typeface="+mn-cs"/>
                      </a:endParaRPr>
                    </a:p>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a:solidFill>
                            <a:schemeClr val="tx1"/>
                          </a:solidFill>
                          <a:latin typeface="+mj-lt"/>
                          <a:ea typeface="+mn-ea"/>
                          <a:cs typeface="+mn-cs"/>
                        </a:rPr>
                        <a:t>Stakeholder interviews</a:t>
                      </a:r>
                      <a:endParaRPr lang="en-US" sz="1200" b="0" i="0" u="none" strike="noStrike" kern="1200">
                        <a:solidFill>
                          <a:schemeClr val="tx1"/>
                        </a:solidFill>
                        <a:latin typeface="+mj-lt"/>
                        <a:ea typeface="+mn-ea"/>
                        <a:cs typeface="+mn-cs"/>
                      </a:endParaRPr>
                    </a:p>
                    <a:p>
                      <a:pPr marL="114300" lvl="0" indent="-114300" algn="l" defTabSz="685800" rtl="0" eaLnBrk="1" latinLnBrk="0" hangingPunct="1">
                        <a:lnSpc>
                          <a:spcPct val="100000"/>
                        </a:lnSpc>
                        <a:spcBef>
                          <a:spcPts val="0"/>
                        </a:spcBef>
                        <a:spcAft>
                          <a:spcPts val="400"/>
                        </a:spcAft>
                        <a:buFont typeface="System Font Regular"/>
                        <a:buChar char="/"/>
                        <a:tabLst/>
                      </a:pPr>
                      <a:r>
                        <a:rPr kumimoji="0" lang="en-US" sz="1200" b="0" i="0" u="none" strike="noStrike" kern="0" cap="none" spc="0" normalizeH="0" baseline="0" noProof="0">
                          <a:ln>
                            <a:noFill/>
                          </a:ln>
                          <a:solidFill>
                            <a:schemeClr val="tx1"/>
                          </a:solidFill>
                          <a:effectLst/>
                          <a:uLnTx/>
                          <a:uFillTx/>
                          <a:latin typeface="+mj-lt"/>
                          <a:ea typeface="Arial   "/>
                          <a:cs typeface="Arial   "/>
                          <a:sym typeface="Arial   "/>
                        </a:rPr>
                        <a:t>Document, business, and platform immersion</a:t>
                      </a:r>
                    </a:p>
                    <a:p>
                      <a:pPr marL="114300" lvl="0" indent="-114300" algn="l" defTabSz="685800" rtl="0" eaLnBrk="1" latinLnBrk="0" hangingPunct="1">
                        <a:lnSpc>
                          <a:spcPct val="100000"/>
                        </a:lnSpc>
                        <a:spcBef>
                          <a:spcPts val="0"/>
                        </a:spcBef>
                        <a:spcAft>
                          <a:spcPts val="400"/>
                        </a:spcAft>
                        <a:buFont typeface="System Font Regular"/>
                        <a:buChar char="/"/>
                        <a:tabLst/>
                      </a:pPr>
                      <a:r>
                        <a:rPr kumimoji="0" lang="en-US" sz="1200" b="0" i="0" u="none" strike="noStrike" kern="0" cap="none" spc="0" normalizeH="0" baseline="0" noProof="0">
                          <a:ln>
                            <a:noFill/>
                          </a:ln>
                          <a:solidFill>
                            <a:schemeClr val="tx1"/>
                          </a:solidFill>
                          <a:effectLst/>
                          <a:uLnTx/>
                          <a:uFillTx/>
                          <a:latin typeface="+mj-lt"/>
                          <a:sym typeface="Arial   "/>
                        </a:rPr>
                        <a:t>Research planning</a:t>
                      </a:r>
                    </a:p>
                    <a:p>
                      <a:pPr marL="114300" lvl="0" indent="-114300" algn="l">
                        <a:lnSpc>
                          <a:spcPct val="100000"/>
                        </a:lnSpc>
                        <a:spcBef>
                          <a:spcPts val="0"/>
                        </a:spcBef>
                        <a:spcAft>
                          <a:spcPts val="400"/>
                        </a:spcAft>
                        <a:buFont typeface="System Font Regular"/>
                        <a:buChar char="/"/>
                      </a:pPr>
                      <a:r>
                        <a:rPr lang="en-US" sz="1200" b="0" i="0" u="none" strike="noStrike" kern="0" cap="none" spc="0" normalizeH="0" baseline="0" noProof="0">
                          <a:ln>
                            <a:noFill/>
                          </a:ln>
                          <a:solidFill>
                            <a:schemeClr val="tx1"/>
                          </a:solidFill>
                          <a:effectLst/>
                          <a:uLnTx/>
                          <a:uFillTx/>
                          <a:latin typeface="+mj-lt"/>
                        </a:rPr>
                        <a:t>Target architecture draft and review</a:t>
                      </a:r>
                    </a:p>
                  </a:txBody>
                  <a:tcPr marL="121920" marR="121920" marT="60960" marB="60960">
                    <a:noFill/>
                  </a:tcPr>
                </a:tc>
                <a:tc>
                  <a:txBody>
                    <a:bodyPr/>
                    <a:lstStyle/>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a:solidFill>
                            <a:schemeClr val="tx1"/>
                          </a:solidFill>
                          <a:latin typeface="+mj-lt"/>
                          <a:ea typeface="+mn-ea"/>
                          <a:cs typeface="+mn-cs"/>
                        </a:rPr>
                        <a:t>User research</a:t>
                      </a:r>
                      <a:endParaRPr lang="en-US" sz="1200" b="0" i="0" u="none" strike="noStrike" kern="1200">
                        <a:solidFill>
                          <a:schemeClr val="tx1"/>
                        </a:solidFill>
                        <a:latin typeface="+mj-lt"/>
                        <a:ea typeface="+mn-ea"/>
                        <a:cs typeface="+mn-cs"/>
                      </a:endParaRPr>
                    </a:p>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a:solidFill>
                            <a:schemeClr val="tx1"/>
                          </a:solidFill>
                          <a:latin typeface="+mj-lt"/>
                          <a:ea typeface="+mn-ea"/>
                          <a:cs typeface="+mn-cs"/>
                        </a:rPr>
                        <a:t>Insight</a:t>
                      </a:r>
                      <a:r>
                        <a:rPr lang="en-US" sz="1200" b="0" i="0" u="none" strike="noStrike" kern="1200" baseline="0" noProof="0">
                          <a:solidFill>
                            <a:schemeClr val="tx1"/>
                          </a:solidFill>
                          <a:latin typeface="+mj-lt"/>
                          <a:ea typeface="+mn-ea"/>
                          <a:cs typeface="+mn-cs"/>
                        </a:rPr>
                        <a:t> synthesis</a:t>
                      </a:r>
                      <a:endParaRPr lang="en-US" sz="1200" b="0" i="0" u="none" strike="noStrike" kern="1200">
                        <a:solidFill>
                          <a:schemeClr val="tx1"/>
                        </a:solidFill>
                        <a:latin typeface="+mj-lt"/>
                        <a:ea typeface="+mn-ea"/>
                        <a:cs typeface="+mn-cs"/>
                      </a:endParaRPr>
                    </a:p>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a:solidFill>
                            <a:schemeClr val="tx1"/>
                          </a:solidFill>
                          <a:latin typeface="+mj-lt"/>
                          <a:ea typeface="+mn-ea"/>
                          <a:cs typeface="+mn-cs"/>
                        </a:rPr>
                        <a:t>Persona development</a:t>
                      </a:r>
                    </a:p>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a:solidFill>
                            <a:schemeClr val="tx1"/>
                          </a:solidFill>
                          <a:latin typeface="+mj-lt"/>
                          <a:ea typeface="+mn-ea"/>
                          <a:cs typeface="+mn-cs"/>
                        </a:rPr>
                        <a:t>Content audit</a:t>
                      </a:r>
                    </a:p>
                    <a:p>
                      <a:pPr marL="114300" lvl="0" indent="-114300" algn="l" defTabSz="685800" rtl="0" eaLnBrk="1" latinLnBrk="0" hangingPunct="1">
                        <a:lnSpc>
                          <a:spcPct val="100000"/>
                        </a:lnSpc>
                        <a:spcBef>
                          <a:spcPts val="0"/>
                        </a:spcBef>
                        <a:spcAft>
                          <a:spcPts val="400"/>
                        </a:spcAft>
                        <a:buFont typeface="System Font Regular"/>
                        <a:buChar char="/"/>
                        <a:tabLst/>
                      </a:pPr>
                      <a:r>
                        <a:rPr lang="en-US" sz="1100" b="0">
                          <a:solidFill>
                            <a:schemeClr val="tx1"/>
                          </a:solidFill>
                          <a:latin typeface="+mj-lt"/>
                        </a:rPr>
                        <a:t>CBRE tools and technology inventory</a:t>
                      </a:r>
                    </a:p>
                    <a:p>
                      <a:pPr lvl="0">
                        <a:lnSpc>
                          <a:spcPct val="130000"/>
                        </a:lnSpc>
                        <a:spcAft>
                          <a:spcPts val="400"/>
                        </a:spcAft>
                        <a:buNone/>
                      </a:pPr>
                      <a:r>
                        <a:rPr lang="en-US" sz="1100" b="0">
                          <a:solidFill>
                            <a:schemeClr val="tx1"/>
                          </a:solidFill>
                          <a:latin typeface="+mj-lt"/>
                        </a:rPr>
                        <a:t>/  Target architecture finalization </a:t>
                      </a:r>
                    </a:p>
                    <a:p>
                      <a:pPr lvl="0">
                        <a:lnSpc>
                          <a:spcPct val="130000"/>
                        </a:lnSpc>
                        <a:spcAft>
                          <a:spcPts val="400"/>
                        </a:spcAft>
                        <a:buNone/>
                      </a:pPr>
                      <a:endParaRPr lang="en-US" sz="1100" b="0" dirty="0">
                        <a:solidFill>
                          <a:schemeClr val="tx1"/>
                        </a:solidFill>
                        <a:latin typeface="+mj-lt"/>
                      </a:endParaRPr>
                    </a:p>
                  </a:txBody>
                  <a:tcPr marL="121920" marR="121920" marT="60960" marB="60960">
                    <a:noFill/>
                  </a:tcPr>
                </a:tc>
                <a:tc>
                  <a:txBody>
                    <a:bodyPr/>
                    <a:lstStyle/>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dirty="0">
                          <a:solidFill>
                            <a:schemeClr val="tx1"/>
                          </a:solidFill>
                          <a:latin typeface="+mj-lt"/>
                          <a:ea typeface="+mn-ea"/>
                          <a:cs typeface="+mn-cs"/>
                        </a:rPr>
                        <a:t>Story</a:t>
                      </a:r>
                      <a:r>
                        <a:rPr lang="en-US" sz="1200" b="0" i="0" u="none" strike="noStrike" kern="1200" baseline="0" noProof="0" dirty="0">
                          <a:solidFill>
                            <a:schemeClr val="tx1"/>
                          </a:solidFill>
                          <a:latin typeface="+mj-lt"/>
                          <a:ea typeface="+mn-ea"/>
                          <a:cs typeface="+mn-cs"/>
                        </a:rPr>
                        <a:t> mapping</a:t>
                      </a:r>
                      <a:r>
                        <a:rPr lang="en-US" sz="1200" b="0" i="0" u="none" strike="noStrike" kern="1200" noProof="0" dirty="0">
                          <a:solidFill>
                            <a:schemeClr val="tx1"/>
                          </a:solidFill>
                          <a:latin typeface="+mj-lt"/>
                          <a:ea typeface="+mn-ea"/>
                          <a:cs typeface="+mn-cs"/>
                        </a:rPr>
                        <a:t> workshop</a:t>
                      </a:r>
                      <a:endParaRPr lang="en-US" sz="1200" b="0" i="0" u="none" strike="noStrike" kern="1200" dirty="0">
                        <a:solidFill>
                          <a:schemeClr val="tx1"/>
                        </a:solidFill>
                        <a:latin typeface="+mj-lt"/>
                        <a:ea typeface="+mn-ea"/>
                        <a:cs typeface="+mn-cs"/>
                      </a:endParaRPr>
                    </a:p>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dirty="0">
                          <a:solidFill>
                            <a:schemeClr val="tx1"/>
                          </a:solidFill>
                          <a:latin typeface="+mj-lt"/>
                          <a:ea typeface="+mn-ea"/>
                          <a:cs typeface="+mn-cs"/>
                        </a:rPr>
                        <a:t>Concept co-creation</a:t>
                      </a:r>
                      <a:endParaRPr lang="en-US" sz="1200" b="0" i="0" u="none" strike="noStrike" kern="1200" dirty="0">
                        <a:solidFill>
                          <a:schemeClr val="tx1"/>
                        </a:solidFill>
                        <a:latin typeface="+mj-lt"/>
                        <a:ea typeface="+mn-ea"/>
                        <a:cs typeface="+mn-cs"/>
                      </a:endParaRPr>
                    </a:p>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dirty="0">
                          <a:solidFill>
                            <a:schemeClr val="tx1"/>
                          </a:solidFill>
                          <a:latin typeface="+mj-lt"/>
                          <a:ea typeface="+mn-ea"/>
                          <a:cs typeface="+mn-cs"/>
                        </a:rPr>
                        <a:t>Backlog development</a:t>
                      </a:r>
                    </a:p>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dirty="0">
                          <a:solidFill>
                            <a:schemeClr val="tx1"/>
                          </a:solidFill>
                          <a:latin typeface="+mj-lt"/>
                          <a:ea typeface="+mn-ea"/>
                          <a:cs typeface="+mn-cs"/>
                        </a:rPr>
                        <a:t>Information architecture design</a:t>
                      </a:r>
                    </a:p>
                    <a:p>
                      <a:pPr marL="114300" lvl="0" indent="-114300" algn="l">
                        <a:lnSpc>
                          <a:spcPct val="100000"/>
                        </a:lnSpc>
                        <a:spcBef>
                          <a:spcPts val="0"/>
                        </a:spcBef>
                        <a:spcAft>
                          <a:spcPts val="400"/>
                        </a:spcAft>
                        <a:buFont typeface="System Font Regular"/>
                        <a:buChar char="/"/>
                      </a:pPr>
                      <a:r>
                        <a:rPr lang="en-US" sz="1200" b="0" i="0" u="none" strike="noStrike" kern="1200" noProof="0" dirty="0">
                          <a:solidFill>
                            <a:schemeClr val="tx1"/>
                          </a:solidFill>
                          <a:latin typeface="+mj-lt"/>
                          <a:ea typeface="+mn-ea"/>
                          <a:cs typeface="+mn-cs"/>
                        </a:rPr>
                        <a:t>Technical stories creation and mapping</a:t>
                      </a:r>
                    </a:p>
                    <a:p>
                      <a:pPr marL="0" lvl="0" indent="0" algn="l">
                        <a:lnSpc>
                          <a:spcPct val="100000"/>
                        </a:lnSpc>
                        <a:spcBef>
                          <a:spcPts val="0"/>
                        </a:spcBef>
                        <a:spcAft>
                          <a:spcPts val="400"/>
                        </a:spcAft>
                        <a:buNone/>
                      </a:pPr>
                      <a:endParaRPr lang="en-US" sz="1200" b="0" i="0" u="none" strike="noStrike" kern="1200" noProof="0" dirty="0">
                        <a:solidFill>
                          <a:schemeClr val="tx1"/>
                        </a:solidFill>
                        <a:latin typeface="+mj-lt"/>
                        <a:ea typeface="+mn-ea"/>
                        <a:cs typeface="+mn-cs"/>
                      </a:endParaRPr>
                    </a:p>
                  </a:txBody>
                  <a:tcPr marL="121920" marR="121920" marT="60960" marB="60960">
                    <a:noFill/>
                  </a:tcPr>
                </a:tc>
                <a:extLst>
                  <a:ext uri="{0D108BD9-81ED-4DB2-BD59-A6C34878D82A}">
                    <a16:rowId xmlns:a16="http://schemas.microsoft.com/office/drawing/2014/main" val="934933860"/>
                  </a:ext>
                </a:extLst>
              </a:tr>
              <a:tr h="1944826">
                <a:tc>
                  <a:txBody>
                    <a:bodyPr/>
                    <a:lstStyle/>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a:solidFill>
                            <a:schemeClr val="tx1"/>
                          </a:solidFill>
                          <a:latin typeface="+mj-lt"/>
                          <a:ea typeface="+mn-ea"/>
                          <a:cs typeface="+mn-cs"/>
                        </a:rPr>
                        <a:t>Project charter</a:t>
                      </a:r>
                    </a:p>
                    <a:p>
                      <a:pPr marL="114300" lvl="0" indent="-114300" algn="l" rtl="0" eaLnBrk="1" latinLnBrk="0" hangingPunct="1">
                        <a:lnSpc>
                          <a:spcPct val="100000"/>
                        </a:lnSpc>
                        <a:spcBef>
                          <a:spcPts val="0"/>
                        </a:spcBef>
                        <a:spcAft>
                          <a:spcPts val="400"/>
                        </a:spcAft>
                        <a:buFont typeface="System Font Regular"/>
                        <a:buChar char="/"/>
                      </a:pPr>
                      <a:r>
                        <a:rPr lang="en-US" sz="1200" b="0" i="0" u="none" strike="noStrike" kern="1200" noProof="0">
                          <a:solidFill>
                            <a:schemeClr val="tx1"/>
                          </a:solidFill>
                          <a:latin typeface="+mj-lt"/>
                          <a:ea typeface="+mn-ea"/>
                          <a:cs typeface="+mn-cs"/>
                        </a:rPr>
                        <a:t>Research plan </a:t>
                      </a:r>
                    </a:p>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a:solidFill>
                            <a:schemeClr val="tx1"/>
                          </a:solidFill>
                          <a:latin typeface="+mj-lt"/>
                          <a:ea typeface="+mn-ea"/>
                          <a:cs typeface="+mn-cs"/>
                        </a:rPr>
                        <a:t>Meeting / workshop schedule</a:t>
                      </a:r>
                    </a:p>
                  </a:txBody>
                  <a:tcPr marL="121920" marR="121920" marT="60960" marB="60960">
                    <a:noFill/>
                  </a:tcPr>
                </a:tc>
                <a:tc>
                  <a:txBody>
                    <a:bodyPr/>
                    <a:lstStyle/>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dirty="0">
                          <a:solidFill>
                            <a:schemeClr val="tx1"/>
                          </a:solidFill>
                          <a:latin typeface="+mj-lt"/>
                          <a:ea typeface="+mn-ea"/>
                          <a:cs typeface="+mn-cs"/>
                        </a:rPr>
                        <a:t>User personas</a:t>
                      </a:r>
                      <a:endParaRPr lang="en-US" sz="1200" b="0" i="0" u="none" strike="noStrike" kern="1200" dirty="0">
                        <a:solidFill>
                          <a:schemeClr val="tx1"/>
                        </a:solidFill>
                        <a:latin typeface="+mj-lt"/>
                        <a:ea typeface="+mn-ea"/>
                        <a:cs typeface="+mn-cs"/>
                      </a:endParaRPr>
                    </a:p>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dirty="0">
                          <a:solidFill>
                            <a:schemeClr val="tx1"/>
                          </a:solidFill>
                          <a:latin typeface="+mj-lt"/>
                          <a:ea typeface="+mn-ea"/>
                          <a:cs typeface="+mn-cs"/>
                        </a:rPr>
                        <a:t>Topline insights</a:t>
                      </a:r>
                    </a:p>
                    <a:p>
                      <a:pPr marL="114300" lvl="0" indent="-114300" algn="l">
                        <a:lnSpc>
                          <a:spcPct val="100000"/>
                        </a:lnSpc>
                        <a:spcBef>
                          <a:spcPts val="0"/>
                        </a:spcBef>
                        <a:spcAft>
                          <a:spcPts val="400"/>
                        </a:spcAft>
                        <a:buFont typeface="System Font Regular"/>
                        <a:buChar char="/"/>
                      </a:pPr>
                      <a:r>
                        <a:rPr lang="en-US" sz="1200" b="0" i="0" u="none" strike="noStrike" kern="1200" noProof="0" dirty="0">
                          <a:solidFill>
                            <a:schemeClr val="tx1"/>
                          </a:solidFill>
                          <a:latin typeface="+mj-lt"/>
                          <a:ea typeface="+mn-ea"/>
                          <a:cs typeface="+mn-cs"/>
                        </a:rPr>
                        <a:t>Functional architecture</a:t>
                      </a:r>
                    </a:p>
                    <a:p>
                      <a:pPr marL="114300" lvl="0" indent="-114300" algn="l">
                        <a:lnSpc>
                          <a:spcPct val="100000"/>
                        </a:lnSpc>
                        <a:spcBef>
                          <a:spcPts val="0"/>
                        </a:spcBef>
                        <a:spcAft>
                          <a:spcPts val="400"/>
                        </a:spcAft>
                        <a:buFont typeface="System Font Regular"/>
                        <a:buChar char="/"/>
                      </a:pPr>
                      <a:r>
                        <a:rPr lang="en-US" sz="1200" b="0" i="0" u="none" strike="noStrike" kern="1200" noProof="0" dirty="0">
                          <a:solidFill>
                            <a:schemeClr val="tx1"/>
                          </a:solidFill>
                          <a:latin typeface="+mj-lt"/>
                          <a:ea typeface="+mn-ea"/>
                          <a:cs typeface="+mn-cs"/>
                        </a:rPr>
                        <a:t>Technical architecture</a:t>
                      </a:r>
                    </a:p>
                  </a:txBody>
                  <a:tcPr marL="121920" marR="121920" marT="60960" marB="60960">
                    <a:noFill/>
                  </a:tcPr>
                </a:tc>
                <a:tc>
                  <a:txBody>
                    <a:bodyPr/>
                    <a:lstStyle/>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dirty="0">
                          <a:solidFill>
                            <a:schemeClr val="tx1"/>
                          </a:solidFill>
                          <a:latin typeface="+mj-lt"/>
                          <a:ea typeface="+mn-ea"/>
                          <a:cs typeface="+mn-cs"/>
                        </a:rPr>
                        <a:t>Story map</a:t>
                      </a:r>
                      <a:endParaRPr lang="en-US" sz="1200" b="0" i="0" u="none" strike="noStrike" kern="1200" dirty="0">
                        <a:solidFill>
                          <a:schemeClr val="tx1"/>
                        </a:solidFill>
                        <a:latin typeface="+mj-lt"/>
                        <a:ea typeface="+mn-ea"/>
                        <a:cs typeface="+mn-cs"/>
                      </a:endParaRPr>
                    </a:p>
                    <a:p>
                      <a:pPr marL="114300" lvl="0" indent="-114300" algn="l" rtl="0" eaLnBrk="1" latinLnBrk="0" hangingPunct="1">
                        <a:lnSpc>
                          <a:spcPct val="100000"/>
                        </a:lnSpc>
                        <a:spcBef>
                          <a:spcPts val="0"/>
                        </a:spcBef>
                        <a:spcAft>
                          <a:spcPts val="400"/>
                        </a:spcAft>
                        <a:buFont typeface="System Font Regular"/>
                        <a:buChar char="/"/>
                      </a:pPr>
                      <a:r>
                        <a:rPr lang="en-US" sz="1200" b="0" i="0" u="none" strike="noStrike" kern="1200" noProof="0" dirty="0">
                          <a:solidFill>
                            <a:schemeClr val="tx1"/>
                          </a:solidFill>
                          <a:latin typeface="+mj-lt"/>
                          <a:ea typeface="+mn-ea"/>
                          <a:cs typeface="+mn-cs"/>
                        </a:rPr>
                        <a:t>Backlog </a:t>
                      </a:r>
                    </a:p>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dirty="0">
                          <a:solidFill>
                            <a:schemeClr val="tx1"/>
                          </a:solidFill>
                          <a:latin typeface="+mj-lt"/>
                          <a:ea typeface="+mn-ea"/>
                          <a:cs typeface="+mn-cs"/>
                        </a:rPr>
                        <a:t>Draft sitemap</a:t>
                      </a:r>
                    </a:p>
                    <a:p>
                      <a:pPr marL="114300" lvl="0" indent="-114300" algn="l" defTabSz="685800" rtl="0" eaLnBrk="1" latinLnBrk="0" hangingPunct="1">
                        <a:lnSpc>
                          <a:spcPct val="100000"/>
                        </a:lnSpc>
                        <a:spcBef>
                          <a:spcPts val="0"/>
                        </a:spcBef>
                        <a:spcAft>
                          <a:spcPts val="400"/>
                        </a:spcAft>
                        <a:buFont typeface="System Font Regular"/>
                        <a:buChar char="/"/>
                        <a:tabLst/>
                      </a:pPr>
                      <a:r>
                        <a:rPr lang="en-US" sz="1200" b="0" i="0" u="none" strike="noStrike" kern="1200" noProof="0" dirty="0">
                          <a:solidFill>
                            <a:schemeClr val="tx1"/>
                          </a:solidFill>
                          <a:latin typeface="+mj-lt"/>
                          <a:ea typeface="+mn-ea"/>
                          <a:cs typeface="+mn-cs"/>
                        </a:rPr>
                        <a:t>Content blueprint</a:t>
                      </a:r>
                    </a:p>
                  </a:txBody>
                  <a:tcPr marL="121920" marR="121920" marT="60960" marB="60960">
                    <a:noFill/>
                  </a:tcPr>
                </a:tc>
                <a:extLst>
                  <a:ext uri="{0D108BD9-81ED-4DB2-BD59-A6C34878D82A}">
                    <a16:rowId xmlns:a16="http://schemas.microsoft.com/office/drawing/2014/main" val="989404688"/>
                  </a:ext>
                </a:extLst>
              </a:tr>
            </a:tbl>
          </a:graphicData>
        </a:graphic>
      </p:graphicFrame>
      <p:sp>
        <p:nvSpPr>
          <p:cNvPr id="10" name="Rectangle 9">
            <a:extLst>
              <a:ext uri="{FF2B5EF4-FFF2-40B4-BE49-F238E27FC236}">
                <a16:creationId xmlns:a16="http://schemas.microsoft.com/office/drawing/2014/main" id="{6EFBFBD3-BA9F-2E4F-B7C7-352211654476}"/>
              </a:ext>
            </a:extLst>
          </p:cNvPr>
          <p:cNvSpPr/>
          <p:nvPr/>
        </p:nvSpPr>
        <p:spPr>
          <a:xfrm>
            <a:off x="1026345" y="1390969"/>
            <a:ext cx="2086895" cy="374461"/>
          </a:xfrm>
          <a:prstGeom prst="rect">
            <a:avLst/>
          </a:prstGeom>
        </p:spPr>
        <p:txBody>
          <a:bodyPr wrap="square">
            <a:spAutoFit/>
          </a:bodyPr>
          <a:lstStyle/>
          <a:p>
            <a:pPr marL="8466" defTabSz="543664">
              <a:lnSpc>
                <a:spcPts val="2160"/>
              </a:lnSpc>
            </a:pPr>
            <a:r>
              <a:rPr lang="en-US" sz="2000">
                <a:solidFill>
                  <a:srgbClr val="006A4D"/>
                </a:solidFill>
                <a:latin typeface="Arial" panose="020B0604020202020204" pitchFamily="34" charset="0"/>
                <a:cs typeface="Arial" panose="020B0604020202020204" pitchFamily="34" charset="0"/>
              </a:rPr>
              <a:t>// </a:t>
            </a:r>
            <a:r>
              <a:rPr lang="en-US" sz="2000" b="1">
                <a:solidFill>
                  <a:srgbClr val="000000"/>
                </a:solidFill>
                <a:latin typeface="Arial" panose="020B0604020202020204" pitchFamily="34" charset="0"/>
                <a:cs typeface="Arial" panose="020B0604020202020204" pitchFamily="34" charset="0"/>
              </a:rPr>
              <a:t>IMMERSE </a:t>
            </a:r>
          </a:p>
        </p:txBody>
      </p:sp>
      <p:sp>
        <p:nvSpPr>
          <p:cNvPr id="11" name="Rectangle 10">
            <a:extLst>
              <a:ext uri="{FF2B5EF4-FFF2-40B4-BE49-F238E27FC236}">
                <a16:creationId xmlns:a16="http://schemas.microsoft.com/office/drawing/2014/main" id="{82317CA2-384A-4146-B884-81B84AB3DD35}"/>
              </a:ext>
            </a:extLst>
          </p:cNvPr>
          <p:cNvSpPr/>
          <p:nvPr/>
        </p:nvSpPr>
        <p:spPr>
          <a:xfrm>
            <a:off x="4589553" y="1390969"/>
            <a:ext cx="2896142" cy="374461"/>
          </a:xfrm>
          <a:prstGeom prst="rect">
            <a:avLst/>
          </a:prstGeom>
        </p:spPr>
        <p:txBody>
          <a:bodyPr wrap="square">
            <a:spAutoFit/>
          </a:bodyPr>
          <a:lstStyle/>
          <a:p>
            <a:pPr marL="8466" defTabSz="543664">
              <a:lnSpc>
                <a:spcPts val="2160"/>
              </a:lnSpc>
            </a:pPr>
            <a:r>
              <a:rPr lang="en-US" sz="2000">
                <a:solidFill>
                  <a:srgbClr val="006A4D"/>
                </a:solidFill>
                <a:latin typeface="Arial" panose="020B0604020202020204" pitchFamily="34" charset="0"/>
                <a:cs typeface="Arial" panose="020B0604020202020204" pitchFamily="34" charset="0"/>
              </a:rPr>
              <a:t>// </a:t>
            </a:r>
            <a:r>
              <a:rPr lang="en-US" sz="2000" b="1">
                <a:solidFill>
                  <a:srgbClr val="000000"/>
                </a:solidFill>
                <a:latin typeface="Arial" panose="020B0604020202020204" pitchFamily="34" charset="0"/>
                <a:cs typeface="Arial" panose="020B0604020202020204" pitchFamily="34" charset="0"/>
              </a:rPr>
              <a:t>UNDERSTAND </a:t>
            </a:r>
          </a:p>
        </p:txBody>
      </p:sp>
      <p:sp>
        <p:nvSpPr>
          <p:cNvPr id="12" name="Rectangle 11">
            <a:extLst>
              <a:ext uri="{FF2B5EF4-FFF2-40B4-BE49-F238E27FC236}">
                <a16:creationId xmlns:a16="http://schemas.microsoft.com/office/drawing/2014/main" id="{1F3B8493-5150-2643-9786-8C40BF389A8C}"/>
              </a:ext>
            </a:extLst>
          </p:cNvPr>
          <p:cNvSpPr/>
          <p:nvPr/>
        </p:nvSpPr>
        <p:spPr>
          <a:xfrm>
            <a:off x="8374985" y="1390969"/>
            <a:ext cx="2086895" cy="374461"/>
          </a:xfrm>
          <a:prstGeom prst="rect">
            <a:avLst/>
          </a:prstGeom>
        </p:spPr>
        <p:txBody>
          <a:bodyPr wrap="square">
            <a:spAutoFit/>
          </a:bodyPr>
          <a:lstStyle/>
          <a:p>
            <a:pPr marL="8466" defTabSz="543664">
              <a:lnSpc>
                <a:spcPts val="2160"/>
              </a:lnSpc>
            </a:pPr>
            <a:r>
              <a:rPr lang="en-US" sz="2000">
                <a:solidFill>
                  <a:srgbClr val="006A4D"/>
                </a:solidFill>
                <a:latin typeface="Arial" panose="020B0604020202020204" pitchFamily="34" charset="0"/>
                <a:cs typeface="Arial" panose="020B0604020202020204" pitchFamily="34" charset="0"/>
              </a:rPr>
              <a:t>// </a:t>
            </a:r>
            <a:r>
              <a:rPr lang="en-US" sz="2000" b="1">
                <a:solidFill>
                  <a:srgbClr val="000000"/>
                </a:solidFill>
                <a:latin typeface="Arial" panose="020B0604020202020204" pitchFamily="34" charset="0"/>
                <a:cs typeface="Arial" panose="020B0604020202020204" pitchFamily="34" charset="0"/>
              </a:rPr>
              <a:t>IDEATE </a:t>
            </a:r>
          </a:p>
        </p:txBody>
      </p:sp>
      <p:cxnSp>
        <p:nvCxnSpPr>
          <p:cNvPr id="13" name="Straight Connector 12">
            <a:extLst>
              <a:ext uri="{FF2B5EF4-FFF2-40B4-BE49-F238E27FC236}">
                <a16:creationId xmlns:a16="http://schemas.microsoft.com/office/drawing/2014/main" id="{E0DB393A-02FC-B646-B61B-46AF879E186A}"/>
              </a:ext>
            </a:extLst>
          </p:cNvPr>
          <p:cNvCxnSpPr>
            <a:cxnSpLocks/>
          </p:cNvCxnSpPr>
          <p:nvPr/>
        </p:nvCxnSpPr>
        <p:spPr>
          <a:xfrm>
            <a:off x="1114833" y="1993159"/>
            <a:ext cx="3474720" cy="0"/>
          </a:xfrm>
          <a:prstGeom prst="line">
            <a:avLst/>
          </a:prstGeom>
          <a:ln>
            <a:solidFill>
              <a:srgbClr val="006A4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E7292E3-E011-8142-813D-3BF44D4BCC63}"/>
              </a:ext>
            </a:extLst>
          </p:cNvPr>
          <p:cNvCxnSpPr>
            <a:cxnSpLocks/>
          </p:cNvCxnSpPr>
          <p:nvPr/>
        </p:nvCxnSpPr>
        <p:spPr>
          <a:xfrm>
            <a:off x="4735667" y="1993159"/>
            <a:ext cx="3474720" cy="0"/>
          </a:xfrm>
          <a:prstGeom prst="line">
            <a:avLst/>
          </a:prstGeom>
          <a:ln>
            <a:solidFill>
              <a:srgbClr val="006A4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698D3DC-4787-3745-83B2-65BAC9206F39}"/>
              </a:ext>
            </a:extLst>
          </p:cNvPr>
          <p:cNvCxnSpPr>
            <a:cxnSpLocks/>
          </p:cNvCxnSpPr>
          <p:nvPr/>
        </p:nvCxnSpPr>
        <p:spPr>
          <a:xfrm>
            <a:off x="8463472" y="1993159"/>
            <a:ext cx="3474720" cy="0"/>
          </a:xfrm>
          <a:prstGeom prst="line">
            <a:avLst/>
          </a:prstGeom>
          <a:ln>
            <a:solidFill>
              <a:srgbClr val="006A4D"/>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114833" y="1738402"/>
            <a:ext cx="869149" cy="276999"/>
          </a:xfrm>
          <a:prstGeom prst="rect">
            <a:avLst/>
          </a:prstGeom>
        </p:spPr>
        <p:txBody>
          <a:bodyPr wrap="none">
            <a:spAutoFit/>
          </a:bodyPr>
          <a:lstStyle/>
          <a:p>
            <a:r>
              <a:rPr lang="en-CA" sz="1200">
                <a:cs typeface="Arial"/>
              </a:rPr>
              <a:t>2 WEEKS</a:t>
            </a:r>
            <a:endParaRPr lang="en-US" sz="1200"/>
          </a:p>
        </p:txBody>
      </p:sp>
      <p:sp>
        <p:nvSpPr>
          <p:cNvPr id="17" name="Rectangle 16"/>
          <p:cNvSpPr/>
          <p:nvPr/>
        </p:nvSpPr>
        <p:spPr>
          <a:xfrm>
            <a:off x="4650308" y="1738402"/>
            <a:ext cx="869149" cy="276999"/>
          </a:xfrm>
          <a:prstGeom prst="rect">
            <a:avLst/>
          </a:prstGeom>
        </p:spPr>
        <p:txBody>
          <a:bodyPr wrap="none">
            <a:spAutoFit/>
          </a:bodyPr>
          <a:lstStyle/>
          <a:p>
            <a:r>
              <a:rPr lang="en-CA" sz="1200">
                <a:cs typeface="Arial"/>
              </a:rPr>
              <a:t>3 WEEKS</a:t>
            </a:r>
            <a:endParaRPr lang="en-US" sz="1200"/>
          </a:p>
        </p:txBody>
      </p:sp>
      <p:sp>
        <p:nvSpPr>
          <p:cNvPr id="18" name="Rectangle 17"/>
          <p:cNvSpPr/>
          <p:nvPr/>
        </p:nvSpPr>
        <p:spPr>
          <a:xfrm>
            <a:off x="8463472" y="1738402"/>
            <a:ext cx="869149" cy="276999"/>
          </a:xfrm>
          <a:prstGeom prst="rect">
            <a:avLst/>
          </a:prstGeom>
        </p:spPr>
        <p:txBody>
          <a:bodyPr wrap="none">
            <a:spAutoFit/>
          </a:bodyPr>
          <a:lstStyle/>
          <a:p>
            <a:r>
              <a:rPr lang="en-CA" sz="1200">
                <a:cs typeface="Arial"/>
              </a:rPr>
              <a:t>2 WEEKS</a:t>
            </a:r>
            <a:endParaRPr lang="en-US" sz="1200"/>
          </a:p>
        </p:txBody>
      </p:sp>
      <p:sp>
        <p:nvSpPr>
          <p:cNvPr id="4" name="Rectangle 3"/>
          <p:cNvSpPr/>
          <p:nvPr/>
        </p:nvSpPr>
        <p:spPr>
          <a:xfrm>
            <a:off x="204005" y="3449758"/>
            <a:ext cx="813043" cy="272382"/>
          </a:xfrm>
          <a:prstGeom prst="rect">
            <a:avLst/>
          </a:prstGeom>
          <a:noFill/>
          <a:ln>
            <a:noFill/>
          </a:ln>
        </p:spPr>
        <p:txBody>
          <a:bodyPr wrap="none">
            <a:spAutoFit/>
          </a:bodyPr>
          <a:lstStyle/>
          <a:p>
            <a:pPr algn="r">
              <a:lnSpc>
                <a:spcPct val="130000"/>
              </a:lnSpc>
              <a:spcAft>
                <a:spcPts val="400"/>
              </a:spcAft>
            </a:pPr>
            <a:r>
              <a:rPr lang="en-US" sz="900">
                <a:solidFill>
                  <a:schemeClr val="bg1">
                    <a:lumMod val="65000"/>
                  </a:schemeClr>
                </a:solidFill>
              </a:rPr>
              <a:t>ACTIVITIES</a:t>
            </a:r>
          </a:p>
        </p:txBody>
      </p:sp>
      <p:sp>
        <p:nvSpPr>
          <p:cNvPr id="23" name="Rectangle 22"/>
          <p:cNvSpPr/>
          <p:nvPr/>
        </p:nvSpPr>
        <p:spPr>
          <a:xfrm>
            <a:off x="-33240" y="4928700"/>
            <a:ext cx="1050288" cy="253596"/>
          </a:xfrm>
          <a:prstGeom prst="rect">
            <a:avLst/>
          </a:prstGeom>
          <a:noFill/>
          <a:ln>
            <a:noFill/>
          </a:ln>
        </p:spPr>
        <p:txBody>
          <a:bodyPr wrap="none">
            <a:spAutoFit/>
          </a:bodyPr>
          <a:lstStyle/>
          <a:p>
            <a:pPr algn="r">
              <a:lnSpc>
                <a:spcPct val="130000"/>
              </a:lnSpc>
              <a:spcAft>
                <a:spcPts val="400"/>
              </a:spcAft>
            </a:pPr>
            <a:r>
              <a:rPr lang="en-US" sz="900">
                <a:solidFill>
                  <a:schemeClr val="bg1">
                    <a:lumMod val="65000"/>
                  </a:schemeClr>
                </a:solidFill>
              </a:rPr>
              <a:t>DELIVERABLES</a:t>
            </a:r>
          </a:p>
        </p:txBody>
      </p:sp>
    </p:spTree>
    <p:extLst>
      <p:ext uri="{BB962C8B-B14F-4D97-AF65-F5344CB8AC3E}">
        <p14:creationId xmlns:p14="http://schemas.microsoft.com/office/powerpoint/2010/main" val="264265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11223172" cy="480131"/>
          </a:xfrm>
        </p:spPr>
        <p:txBody>
          <a:bodyPr/>
          <a:lstStyle/>
          <a:p>
            <a:r>
              <a:rPr lang="en-US" sz="2670">
                <a:latin typeface="Arial" panose="020B0604020202020204" pitchFamily="34" charset="0"/>
                <a:cs typeface="Arial" panose="020B0604020202020204" pitchFamily="34" charset="0"/>
              </a:rPr>
              <a:t>Key outputs of our process</a:t>
            </a:r>
            <a:endParaRPr lang="en-US" sz="2670"/>
          </a:p>
        </p:txBody>
      </p:sp>
      <p:sp>
        <p:nvSpPr>
          <p:cNvPr id="5" name="Google Shape;1561;p162"/>
          <p:cNvSpPr/>
          <p:nvPr/>
        </p:nvSpPr>
        <p:spPr>
          <a:xfrm>
            <a:off x="6840869" y="969055"/>
            <a:ext cx="2939600" cy="3785600"/>
          </a:xfrm>
          <a:prstGeom prst="rect">
            <a:avLst/>
          </a:prstGeom>
          <a:noFill/>
          <a:ln>
            <a:noFill/>
          </a:ln>
        </p:spPr>
        <p:txBody>
          <a:bodyPr spcFirstLastPara="1" wrap="square" lIns="121900" tIns="60933" rIns="121900" bIns="60933" anchor="ctr" anchorCtr="0">
            <a:noAutofit/>
          </a:bodyPr>
          <a:lstStyle/>
          <a:p>
            <a:pPr algn="ctr"/>
            <a:endParaRPr>
              <a:solidFill>
                <a:srgbClr val="002060"/>
              </a:solidFill>
              <a:latin typeface="+mj-lt"/>
              <a:ea typeface="Arial"/>
              <a:cs typeface="Arial"/>
              <a:sym typeface="Arial"/>
            </a:endParaRPr>
          </a:p>
        </p:txBody>
      </p:sp>
      <p:graphicFrame>
        <p:nvGraphicFramePr>
          <p:cNvPr id="7" name="Table 6">
            <a:extLst>
              <a:ext uri="{FF2B5EF4-FFF2-40B4-BE49-F238E27FC236}">
                <a16:creationId xmlns:a16="http://schemas.microsoft.com/office/drawing/2014/main" id="{F97127BC-2D8A-304C-970E-F229678A3DD0}"/>
              </a:ext>
            </a:extLst>
          </p:cNvPr>
          <p:cNvGraphicFramePr>
            <a:graphicFrameLocks noGrp="1"/>
          </p:cNvGraphicFramePr>
          <p:nvPr>
            <p:extLst>
              <p:ext uri="{D42A27DB-BD31-4B8C-83A1-F6EECF244321}">
                <p14:modId xmlns:p14="http://schemas.microsoft.com/office/powerpoint/2010/main" val="3135838214"/>
              </p:ext>
            </p:extLst>
          </p:nvPr>
        </p:nvGraphicFramePr>
        <p:xfrm>
          <a:off x="558799" y="1162159"/>
          <a:ext cx="11074399" cy="2605024"/>
        </p:xfrm>
        <a:graphic>
          <a:graphicData uri="http://schemas.openxmlformats.org/drawingml/2006/table">
            <a:tbl>
              <a:tblPr firstRow="1" bandRow="1">
                <a:tableStyleId>{2D5ABB26-0587-4C30-8999-92F81FD0307C}</a:tableStyleId>
              </a:tblPr>
              <a:tblGrid>
                <a:gridCol w="2214880">
                  <a:extLst>
                    <a:ext uri="{9D8B030D-6E8A-4147-A177-3AD203B41FA5}">
                      <a16:colId xmlns:a16="http://schemas.microsoft.com/office/drawing/2014/main" val="1262620397"/>
                    </a:ext>
                  </a:extLst>
                </a:gridCol>
                <a:gridCol w="2214880">
                  <a:extLst>
                    <a:ext uri="{9D8B030D-6E8A-4147-A177-3AD203B41FA5}">
                      <a16:colId xmlns:a16="http://schemas.microsoft.com/office/drawing/2014/main" val="2285857487"/>
                    </a:ext>
                  </a:extLst>
                </a:gridCol>
                <a:gridCol w="2214880">
                  <a:extLst>
                    <a:ext uri="{9D8B030D-6E8A-4147-A177-3AD203B41FA5}">
                      <a16:colId xmlns:a16="http://schemas.microsoft.com/office/drawing/2014/main" val="2746665175"/>
                    </a:ext>
                  </a:extLst>
                </a:gridCol>
                <a:gridCol w="1983589">
                  <a:extLst>
                    <a:ext uri="{9D8B030D-6E8A-4147-A177-3AD203B41FA5}">
                      <a16:colId xmlns:a16="http://schemas.microsoft.com/office/drawing/2014/main" val="3116100728"/>
                    </a:ext>
                  </a:extLst>
                </a:gridCol>
                <a:gridCol w="2446170">
                  <a:extLst>
                    <a:ext uri="{9D8B030D-6E8A-4147-A177-3AD203B41FA5}">
                      <a16:colId xmlns:a16="http://schemas.microsoft.com/office/drawing/2014/main" val="2904254835"/>
                    </a:ext>
                  </a:extLst>
                </a:gridCol>
              </a:tblGrid>
              <a:tr h="325120">
                <a:tc gridSpan="4">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00" b="1" kern="1200" spc="100">
                          <a:solidFill>
                            <a:srgbClr val="006A4D"/>
                          </a:solidFill>
                          <a:latin typeface="+mn-lt"/>
                          <a:ea typeface="Avenir Next Demi Bold" charset="0"/>
                          <a:cs typeface="Arial" panose="020B0604020202020204" pitchFamily="34" charset="0"/>
                        </a:rPr>
                        <a:t>// </a:t>
                      </a:r>
                      <a:r>
                        <a:rPr lang="en-US" sz="1300" b="1" kern="1200" spc="100">
                          <a:solidFill>
                            <a:schemeClr val="tx1"/>
                          </a:solidFill>
                          <a:latin typeface="+mn-lt"/>
                          <a:ea typeface="Avenir Next Demi Bold" charset="0"/>
                          <a:cs typeface="Arial" panose="020B0604020202020204" pitchFamily="34" charset="0"/>
                        </a:rPr>
                        <a:t>EXPERIENCE STRATEGY</a:t>
                      </a:r>
                    </a:p>
                  </a:txBody>
                  <a:tcPr marL="0" marR="121920" marT="60960" marB="60960"/>
                </a:tc>
                <a:tc hMerge="1">
                  <a:txBody>
                    <a:bodyPr/>
                    <a:lstStyle/>
                    <a:p>
                      <a:endParaRPr lang="en-US" sz="900"/>
                    </a:p>
                  </a:txBody>
                  <a:tcPr/>
                </a:tc>
                <a:tc hMerge="1">
                  <a:txBody>
                    <a:bodyPr/>
                    <a:lstStyle/>
                    <a:p>
                      <a:endParaRPr lang="en-US" sz="900"/>
                    </a:p>
                  </a:txBody>
                  <a:tcPr/>
                </a:tc>
                <a:tc hMerge="1">
                  <a:txBody>
                    <a:bodyPr/>
                    <a:lstStyle/>
                    <a:p>
                      <a:endParaRPr lang="en-US" sz="90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300" b="1" kern="1200" spc="100">
                        <a:solidFill>
                          <a:schemeClr val="tx1"/>
                        </a:solidFill>
                        <a:latin typeface="+mn-lt"/>
                        <a:ea typeface="Avenir Next Demi Bold" charset="0"/>
                        <a:cs typeface="Arial" panose="020B0604020202020204" pitchFamily="34" charset="0"/>
                      </a:endParaRPr>
                    </a:p>
                  </a:txBody>
                  <a:tcPr marL="0" marR="121920" marT="60960" marB="60960"/>
                </a:tc>
                <a:extLst>
                  <a:ext uri="{0D108BD9-81ED-4DB2-BD59-A6C34878D82A}">
                    <a16:rowId xmlns:a16="http://schemas.microsoft.com/office/drawing/2014/main" val="2834330021"/>
                  </a:ext>
                </a:extLst>
              </a:tr>
              <a:tr h="1313688">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400" b="0" kern="1200">
                          <a:solidFill>
                            <a:schemeClr val="accent2"/>
                          </a:solidFill>
                          <a:latin typeface="+mn-lt"/>
                          <a:ea typeface="Avenir"/>
                          <a:cs typeface="Arial" panose="020B0604020202020204" pitchFamily="34" charset="0"/>
                          <a:sym typeface="Avenir"/>
                        </a:rPr>
                        <a:t> </a:t>
                      </a:r>
                      <a:r>
                        <a:rPr lang="en-US" sz="1400" b="0" kern="1200">
                          <a:solidFill>
                            <a:srgbClr val="006A4D"/>
                          </a:solidFill>
                          <a:latin typeface="+mn-lt"/>
                          <a:ea typeface="Avenir"/>
                          <a:cs typeface="Arial" panose="020B0604020202020204" pitchFamily="34" charset="0"/>
                          <a:sym typeface="Avenir"/>
                        </a:rPr>
                        <a:t>Research Plan</a:t>
                      </a:r>
                    </a:p>
                  </a:txBody>
                  <a:tcPr marL="121920" marR="121920" marT="1121664" marB="0">
                    <a:lnB w="28575" cap="flat" cmpd="sng" algn="ctr">
                      <a:noFill/>
                      <a:prstDash val="solid"/>
                      <a:round/>
                      <a:headEnd type="none" w="med" len="med"/>
                      <a:tailEnd type="none" w="med" len="med"/>
                    </a:lnB>
                  </a:tcPr>
                </a:tc>
                <a:tc>
                  <a:txBody>
                    <a:bodyPr/>
                    <a:lstStyle/>
                    <a:p>
                      <a:pPr algn="ctr">
                        <a:lnSpc>
                          <a:spcPct val="90000"/>
                        </a:lnSpc>
                      </a:pPr>
                      <a:r>
                        <a:rPr lang="en-US" sz="1400" b="0" kern="1200">
                          <a:solidFill>
                            <a:srgbClr val="006A4D"/>
                          </a:solidFill>
                          <a:latin typeface="+mn-lt"/>
                          <a:ea typeface="Avenir"/>
                          <a:cs typeface="Arial" panose="020B0604020202020204" pitchFamily="34" charset="0"/>
                          <a:sym typeface="Avenir"/>
                        </a:rPr>
                        <a:t>Personas</a:t>
                      </a:r>
                      <a:endParaRPr lang="en-US" sz="1400" b="0">
                        <a:solidFill>
                          <a:srgbClr val="006A4D"/>
                        </a:solidFill>
                      </a:endParaRPr>
                    </a:p>
                  </a:txBody>
                  <a:tcPr marL="121920" marR="121920" marT="1121664" marB="0">
                    <a:lnB w="28575" cap="flat" cmpd="sng" algn="ctr">
                      <a:noFill/>
                      <a:prstDash val="solid"/>
                      <a:round/>
                      <a:headEnd type="none" w="med" len="med"/>
                      <a:tailEnd type="none" w="med" len="med"/>
                    </a:lnB>
                  </a:tcPr>
                </a:tc>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400" b="0" kern="1200">
                          <a:solidFill>
                            <a:srgbClr val="006A4D"/>
                          </a:solidFill>
                          <a:latin typeface="+mn-lt"/>
                          <a:ea typeface="Avenir"/>
                          <a:cs typeface="Arial" panose="020B0604020202020204" pitchFamily="34" charset="0"/>
                          <a:sym typeface="Avenir"/>
                        </a:rPr>
                        <a:t>Story Map</a:t>
                      </a:r>
                      <a:endParaRPr lang="en-US" sz="1400" b="0" kern="1200">
                        <a:solidFill>
                          <a:srgbClr val="006A4D"/>
                        </a:solidFill>
                        <a:latin typeface="+mn-lt"/>
                        <a:ea typeface="+mn-ea"/>
                        <a:cs typeface="Arial" panose="020B0604020202020204" pitchFamily="34" charset="0"/>
                      </a:endParaRPr>
                    </a:p>
                  </a:txBody>
                  <a:tcPr marL="121920" marR="121920" marT="1121664" marB="0">
                    <a:lnB w="28575" cap="flat" cmpd="sng" algn="ctr">
                      <a:noFill/>
                      <a:prstDash val="solid"/>
                      <a:round/>
                      <a:headEnd type="none" w="med" len="med"/>
                      <a:tailEnd type="none" w="med" len="med"/>
                    </a:lnB>
                  </a:tcPr>
                </a:tc>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400" b="0" kern="1200">
                          <a:solidFill>
                            <a:srgbClr val="006A4D"/>
                          </a:solidFill>
                          <a:latin typeface="+mn-lt"/>
                          <a:ea typeface="Avenir"/>
                          <a:cs typeface="Arial" panose="020B0604020202020204" pitchFamily="34" charset="0"/>
                          <a:sym typeface="Avenir"/>
                        </a:rPr>
                        <a:t>Backlog</a:t>
                      </a:r>
                      <a:endParaRPr lang="en-US" sz="1400" b="0" kern="1200">
                        <a:solidFill>
                          <a:srgbClr val="006A4D"/>
                        </a:solidFill>
                        <a:latin typeface="+mn-lt"/>
                        <a:ea typeface="+mn-ea"/>
                        <a:cs typeface="Arial" panose="020B0604020202020204" pitchFamily="34" charset="0"/>
                      </a:endParaRPr>
                    </a:p>
                  </a:txBody>
                  <a:tcPr marL="121920" marR="121920" marT="1121664" marB="0">
                    <a:lnB w="28575" cap="flat" cmpd="sng" algn="ctr">
                      <a:noFill/>
                      <a:prstDash val="solid"/>
                      <a:round/>
                      <a:headEnd type="none" w="med" len="med"/>
                      <a:tailEnd type="none" w="med" len="med"/>
                    </a:lnB>
                  </a:tcPr>
                </a:tc>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400" b="0" kern="1200">
                          <a:solidFill>
                            <a:srgbClr val="006A4D"/>
                          </a:solidFill>
                          <a:latin typeface="+mn-lt"/>
                          <a:ea typeface="+mn-ea"/>
                          <a:cs typeface="Arial" panose="020B0604020202020204" pitchFamily="34" charset="0"/>
                        </a:rPr>
                        <a:t>Sitemap</a:t>
                      </a:r>
                    </a:p>
                  </a:txBody>
                  <a:tcPr marL="121920" marR="121920" marT="1121664" marB="0">
                    <a:lnB w="28575" cap="flat" cmpd="sng" algn="ctr">
                      <a:noFill/>
                      <a:prstDash val="solid"/>
                      <a:round/>
                      <a:headEnd type="none" w="med" len="med"/>
                      <a:tailEnd type="none" w="med" len="med"/>
                    </a:lnB>
                  </a:tcPr>
                </a:tc>
                <a:extLst>
                  <a:ext uri="{0D108BD9-81ED-4DB2-BD59-A6C34878D82A}">
                    <a16:rowId xmlns:a16="http://schemas.microsoft.com/office/drawing/2014/main" val="3336881941"/>
                  </a:ext>
                </a:extLst>
              </a:tr>
              <a:tr h="923544">
                <a:tc>
                  <a:txBody>
                    <a:bodyPr/>
                    <a:lstStyle/>
                    <a:p>
                      <a:pPr marL="0" marR="91440" algn="ctr">
                        <a:lnSpc>
                          <a:spcPct val="90000"/>
                        </a:lnSpc>
                      </a:pPr>
                      <a:r>
                        <a:rPr lang="en-US" sz="1100" kern="1200">
                          <a:solidFill>
                            <a:schemeClr val="tx1">
                              <a:lumMod val="65000"/>
                              <a:lumOff val="35000"/>
                            </a:schemeClr>
                          </a:solidFill>
                          <a:latin typeface="+mn-lt"/>
                          <a:ea typeface="Avenir Next" charset="0"/>
                          <a:cs typeface="Arial" panose="020B0604020202020204" pitchFamily="34" charset="0"/>
                          <a:sym typeface="Avenir"/>
                        </a:rPr>
                        <a:t>Research plans formalize the objectives, methods </a:t>
                      </a:r>
                      <a:br>
                        <a:rPr lang="en-US" sz="1100" kern="1200">
                          <a:solidFill>
                            <a:schemeClr val="tx1">
                              <a:lumMod val="65000"/>
                              <a:lumOff val="35000"/>
                            </a:schemeClr>
                          </a:solidFill>
                          <a:latin typeface="+mn-lt"/>
                          <a:ea typeface="Avenir Next" charset="0"/>
                          <a:cs typeface="Arial" panose="020B0604020202020204" pitchFamily="34" charset="0"/>
                          <a:sym typeface="Avenir"/>
                        </a:rPr>
                      </a:br>
                      <a:r>
                        <a:rPr lang="en-US" sz="1100" kern="1200">
                          <a:solidFill>
                            <a:schemeClr val="tx1">
                              <a:lumMod val="65000"/>
                              <a:lumOff val="35000"/>
                            </a:schemeClr>
                          </a:solidFill>
                          <a:latin typeface="+mn-lt"/>
                          <a:ea typeface="Avenir Next" charset="0"/>
                          <a:cs typeface="Arial" panose="020B0604020202020204" pitchFamily="34" charset="0"/>
                          <a:sym typeface="Avenir"/>
                        </a:rPr>
                        <a:t>of measurement, and </a:t>
                      </a:r>
                      <a:br>
                        <a:rPr lang="en-US" sz="1100" kern="1200">
                          <a:solidFill>
                            <a:schemeClr val="tx1">
                              <a:lumMod val="65000"/>
                              <a:lumOff val="35000"/>
                            </a:schemeClr>
                          </a:solidFill>
                          <a:latin typeface="+mn-lt"/>
                          <a:ea typeface="Avenir Next" charset="0"/>
                          <a:cs typeface="Arial" panose="020B0604020202020204" pitchFamily="34" charset="0"/>
                          <a:sym typeface="Avenir"/>
                        </a:rPr>
                      </a:br>
                      <a:r>
                        <a:rPr lang="en-US" sz="1100" i="1" kern="1200">
                          <a:solidFill>
                            <a:schemeClr val="tx1">
                              <a:lumMod val="65000"/>
                              <a:lumOff val="35000"/>
                            </a:schemeClr>
                          </a:solidFill>
                          <a:latin typeface="+mn-lt"/>
                          <a:ea typeface="Avenir Next" charset="0"/>
                          <a:cs typeface="Arial" panose="020B0604020202020204" pitchFamily="34" charset="0"/>
                          <a:sym typeface="Avenir"/>
                        </a:rPr>
                        <a:t>n</a:t>
                      </a:r>
                      <a:r>
                        <a:rPr lang="en-US" sz="1100" kern="1200">
                          <a:solidFill>
                            <a:schemeClr val="tx1">
                              <a:lumMod val="65000"/>
                              <a:lumOff val="35000"/>
                            </a:schemeClr>
                          </a:solidFill>
                          <a:latin typeface="+mn-lt"/>
                          <a:ea typeface="Avenir Next" charset="0"/>
                          <a:cs typeface="Arial" panose="020B0604020202020204" pitchFamily="34" charset="0"/>
                          <a:sym typeface="Avenir"/>
                        </a:rPr>
                        <a:t> values required to achieve significance</a:t>
                      </a:r>
                    </a:p>
                  </a:txBody>
                  <a:tcPr marL="121920" marR="0" marT="60960" marB="0">
                    <a:lnL>
                      <a:noFill/>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91440" algn="ctr" defTabSz="685800" rtl="0" eaLnBrk="1" latinLnBrk="0" hangingPunct="1">
                        <a:lnSpc>
                          <a:spcPct val="90000"/>
                        </a:lnSpc>
                      </a:pPr>
                      <a:r>
                        <a:rPr lang="en-US" sz="1100" kern="1200">
                          <a:solidFill>
                            <a:schemeClr val="tx1">
                              <a:lumMod val="65000"/>
                              <a:lumOff val="35000"/>
                            </a:schemeClr>
                          </a:solidFill>
                          <a:latin typeface="+mn-lt"/>
                          <a:ea typeface="Avenir Next" charset="0"/>
                          <a:cs typeface="Arial" panose="020B0604020202020204" pitchFamily="34" charset="0"/>
                          <a:sym typeface="Avenir"/>
                        </a:rPr>
                        <a:t>Personas are portraits </a:t>
                      </a:r>
                      <a:br>
                        <a:rPr lang="en-US" sz="1100" kern="1200">
                          <a:solidFill>
                            <a:schemeClr val="tx1">
                              <a:lumMod val="65000"/>
                              <a:lumOff val="35000"/>
                            </a:schemeClr>
                          </a:solidFill>
                          <a:latin typeface="+mn-lt"/>
                          <a:ea typeface="Avenir Next" charset="0"/>
                          <a:cs typeface="Arial" panose="020B0604020202020204" pitchFamily="34" charset="0"/>
                          <a:sym typeface="Avenir"/>
                        </a:rPr>
                      </a:br>
                      <a:r>
                        <a:rPr lang="en-US" sz="1100" kern="1200">
                          <a:solidFill>
                            <a:schemeClr val="tx1">
                              <a:lumMod val="65000"/>
                              <a:lumOff val="35000"/>
                            </a:schemeClr>
                          </a:solidFill>
                          <a:latin typeface="+mn-lt"/>
                          <a:ea typeface="Avenir Next" charset="0"/>
                          <a:cs typeface="Arial" panose="020B0604020202020204" pitchFamily="34" charset="0"/>
                          <a:sym typeface="Avenir"/>
                        </a:rPr>
                        <a:t>of a specific users, their motivations, wants, </a:t>
                      </a:r>
                      <a:br>
                        <a:rPr lang="en-US" sz="1100" kern="1200">
                          <a:solidFill>
                            <a:schemeClr val="tx1">
                              <a:lumMod val="65000"/>
                              <a:lumOff val="35000"/>
                            </a:schemeClr>
                          </a:solidFill>
                          <a:latin typeface="+mn-lt"/>
                          <a:ea typeface="Avenir Next" charset="0"/>
                          <a:cs typeface="Arial" panose="020B0604020202020204" pitchFamily="34" charset="0"/>
                          <a:sym typeface="Avenir"/>
                        </a:rPr>
                      </a:br>
                      <a:r>
                        <a:rPr lang="en-US" sz="1100" kern="1200">
                          <a:solidFill>
                            <a:schemeClr val="tx1">
                              <a:lumMod val="65000"/>
                              <a:lumOff val="35000"/>
                            </a:schemeClr>
                          </a:solidFill>
                          <a:latin typeface="+mn-lt"/>
                          <a:ea typeface="Avenir Next" charset="0"/>
                          <a:cs typeface="Arial" panose="020B0604020202020204" pitchFamily="34" charset="0"/>
                          <a:sym typeface="Avenir"/>
                        </a:rPr>
                        <a:t>and needs</a:t>
                      </a:r>
                    </a:p>
                  </a:txBody>
                  <a:tcPr marL="121920" marR="0" marT="6096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91440" algn="ctr" defTabSz="685800" rtl="0" eaLnBrk="1" latinLnBrk="0" hangingPunct="1">
                        <a:lnSpc>
                          <a:spcPct val="90000"/>
                        </a:lnSpc>
                      </a:pPr>
                      <a:r>
                        <a:rPr lang="en-US" sz="1100">
                          <a:solidFill>
                            <a:schemeClr val="tx2">
                              <a:lumMod val="75000"/>
                            </a:schemeClr>
                          </a:solidFill>
                          <a:latin typeface="+mn-lt"/>
                          <a:cs typeface="Arial"/>
                        </a:rPr>
                        <a:t>A (user) story map is a dynamic visual tool to assist in the creation of a product backlog and roadmap</a:t>
                      </a:r>
                      <a:endParaRPr lang="en-US" sz="1100" kern="1200">
                        <a:solidFill>
                          <a:schemeClr val="tx1">
                            <a:lumMod val="65000"/>
                            <a:lumOff val="35000"/>
                          </a:schemeClr>
                        </a:solidFill>
                        <a:latin typeface="+mn-lt"/>
                        <a:ea typeface="Avenir Next" charset="0"/>
                        <a:cs typeface="Arial" panose="020B0604020202020204" pitchFamily="34" charset="0"/>
                        <a:sym typeface="Avenir"/>
                      </a:endParaRPr>
                    </a:p>
                  </a:txBody>
                  <a:tcPr marL="60960" marR="0" marT="6096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91440" algn="ctr" defTabSz="685800" rtl="0" eaLnBrk="1" latinLnBrk="0" hangingPunct="1">
                        <a:lnSpc>
                          <a:spcPct val="90000"/>
                        </a:lnSpc>
                      </a:pPr>
                      <a:r>
                        <a:rPr lang="en-US" sz="1100" kern="1200">
                          <a:solidFill>
                            <a:schemeClr val="tx1">
                              <a:lumMod val="65000"/>
                              <a:lumOff val="35000"/>
                            </a:schemeClr>
                          </a:solidFill>
                          <a:latin typeface="+mn-lt"/>
                          <a:ea typeface="Avenir Next" charset="0"/>
                          <a:cs typeface="Arial" panose="020B0604020202020204" pitchFamily="34" charset="0"/>
                          <a:sym typeface="Avenir"/>
                        </a:rPr>
                        <a:t>A backlog defines the highest priority features for a single or multiple</a:t>
                      </a:r>
                      <a:r>
                        <a:rPr lang="en-US" sz="1100" kern="1200" baseline="0">
                          <a:solidFill>
                            <a:schemeClr val="tx1">
                              <a:lumMod val="65000"/>
                              <a:lumOff val="35000"/>
                            </a:schemeClr>
                          </a:solidFill>
                          <a:latin typeface="+mn-lt"/>
                          <a:ea typeface="Avenir Next" charset="0"/>
                          <a:cs typeface="Arial" panose="020B0604020202020204" pitchFamily="34" charset="0"/>
                          <a:sym typeface="Avenir"/>
                        </a:rPr>
                        <a:t> releases by organizing features within epics, stories and tasks</a:t>
                      </a:r>
                      <a:endParaRPr lang="en-US" sz="1100" kern="1200">
                        <a:solidFill>
                          <a:schemeClr val="tx1">
                            <a:lumMod val="65000"/>
                            <a:lumOff val="35000"/>
                          </a:schemeClr>
                        </a:solidFill>
                        <a:latin typeface="+mn-lt"/>
                        <a:ea typeface="Avenir Next" charset="0"/>
                        <a:cs typeface="Arial" panose="020B0604020202020204" pitchFamily="34" charset="0"/>
                        <a:sym typeface="Avenir"/>
                      </a:endParaRPr>
                    </a:p>
                  </a:txBody>
                  <a:tcPr marL="121920" marR="0" marT="60960" marB="0">
                    <a:lnL w="6350" cap="flat" cmpd="sng" algn="ctr">
                      <a:no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100" kern="1200">
                          <a:solidFill>
                            <a:schemeClr val="tx1">
                              <a:lumMod val="65000"/>
                              <a:lumOff val="35000"/>
                            </a:schemeClr>
                          </a:solidFill>
                          <a:latin typeface="+mn-lt"/>
                          <a:ea typeface="Avenir Next" charset="0"/>
                          <a:cs typeface="Arial" panose="020B0604020202020204" pitchFamily="34" charset="0"/>
                          <a:sym typeface="Avenir"/>
                        </a:rPr>
                        <a:t>A sitemap that defines the information architecture including the structure, taxonomy, and nomenclature of the experience</a:t>
                      </a:r>
                    </a:p>
                    <a:p>
                      <a:pPr marL="0" marR="91440" algn="ctr" defTabSz="685800" rtl="0" eaLnBrk="1" latinLnBrk="0" hangingPunct="1">
                        <a:lnSpc>
                          <a:spcPct val="90000"/>
                        </a:lnSpc>
                      </a:pPr>
                      <a:endParaRPr lang="en-US" sz="1100" kern="1200">
                        <a:solidFill>
                          <a:schemeClr val="tx1">
                            <a:lumMod val="65000"/>
                            <a:lumOff val="35000"/>
                          </a:schemeClr>
                        </a:solidFill>
                        <a:latin typeface="+mn-lt"/>
                        <a:ea typeface="Avenir Next" charset="0"/>
                        <a:cs typeface="Arial" panose="020B0604020202020204" pitchFamily="34" charset="0"/>
                        <a:sym typeface="Avenir"/>
                      </a:endParaRPr>
                    </a:p>
                  </a:txBody>
                  <a:tcPr marL="121920" marR="0" marT="60960" marB="0">
                    <a:lnL w="6350" cap="flat" cmpd="sng" algn="ctr">
                      <a:no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579429"/>
                  </a:ext>
                </a:extLst>
              </a:tr>
            </a:tbl>
          </a:graphicData>
        </a:graphic>
      </p:graphicFrame>
      <p:pic>
        <p:nvPicPr>
          <p:cNvPr id="10" name="Google Shape;1576;p162"/>
          <p:cNvPicPr preferRelativeResize="0">
            <a:picLocks noChangeAspect="1"/>
          </p:cNvPicPr>
          <p:nvPr/>
        </p:nvPicPr>
        <p:blipFill rotWithShape="1">
          <a:blip r:embed="rId2" cstate="screen">
            <a:alphaModFix/>
            <a:extLst>
              <a:ext uri="{28A0092B-C50C-407E-A947-70E740481C1C}">
                <a14:useLocalDpi xmlns:a14="http://schemas.microsoft.com/office/drawing/2010/main"/>
              </a:ext>
            </a:extLst>
          </a:blip>
          <a:srcRect t="1" r="-134" b="544"/>
          <a:stretch/>
        </p:blipFill>
        <p:spPr>
          <a:xfrm>
            <a:off x="3084973" y="1591779"/>
            <a:ext cx="1584960" cy="938784"/>
          </a:xfrm>
          <a:prstGeom prst="rect">
            <a:avLst/>
          </a:prstGeom>
          <a:noFill/>
          <a:ln w="6350">
            <a:solidFill>
              <a:schemeClr val="bg2"/>
            </a:solidFill>
          </a:ln>
          <a:effectLst/>
        </p:spPr>
      </p:pic>
      <p:pic>
        <p:nvPicPr>
          <p:cNvPr id="14" name="Picture 13">
            <a:extLst>
              <a:ext uri="{FF2B5EF4-FFF2-40B4-BE49-F238E27FC236}">
                <a16:creationId xmlns:a16="http://schemas.microsoft.com/office/drawing/2014/main" id="{AF10C338-C28A-2C4D-90AF-03810A9F575E}"/>
              </a:ext>
            </a:extLst>
          </p:cNvPr>
          <p:cNvPicPr>
            <a:picLocks noChangeAspect="1"/>
          </p:cNvPicPr>
          <p:nvPr/>
        </p:nvPicPr>
        <p:blipFill rotWithShape="1">
          <a:blip r:embed="rId3"/>
          <a:srcRect l="5105" b="78"/>
          <a:stretch/>
        </p:blipFill>
        <p:spPr>
          <a:xfrm>
            <a:off x="787921" y="1591779"/>
            <a:ext cx="1584960" cy="938784"/>
          </a:xfrm>
          <a:prstGeom prst="rect">
            <a:avLst/>
          </a:prstGeom>
          <a:ln w="6350">
            <a:solidFill>
              <a:schemeClr val="bg2"/>
            </a:solidFill>
          </a:ln>
        </p:spPr>
      </p:pic>
      <p:graphicFrame>
        <p:nvGraphicFramePr>
          <p:cNvPr id="15" name="Table 14">
            <a:extLst>
              <a:ext uri="{FF2B5EF4-FFF2-40B4-BE49-F238E27FC236}">
                <a16:creationId xmlns:a16="http://schemas.microsoft.com/office/drawing/2014/main" id="{331CDAEE-145F-504E-A11B-421B34555535}"/>
              </a:ext>
            </a:extLst>
          </p:cNvPr>
          <p:cNvGraphicFramePr>
            <a:graphicFrameLocks noGrp="1"/>
          </p:cNvGraphicFramePr>
          <p:nvPr>
            <p:extLst>
              <p:ext uri="{D42A27DB-BD31-4B8C-83A1-F6EECF244321}">
                <p14:modId xmlns:p14="http://schemas.microsoft.com/office/powerpoint/2010/main" val="4267015863"/>
              </p:ext>
            </p:extLst>
          </p:nvPr>
        </p:nvGraphicFramePr>
        <p:xfrm>
          <a:off x="597849" y="4024095"/>
          <a:ext cx="4429760" cy="2239264"/>
        </p:xfrm>
        <a:graphic>
          <a:graphicData uri="http://schemas.openxmlformats.org/drawingml/2006/table">
            <a:tbl>
              <a:tblPr firstRow="1" bandRow="1">
                <a:tableStyleId>{2D5ABB26-0587-4C30-8999-92F81FD0307C}</a:tableStyleId>
              </a:tblPr>
              <a:tblGrid>
                <a:gridCol w="2214880">
                  <a:extLst>
                    <a:ext uri="{9D8B030D-6E8A-4147-A177-3AD203B41FA5}">
                      <a16:colId xmlns:a16="http://schemas.microsoft.com/office/drawing/2014/main" val="2625792749"/>
                    </a:ext>
                  </a:extLst>
                </a:gridCol>
                <a:gridCol w="2214880">
                  <a:extLst>
                    <a:ext uri="{9D8B030D-6E8A-4147-A177-3AD203B41FA5}">
                      <a16:colId xmlns:a16="http://schemas.microsoft.com/office/drawing/2014/main" val="2226962162"/>
                    </a:ext>
                  </a:extLst>
                </a:gridCol>
              </a:tblGrid>
              <a:tr h="325120">
                <a:tc gridSpan="2">
                  <a:txBody>
                    <a:bodyPr/>
                    <a:lstStyle/>
                    <a:p>
                      <a:pPr algn="l" defTabSz="685800"/>
                      <a:r>
                        <a:rPr lang="en-US" sz="1300" b="1" spc="100">
                          <a:solidFill>
                            <a:srgbClr val="006A4D"/>
                          </a:solidFill>
                          <a:cs typeface="Arial" panose="020B0604020202020204" pitchFamily="34" charset="0"/>
                        </a:rPr>
                        <a:t>// </a:t>
                      </a:r>
                      <a:r>
                        <a:rPr lang="en-US" sz="1300" b="1" spc="100">
                          <a:cs typeface="Arial" panose="020B0604020202020204" pitchFamily="34" charset="0"/>
                        </a:rPr>
                        <a:t>BUSINESS STRATEGY</a:t>
                      </a:r>
                    </a:p>
                  </a:txBody>
                  <a:tcPr marL="0" marR="121920" marT="60960" marB="60960"/>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sz="1000" b="1" kern="1200" spc="100">
                        <a:solidFill>
                          <a:schemeClr val="tx1"/>
                        </a:solidFill>
                        <a:latin typeface="+mn-lt"/>
                        <a:ea typeface="+mn-ea"/>
                        <a:cs typeface="Arial" panose="020B0604020202020204" pitchFamily="34" charset="0"/>
                      </a:endParaRPr>
                    </a:p>
                  </a:txBody>
                  <a:tcPr/>
                </a:tc>
                <a:extLst>
                  <a:ext uri="{0D108BD9-81ED-4DB2-BD59-A6C34878D82A}">
                    <a16:rowId xmlns:a16="http://schemas.microsoft.com/office/drawing/2014/main" val="4167940266"/>
                  </a:ext>
                </a:extLst>
              </a:tr>
              <a:tr h="124968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a:solidFill>
                            <a:srgbClr val="006A4D"/>
                          </a:solidFill>
                          <a:cs typeface="Arial" panose="020B0604020202020204" pitchFamily="34" charset="0"/>
                          <a:sym typeface="Avenir"/>
                        </a:rPr>
                        <a:t>Stakeholder Workshops</a:t>
                      </a:r>
                    </a:p>
                  </a:txBody>
                  <a:tcPr marL="121920" marR="121920" marT="60960" marB="0" anchor="b">
                    <a:lnB w="28575" cap="flat" cmpd="sng" algn="ctr">
                      <a:no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kern="1200">
                          <a:solidFill>
                            <a:schemeClr val="accent2"/>
                          </a:solidFill>
                          <a:latin typeface="+mn-lt"/>
                          <a:ea typeface="+mn-ea"/>
                          <a:cs typeface="Arial" panose="020B0604020202020204" pitchFamily="34" charset="0"/>
                          <a:sym typeface="Avenir"/>
                        </a:rPr>
                        <a:t> </a:t>
                      </a:r>
                      <a:r>
                        <a:rPr lang="en-US" sz="1400" kern="1200">
                          <a:solidFill>
                            <a:srgbClr val="006A4D"/>
                          </a:solidFill>
                          <a:latin typeface="+mn-lt"/>
                          <a:ea typeface="+mn-ea"/>
                          <a:cs typeface="Arial" panose="020B0604020202020204" pitchFamily="34" charset="0"/>
                          <a:sym typeface="Avenir"/>
                        </a:rPr>
                        <a:t>Business Requirements</a:t>
                      </a:r>
                    </a:p>
                  </a:txBody>
                  <a:tcPr marL="121920" marR="121920" marT="60960" marB="0" anchor="b">
                    <a:lnB w="28575" cap="flat" cmpd="sng" algn="ctr">
                      <a:noFill/>
                      <a:prstDash val="solid"/>
                      <a:round/>
                      <a:headEnd type="none" w="med" len="med"/>
                      <a:tailEnd type="none" w="med" len="med"/>
                    </a:lnB>
                  </a:tcPr>
                </a:tc>
                <a:extLst>
                  <a:ext uri="{0D108BD9-81ED-4DB2-BD59-A6C34878D82A}">
                    <a16:rowId xmlns:a16="http://schemas.microsoft.com/office/drawing/2014/main" val="2093504849"/>
                  </a:ext>
                </a:extLst>
              </a:tr>
              <a:tr h="646176">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100" kern="1200">
                          <a:solidFill>
                            <a:schemeClr val="tx1">
                              <a:lumMod val="65000"/>
                              <a:lumOff val="35000"/>
                            </a:schemeClr>
                          </a:solidFill>
                          <a:latin typeface="+mn-lt"/>
                          <a:ea typeface="Avenir Next" charset="0"/>
                          <a:cs typeface="Arial" panose="020B0604020202020204" pitchFamily="34" charset="0"/>
                          <a:sym typeface="Avenir"/>
                        </a:rPr>
                        <a:t>Workshops enable </a:t>
                      </a:r>
                      <a:br>
                        <a:rPr lang="en-US" sz="1100" kern="1200">
                          <a:solidFill>
                            <a:schemeClr val="tx1">
                              <a:lumMod val="65000"/>
                              <a:lumOff val="35000"/>
                            </a:schemeClr>
                          </a:solidFill>
                          <a:latin typeface="+mn-lt"/>
                          <a:ea typeface="Avenir Next" charset="0"/>
                          <a:cs typeface="Arial" panose="020B0604020202020204" pitchFamily="34" charset="0"/>
                          <a:sym typeface="Avenir"/>
                        </a:rPr>
                      </a:br>
                      <a:r>
                        <a:rPr lang="en-US" sz="1100" kern="1200">
                          <a:solidFill>
                            <a:schemeClr val="tx1">
                              <a:lumMod val="65000"/>
                              <a:lumOff val="35000"/>
                            </a:schemeClr>
                          </a:solidFill>
                          <a:latin typeface="+mn-lt"/>
                          <a:ea typeface="Avenir Next" charset="0"/>
                          <a:cs typeface="Arial" panose="020B0604020202020204" pitchFamily="34" charset="0"/>
                          <a:sym typeface="Avenir"/>
                        </a:rPr>
                        <a:t>people of the organization </a:t>
                      </a:r>
                      <a:br>
                        <a:rPr lang="en-US" sz="1100" kern="1200">
                          <a:solidFill>
                            <a:schemeClr val="tx1">
                              <a:lumMod val="65000"/>
                              <a:lumOff val="35000"/>
                            </a:schemeClr>
                          </a:solidFill>
                          <a:latin typeface="+mn-lt"/>
                          <a:ea typeface="Avenir Next" charset="0"/>
                          <a:cs typeface="Arial" panose="020B0604020202020204" pitchFamily="34" charset="0"/>
                          <a:sym typeface="Avenir"/>
                        </a:rPr>
                      </a:br>
                      <a:r>
                        <a:rPr lang="en-US" sz="1100" kern="1200">
                          <a:solidFill>
                            <a:schemeClr val="tx1">
                              <a:lumMod val="65000"/>
                              <a:lumOff val="35000"/>
                            </a:schemeClr>
                          </a:solidFill>
                          <a:latin typeface="+mn-lt"/>
                          <a:ea typeface="Avenir Next" charset="0"/>
                          <a:cs typeface="Arial" panose="020B0604020202020204" pitchFamily="34" charset="0"/>
                          <a:sym typeface="Avenir"/>
                        </a:rPr>
                        <a:t>to provide input into </a:t>
                      </a:r>
                      <a:br>
                        <a:rPr lang="en-US" sz="1100" kern="1200">
                          <a:solidFill>
                            <a:schemeClr val="tx1">
                              <a:lumMod val="65000"/>
                              <a:lumOff val="35000"/>
                            </a:schemeClr>
                          </a:solidFill>
                          <a:latin typeface="+mn-lt"/>
                          <a:ea typeface="Avenir Next" charset="0"/>
                          <a:cs typeface="Arial" panose="020B0604020202020204" pitchFamily="34" charset="0"/>
                          <a:sym typeface="Avenir"/>
                        </a:rPr>
                      </a:br>
                      <a:r>
                        <a:rPr lang="en-US" sz="1100" kern="1200">
                          <a:solidFill>
                            <a:schemeClr val="tx1">
                              <a:lumMod val="65000"/>
                              <a:lumOff val="35000"/>
                            </a:schemeClr>
                          </a:solidFill>
                          <a:latin typeface="+mn-lt"/>
                          <a:ea typeface="Avenir Next" charset="0"/>
                          <a:cs typeface="Arial" panose="020B0604020202020204" pitchFamily="34" charset="0"/>
                          <a:sym typeface="Avenir"/>
                        </a:rPr>
                        <a:t>the product</a:t>
                      </a:r>
                    </a:p>
                  </a:txBody>
                  <a:tcPr marL="243840" marR="243840" marT="60960" marB="0">
                    <a:lnL>
                      <a:noFill/>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100" kern="1200">
                          <a:solidFill>
                            <a:schemeClr val="tx1">
                              <a:lumMod val="65000"/>
                              <a:lumOff val="35000"/>
                            </a:schemeClr>
                          </a:solidFill>
                          <a:latin typeface="+mn-lt"/>
                          <a:ea typeface="Avenir Next" charset="0"/>
                          <a:cs typeface="Arial" panose="020B0604020202020204" pitchFamily="34" charset="0"/>
                          <a:sym typeface="Avenir"/>
                        </a:rPr>
                        <a:t>Requirements document aspects of the experience that must be delivered </a:t>
                      </a:r>
                      <a:br>
                        <a:rPr lang="en-US" sz="1100" kern="1200">
                          <a:solidFill>
                            <a:schemeClr val="tx1">
                              <a:lumMod val="65000"/>
                              <a:lumOff val="35000"/>
                            </a:schemeClr>
                          </a:solidFill>
                          <a:latin typeface="+mn-lt"/>
                          <a:ea typeface="Avenir Next" charset="0"/>
                          <a:cs typeface="Arial" panose="020B0604020202020204" pitchFamily="34" charset="0"/>
                          <a:sym typeface="Avenir"/>
                        </a:rPr>
                      </a:br>
                      <a:r>
                        <a:rPr lang="en-US" sz="1100" kern="1200">
                          <a:solidFill>
                            <a:schemeClr val="tx1">
                              <a:lumMod val="65000"/>
                              <a:lumOff val="35000"/>
                            </a:schemeClr>
                          </a:solidFill>
                          <a:latin typeface="+mn-lt"/>
                          <a:ea typeface="Avenir Next" charset="0"/>
                          <a:cs typeface="Arial" panose="020B0604020202020204" pitchFamily="34" charset="0"/>
                          <a:sym typeface="Avenir"/>
                        </a:rPr>
                        <a:t>in specific ways</a:t>
                      </a:r>
                    </a:p>
                  </a:txBody>
                  <a:tcPr marL="243840" marR="243840" marT="6096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901270125"/>
                  </a:ext>
                </a:extLst>
              </a:tr>
            </a:tbl>
          </a:graphicData>
        </a:graphic>
      </p:graphicFrame>
      <p:grpSp>
        <p:nvGrpSpPr>
          <p:cNvPr id="16" name="Group 15">
            <a:extLst>
              <a:ext uri="{FF2B5EF4-FFF2-40B4-BE49-F238E27FC236}">
                <a16:creationId xmlns:a16="http://schemas.microsoft.com/office/drawing/2014/main" id="{CC58A1D7-70BC-8147-B446-4DE8168B44F5}"/>
              </a:ext>
            </a:extLst>
          </p:cNvPr>
          <p:cNvGrpSpPr/>
          <p:nvPr/>
        </p:nvGrpSpPr>
        <p:grpSpPr>
          <a:xfrm>
            <a:off x="866425" y="4430161"/>
            <a:ext cx="3803508" cy="890016"/>
            <a:chOff x="419100" y="3017819"/>
            <a:chExt cx="2852631" cy="667512"/>
          </a:xfrm>
        </p:grpSpPr>
        <p:pic>
          <p:nvPicPr>
            <p:cNvPr id="17" name="Picture 16">
              <a:extLst>
                <a:ext uri="{FF2B5EF4-FFF2-40B4-BE49-F238E27FC236}">
                  <a16:creationId xmlns:a16="http://schemas.microsoft.com/office/drawing/2014/main" id="{07BFC657-47C4-2242-8828-C37FD91A7898}"/>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b="6276"/>
            <a:stretch/>
          </p:blipFill>
          <p:spPr>
            <a:xfrm>
              <a:off x="419100" y="3017819"/>
              <a:ext cx="1188720" cy="667512"/>
            </a:xfrm>
            <a:prstGeom prst="rect">
              <a:avLst/>
            </a:prstGeom>
            <a:noFill/>
            <a:ln w="6350">
              <a:solidFill>
                <a:schemeClr val="bg2"/>
              </a:solidFill>
            </a:ln>
            <a:effectLst/>
          </p:spPr>
        </p:pic>
        <p:pic>
          <p:nvPicPr>
            <p:cNvPr id="21" name="Picture 20" descr="A screenshot of a computer screen&#10;&#10;Description automatically generated">
              <a:extLst>
                <a:ext uri="{FF2B5EF4-FFF2-40B4-BE49-F238E27FC236}">
                  <a16:creationId xmlns:a16="http://schemas.microsoft.com/office/drawing/2014/main" id="{854F1764-F6D2-E241-9B17-43B387A6BAAC}"/>
                </a:ext>
              </a:extLst>
            </p:cNvPr>
            <p:cNvPicPr>
              <a:picLocks noChangeAspect="1"/>
            </p:cNvPicPr>
            <p:nvPr/>
          </p:nvPicPr>
          <p:blipFill rotWithShape="1">
            <a:blip r:embed="rId5"/>
            <a:srcRect l="26272" t="11586" r="4458" b="27507"/>
            <a:stretch/>
          </p:blipFill>
          <p:spPr>
            <a:xfrm>
              <a:off x="2083011" y="3017819"/>
              <a:ext cx="1188720" cy="667512"/>
            </a:xfrm>
            <a:prstGeom prst="rect">
              <a:avLst/>
            </a:prstGeom>
            <a:ln w="6350">
              <a:solidFill>
                <a:schemeClr val="bg2"/>
              </a:solidFill>
            </a:ln>
          </p:spPr>
        </p:pic>
      </p:grpSp>
      <p:cxnSp>
        <p:nvCxnSpPr>
          <p:cNvPr id="22" name="Straight Connector 21">
            <a:extLst>
              <a:ext uri="{FF2B5EF4-FFF2-40B4-BE49-F238E27FC236}">
                <a16:creationId xmlns:a16="http://schemas.microsoft.com/office/drawing/2014/main" id="{8B1954B2-4A2B-6C44-8043-88F4A64C44D6}"/>
              </a:ext>
            </a:extLst>
          </p:cNvPr>
          <p:cNvCxnSpPr/>
          <p:nvPr/>
        </p:nvCxnSpPr>
        <p:spPr>
          <a:xfrm>
            <a:off x="558800" y="3860801"/>
            <a:ext cx="11074400"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3" name="Google Shape;551;p56"/>
          <p:cNvPicPr preferRelativeResize="0">
            <a:picLocks noChangeAspect="1"/>
          </p:cNvPicPr>
          <p:nvPr/>
        </p:nvPicPr>
        <p:blipFill rotWithShape="1">
          <a:blip r:embed="rId6">
            <a:alphaModFix/>
          </a:blip>
          <a:srcRect t="5328" r="40401" b="41392"/>
          <a:stretch/>
        </p:blipFill>
        <p:spPr>
          <a:xfrm>
            <a:off x="5292064" y="1594827"/>
            <a:ext cx="1566040" cy="932688"/>
          </a:xfrm>
          <a:prstGeom prst="rect">
            <a:avLst/>
          </a:prstGeom>
          <a:noFill/>
          <a:ln>
            <a:solidFill>
              <a:schemeClr val="bg1">
                <a:lumMod val="50000"/>
              </a:schemeClr>
            </a:solidFill>
          </a:ln>
        </p:spPr>
      </p:pic>
      <p:pic>
        <p:nvPicPr>
          <p:cNvPr id="24" name="Google Shape;561;p57"/>
          <p:cNvPicPr preferRelativeResize="0">
            <a:picLocks noChangeAspect="1"/>
          </p:cNvPicPr>
          <p:nvPr/>
        </p:nvPicPr>
        <p:blipFill rotWithShape="1">
          <a:blip r:embed="rId7">
            <a:alphaModFix/>
          </a:blip>
          <a:srcRect r="21571"/>
          <a:stretch/>
        </p:blipFill>
        <p:spPr>
          <a:xfrm>
            <a:off x="7442465" y="1594827"/>
            <a:ext cx="1571003" cy="932688"/>
          </a:xfrm>
          <a:prstGeom prst="rect">
            <a:avLst/>
          </a:prstGeom>
          <a:noFill/>
          <a:ln>
            <a:solidFill>
              <a:schemeClr val="bg1">
                <a:lumMod val="50000"/>
              </a:schemeClr>
            </a:solidFill>
          </a:ln>
        </p:spPr>
      </p:pic>
      <p:pic>
        <p:nvPicPr>
          <p:cNvPr id="19" name="Picture 18">
            <a:extLst>
              <a:ext uri="{FF2B5EF4-FFF2-40B4-BE49-F238E27FC236}">
                <a16:creationId xmlns:a16="http://schemas.microsoft.com/office/drawing/2014/main" id="{1E98C964-722D-9740-A30F-F5388B18198E}"/>
              </a:ext>
            </a:extLst>
          </p:cNvPr>
          <p:cNvPicPr>
            <a:picLocks noChangeAspect="1"/>
          </p:cNvPicPr>
          <p:nvPr/>
        </p:nvPicPr>
        <p:blipFill rotWithShape="1">
          <a:blip r:embed="rId8" cstate="screen">
            <a:alphaModFix/>
            <a:extLst>
              <a:ext uri="{28A0092B-C50C-407E-A947-70E740481C1C}">
                <a14:useLocalDpi xmlns:a14="http://schemas.microsoft.com/office/drawing/2010/main"/>
              </a:ext>
            </a:extLst>
          </a:blip>
          <a:srcRect t="898"/>
          <a:stretch/>
        </p:blipFill>
        <p:spPr>
          <a:xfrm>
            <a:off x="9779215" y="1591779"/>
            <a:ext cx="1446142" cy="932688"/>
          </a:xfrm>
          <a:prstGeom prst="rect">
            <a:avLst/>
          </a:prstGeom>
          <a:noFill/>
          <a:ln w="6350">
            <a:solidFill>
              <a:schemeClr val="bg1">
                <a:lumMod val="85000"/>
              </a:schemeClr>
            </a:solidFill>
          </a:ln>
          <a:effectLst/>
        </p:spPr>
      </p:pic>
      <p:graphicFrame>
        <p:nvGraphicFramePr>
          <p:cNvPr id="20" name="Table 19">
            <a:extLst>
              <a:ext uri="{FF2B5EF4-FFF2-40B4-BE49-F238E27FC236}">
                <a16:creationId xmlns:a16="http://schemas.microsoft.com/office/drawing/2014/main" id="{C4A5D867-21BC-8947-A777-3E460EAE14A1}"/>
              </a:ext>
            </a:extLst>
          </p:cNvPr>
          <p:cNvGraphicFramePr>
            <a:graphicFrameLocks noGrp="1"/>
          </p:cNvGraphicFramePr>
          <p:nvPr>
            <p:extLst>
              <p:ext uri="{D42A27DB-BD31-4B8C-83A1-F6EECF244321}">
                <p14:modId xmlns:p14="http://schemas.microsoft.com/office/powerpoint/2010/main" val="4285393660"/>
              </p:ext>
            </p:extLst>
          </p:nvPr>
        </p:nvGraphicFramePr>
        <p:xfrm>
          <a:off x="5621912" y="4024095"/>
          <a:ext cx="2669333" cy="2390140"/>
        </p:xfrm>
        <a:graphic>
          <a:graphicData uri="http://schemas.openxmlformats.org/drawingml/2006/table">
            <a:tbl>
              <a:tblPr firstRow="1" bandRow="1">
                <a:tableStyleId>{2D5ABB26-0587-4C30-8999-92F81FD0307C}</a:tableStyleId>
              </a:tblPr>
              <a:tblGrid>
                <a:gridCol w="2669333">
                  <a:extLst>
                    <a:ext uri="{9D8B030D-6E8A-4147-A177-3AD203B41FA5}">
                      <a16:colId xmlns:a16="http://schemas.microsoft.com/office/drawing/2014/main" val="2625792749"/>
                    </a:ext>
                  </a:extLst>
                </a:gridCol>
              </a:tblGrid>
              <a:tr h="325120">
                <a:tc>
                  <a:txBody>
                    <a:bodyPr/>
                    <a:lstStyle/>
                    <a:p>
                      <a:pPr algn="l" defTabSz="685800"/>
                      <a:r>
                        <a:rPr lang="en-US" sz="1300" b="1" spc="100">
                          <a:solidFill>
                            <a:srgbClr val="006A4D"/>
                          </a:solidFill>
                          <a:cs typeface="Arial" panose="020B0604020202020204" pitchFamily="34" charset="0"/>
                        </a:rPr>
                        <a:t>// </a:t>
                      </a:r>
                      <a:r>
                        <a:rPr lang="en-US" sz="1300" b="1" spc="100">
                          <a:cs typeface="Arial" panose="020B0604020202020204" pitchFamily="34" charset="0"/>
                        </a:rPr>
                        <a:t>CONTENT STRATEGY</a:t>
                      </a:r>
                    </a:p>
                  </a:txBody>
                  <a:tcPr marL="0" marR="121920" marT="60960" marB="60960"/>
                </a:tc>
                <a:extLst>
                  <a:ext uri="{0D108BD9-81ED-4DB2-BD59-A6C34878D82A}">
                    <a16:rowId xmlns:a16="http://schemas.microsoft.com/office/drawing/2014/main" val="4167940266"/>
                  </a:ext>
                </a:extLst>
              </a:tr>
              <a:tr h="124968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a:solidFill>
                            <a:srgbClr val="006A4D"/>
                          </a:solidFill>
                          <a:cs typeface="Arial" panose="020B0604020202020204" pitchFamily="34" charset="0"/>
                          <a:sym typeface="Avenir"/>
                        </a:rPr>
                        <a:t>Content Blueprint</a:t>
                      </a:r>
                    </a:p>
                  </a:txBody>
                  <a:tcPr marL="121920" marR="121920" marT="60960" marB="0" anchor="b">
                    <a:lnB w="28575" cap="flat" cmpd="sng" algn="ctr">
                      <a:noFill/>
                      <a:prstDash val="solid"/>
                      <a:round/>
                      <a:headEnd type="none" w="med" len="med"/>
                      <a:tailEnd type="none" w="med" len="med"/>
                    </a:lnB>
                  </a:tcPr>
                </a:tc>
                <a:extLst>
                  <a:ext uri="{0D108BD9-81ED-4DB2-BD59-A6C34878D82A}">
                    <a16:rowId xmlns:a16="http://schemas.microsoft.com/office/drawing/2014/main" val="2093504849"/>
                  </a:ext>
                </a:extLst>
              </a:tr>
              <a:tr h="646176">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100" kern="1200">
                          <a:solidFill>
                            <a:schemeClr val="tx1">
                              <a:lumMod val="65000"/>
                              <a:lumOff val="35000"/>
                            </a:schemeClr>
                          </a:solidFill>
                          <a:latin typeface="+mn-lt"/>
                          <a:ea typeface="Avenir Next" charset="0"/>
                          <a:cs typeface="Arial" panose="020B0604020202020204" pitchFamily="34" charset="0"/>
                          <a:sym typeface="Avenir"/>
                        </a:rPr>
                        <a:t>The blueprint maps the information included on and tools linked to from each dashboard in the experience</a:t>
                      </a:r>
                    </a:p>
                    <a:p>
                      <a:pPr marL="0" marR="0" lvl="0" indent="0" algn="ctr" defTabSz="685800" rtl="0" eaLnBrk="1" fontAlgn="auto" latinLnBrk="0" hangingPunct="1">
                        <a:lnSpc>
                          <a:spcPct val="90000"/>
                        </a:lnSpc>
                        <a:spcBef>
                          <a:spcPts val="0"/>
                        </a:spcBef>
                        <a:spcAft>
                          <a:spcPts val="0"/>
                        </a:spcAft>
                        <a:buClrTx/>
                        <a:buSzTx/>
                        <a:buFontTx/>
                        <a:buNone/>
                        <a:tabLst/>
                        <a:defRPr/>
                      </a:pPr>
                      <a:endParaRPr lang="en-US" sz="1100" kern="1200">
                        <a:solidFill>
                          <a:schemeClr val="tx1">
                            <a:lumMod val="65000"/>
                            <a:lumOff val="35000"/>
                          </a:schemeClr>
                        </a:solidFill>
                        <a:latin typeface="+mn-lt"/>
                        <a:ea typeface="Avenir Next" charset="0"/>
                        <a:cs typeface="Arial" panose="020B0604020202020204" pitchFamily="34" charset="0"/>
                        <a:sym typeface="Avenir"/>
                      </a:endParaRPr>
                    </a:p>
                  </a:txBody>
                  <a:tcPr marL="243840" marR="243840" marT="60960" marB="0">
                    <a:lnL>
                      <a:noFill/>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901270125"/>
                  </a:ext>
                </a:extLst>
              </a:tr>
            </a:tbl>
          </a:graphicData>
        </a:graphic>
      </p:graphicFrame>
      <p:pic>
        <p:nvPicPr>
          <p:cNvPr id="18" name="Picture 17">
            <a:extLst>
              <a:ext uri="{FF2B5EF4-FFF2-40B4-BE49-F238E27FC236}">
                <a16:creationId xmlns:a16="http://schemas.microsoft.com/office/drawing/2014/main" id="{7F739097-B451-904B-A47B-54ED659624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60779" y="4461107"/>
            <a:ext cx="1962713" cy="760594"/>
          </a:xfrm>
          <a:prstGeom prst="rect">
            <a:avLst/>
          </a:prstGeom>
        </p:spPr>
      </p:pic>
    </p:spTree>
    <p:extLst>
      <p:ext uri="{BB962C8B-B14F-4D97-AF65-F5344CB8AC3E}">
        <p14:creationId xmlns:p14="http://schemas.microsoft.com/office/powerpoint/2010/main" val="371373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9000475" cy="461729"/>
          </a:xfrm>
        </p:spPr>
        <p:txBody>
          <a:bodyPr/>
          <a:lstStyle/>
          <a:p>
            <a:r>
              <a:rPr lang="en-US"/>
              <a:t>How we turn strategy into sprint plans &amp; product</a:t>
            </a:r>
            <a:endParaRPr lang="en-US">
              <a:latin typeface="+mj-lt"/>
            </a:endParaRPr>
          </a:p>
        </p:txBody>
      </p:sp>
      <p:cxnSp>
        <p:nvCxnSpPr>
          <p:cNvPr id="5" name="Straight Connector 4">
            <a:extLst>
              <a:ext uri="{FF2B5EF4-FFF2-40B4-BE49-F238E27FC236}">
                <a16:creationId xmlns:a16="http://schemas.microsoft.com/office/drawing/2014/main" id="{B66C0AA5-A569-AA43-BD6B-DC7051A91A27}"/>
              </a:ext>
            </a:extLst>
          </p:cNvPr>
          <p:cNvCxnSpPr>
            <a:cxnSpLocks/>
          </p:cNvCxnSpPr>
          <p:nvPr/>
        </p:nvCxnSpPr>
        <p:spPr>
          <a:xfrm>
            <a:off x="1306036" y="2680258"/>
            <a:ext cx="0" cy="2349845"/>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79F2EBB-9301-0842-A373-03ABC5EC7B7B}"/>
              </a:ext>
            </a:extLst>
          </p:cNvPr>
          <p:cNvCxnSpPr>
            <a:cxnSpLocks/>
            <a:endCxn id="26" idx="3"/>
          </p:cNvCxnSpPr>
          <p:nvPr/>
        </p:nvCxnSpPr>
        <p:spPr>
          <a:xfrm flipH="1">
            <a:off x="1840010" y="5578743"/>
            <a:ext cx="8809868"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09FCC7A-FFBE-9242-AE96-27201342A4F4}"/>
              </a:ext>
            </a:extLst>
          </p:cNvPr>
          <p:cNvCxnSpPr>
            <a:cxnSpLocks/>
          </p:cNvCxnSpPr>
          <p:nvPr/>
        </p:nvCxnSpPr>
        <p:spPr>
          <a:xfrm>
            <a:off x="10653892" y="3758642"/>
            <a:ext cx="0" cy="1820101"/>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B09D37B7-080F-9740-91E5-A882BC569B9C}"/>
              </a:ext>
            </a:extLst>
          </p:cNvPr>
          <p:cNvGrpSpPr/>
          <p:nvPr/>
        </p:nvGrpSpPr>
        <p:grpSpPr>
          <a:xfrm>
            <a:off x="1229193" y="1580875"/>
            <a:ext cx="2332432" cy="1097280"/>
            <a:chOff x="921895" y="1030964"/>
            <a:chExt cx="1749324" cy="822960"/>
          </a:xfrm>
        </p:grpSpPr>
        <p:sp>
          <p:nvSpPr>
            <p:cNvPr id="9" name="Text Box 4">
              <a:extLst>
                <a:ext uri="{FF2B5EF4-FFF2-40B4-BE49-F238E27FC236}">
                  <a16:creationId xmlns:a16="http://schemas.microsoft.com/office/drawing/2014/main" id="{FCC852CA-C28B-B04C-B5CE-58605963C47F}"/>
                </a:ext>
              </a:extLst>
            </p:cNvPr>
            <p:cNvSpPr txBox="1">
              <a:spLocks noChangeAspect="1" noChangeArrowheads="1"/>
            </p:cNvSpPr>
            <p:nvPr/>
          </p:nvSpPr>
          <p:spPr bwMode="auto">
            <a:xfrm>
              <a:off x="921895" y="1030964"/>
              <a:ext cx="823550" cy="822960"/>
            </a:xfrm>
            <a:prstGeom prst="roundRect">
              <a:avLst>
                <a:gd name="adj" fmla="val 50000"/>
              </a:avLst>
            </a:prstGeom>
            <a:solidFill>
              <a:schemeClr val="bg2"/>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latin typeface="+mj-lt"/>
                  <a:cs typeface="Avenir Black"/>
                </a:rPr>
                <a:t>RESEARCH</a:t>
              </a:r>
            </a:p>
          </p:txBody>
        </p:sp>
        <p:sp>
          <p:nvSpPr>
            <p:cNvPr id="10" name="Text Box 4">
              <a:extLst>
                <a:ext uri="{FF2B5EF4-FFF2-40B4-BE49-F238E27FC236}">
                  <a16:creationId xmlns:a16="http://schemas.microsoft.com/office/drawing/2014/main" id="{74EA1A3E-7870-DC4D-88C1-53F4B40E80F4}"/>
                </a:ext>
              </a:extLst>
            </p:cNvPr>
            <p:cNvSpPr txBox="1">
              <a:spLocks noChangeAspect="1" noChangeArrowheads="1"/>
            </p:cNvSpPr>
            <p:nvPr/>
          </p:nvSpPr>
          <p:spPr bwMode="auto">
            <a:xfrm>
              <a:off x="1847669" y="1030964"/>
              <a:ext cx="823550" cy="822960"/>
            </a:xfrm>
            <a:prstGeom prst="roundRect">
              <a:avLst>
                <a:gd name="adj" fmla="val 50000"/>
              </a:avLst>
            </a:prstGeom>
            <a:solidFill>
              <a:schemeClr val="bg2"/>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latin typeface="+mj-lt"/>
                  <a:cs typeface="Avenir Black"/>
                </a:rPr>
                <a:t>STRATEGY</a:t>
              </a:r>
            </a:p>
          </p:txBody>
        </p:sp>
      </p:grpSp>
      <p:cxnSp>
        <p:nvCxnSpPr>
          <p:cNvPr id="11" name="Straight Connector 10">
            <a:extLst>
              <a:ext uri="{FF2B5EF4-FFF2-40B4-BE49-F238E27FC236}">
                <a16:creationId xmlns:a16="http://schemas.microsoft.com/office/drawing/2014/main" id="{83629EC2-7171-814B-8B67-C1F6235AB6E0}"/>
              </a:ext>
            </a:extLst>
          </p:cNvPr>
          <p:cNvCxnSpPr>
            <a:cxnSpLocks/>
          </p:cNvCxnSpPr>
          <p:nvPr/>
        </p:nvCxnSpPr>
        <p:spPr>
          <a:xfrm>
            <a:off x="1309287" y="2742449"/>
            <a:ext cx="2164228"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A04AF133-5E4E-9749-AC5C-23E747CD182A}"/>
              </a:ext>
            </a:extLst>
          </p:cNvPr>
          <p:cNvGrpSpPr/>
          <p:nvPr/>
        </p:nvGrpSpPr>
        <p:grpSpPr>
          <a:xfrm>
            <a:off x="8350584" y="2618898"/>
            <a:ext cx="2440280" cy="1098181"/>
            <a:chOff x="6249392" y="1809481"/>
            <a:chExt cx="1830210" cy="823636"/>
          </a:xfrm>
        </p:grpSpPr>
        <p:sp>
          <p:nvSpPr>
            <p:cNvPr id="13" name="Text Box 4">
              <a:extLst>
                <a:ext uri="{FF2B5EF4-FFF2-40B4-BE49-F238E27FC236}">
                  <a16:creationId xmlns:a16="http://schemas.microsoft.com/office/drawing/2014/main" id="{931EACC2-CB8C-BB4D-B519-301EBF6BC2FC}"/>
                </a:ext>
              </a:extLst>
            </p:cNvPr>
            <p:cNvSpPr txBox="1">
              <a:spLocks noChangeArrowheads="1"/>
            </p:cNvSpPr>
            <p:nvPr/>
          </p:nvSpPr>
          <p:spPr bwMode="auto">
            <a:xfrm>
              <a:off x="6249392" y="1809481"/>
              <a:ext cx="824226" cy="823636"/>
            </a:xfrm>
            <a:prstGeom prst="roundRect">
              <a:avLst>
                <a:gd name="adj" fmla="val 50000"/>
              </a:avLst>
            </a:prstGeom>
            <a:solidFill>
              <a:schemeClr val="tx1"/>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LAUNCH</a:t>
              </a:r>
            </a:p>
          </p:txBody>
        </p:sp>
        <p:sp>
          <p:nvSpPr>
            <p:cNvPr id="14" name="Text Box 4">
              <a:extLst>
                <a:ext uri="{FF2B5EF4-FFF2-40B4-BE49-F238E27FC236}">
                  <a16:creationId xmlns:a16="http://schemas.microsoft.com/office/drawing/2014/main" id="{99A05A28-B688-5A41-8117-9C1AEB845515}"/>
                </a:ext>
              </a:extLst>
            </p:cNvPr>
            <p:cNvSpPr txBox="1">
              <a:spLocks noChangeArrowheads="1"/>
            </p:cNvSpPr>
            <p:nvPr/>
          </p:nvSpPr>
          <p:spPr bwMode="auto">
            <a:xfrm>
              <a:off x="7255376" y="1809481"/>
              <a:ext cx="824226" cy="823636"/>
            </a:xfrm>
            <a:prstGeom prst="roundRect">
              <a:avLst>
                <a:gd name="adj" fmla="val 50000"/>
              </a:avLst>
            </a:prstGeom>
            <a:solidFill>
              <a:schemeClr val="tx1"/>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MONITOR &amp; OPTIMIZE</a:t>
              </a:r>
            </a:p>
          </p:txBody>
        </p:sp>
      </p:grpSp>
      <p:grpSp>
        <p:nvGrpSpPr>
          <p:cNvPr id="15" name="Group 14">
            <a:extLst>
              <a:ext uri="{FF2B5EF4-FFF2-40B4-BE49-F238E27FC236}">
                <a16:creationId xmlns:a16="http://schemas.microsoft.com/office/drawing/2014/main" id="{4B8F7604-CEF3-A140-941C-AEBD39A0889B}"/>
              </a:ext>
            </a:extLst>
          </p:cNvPr>
          <p:cNvGrpSpPr/>
          <p:nvPr/>
        </p:nvGrpSpPr>
        <p:grpSpPr>
          <a:xfrm>
            <a:off x="4744133" y="2099435"/>
            <a:ext cx="2423945" cy="1098181"/>
            <a:chOff x="3584427" y="1474944"/>
            <a:chExt cx="1817959" cy="823636"/>
          </a:xfrm>
        </p:grpSpPr>
        <p:sp>
          <p:nvSpPr>
            <p:cNvPr id="16" name="Text Box 4">
              <a:extLst>
                <a:ext uri="{FF2B5EF4-FFF2-40B4-BE49-F238E27FC236}">
                  <a16:creationId xmlns:a16="http://schemas.microsoft.com/office/drawing/2014/main" id="{266FADCC-B789-CB46-AB18-46998D766210}"/>
                </a:ext>
              </a:extLst>
            </p:cNvPr>
            <p:cNvSpPr txBox="1">
              <a:spLocks noChangeArrowheads="1"/>
            </p:cNvSpPr>
            <p:nvPr/>
          </p:nvSpPr>
          <p:spPr bwMode="auto">
            <a:xfrm>
              <a:off x="3584427" y="1474944"/>
              <a:ext cx="824226" cy="823636"/>
            </a:xfrm>
            <a:prstGeom prst="roundRect">
              <a:avLst>
                <a:gd name="adj" fmla="val 50000"/>
              </a:avLst>
            </a:prstGeom>
            <a:solidFill>
              <a:schemeClr val="tx1">
                <a:lumMod val="50000"/>
                <a:lumOff val="50000"/>
              </a:schemeClr>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DESIGN</a:t>
              </a:r>
            </a:p>
          </p:txBody>
        </p:sp>
        <p:sp>
          <p:nvSpPr>
            <p:cNvPr id="17" name="Text Box 4">
              <a:extLst>
                <a:ext uri="{FF2B5EF4-FFF2-40B4-BE49-F238E27FC236}">
                  <a16:creationId xmlns:a16="http://schemas.microsoft.com/office/drawing/2014/main" id="{7C3C5AEF-EBCD-5B4C-9F67-E24D1028F264}"/>
                </a:ext>
              </a:extLst>
            </p:cNvPr>
            <p:cNvSpPr txBox="1">
              <a:spLocks noChangeArrowheads="1"/>
            </p:cNvSpPr>
            <p:nvPr/>
          </p:nvSpPr>
          <p:spPr bwMode="auto">
            <a:xfrm>
              <a:off x="4578160" y="1474944"/>
              <a:ext cx="824226" cy="823636"/>
            </a:xfrm>
            <a:prstGeom prst="roundRect">
              <a:avLst>
                <a:gd name="adj" fmla="val 50000"/>
              </a:avLst>
            </a:prstGeom>
            <a:solidFill>
              <a:schemeClr val="tx1">
                <a:lumMod val="50000"/>
                <a:lumOff val="50000"/>
              </a:schemeClr>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BUILD</a:t>
              </a:r>
            </a:p>
          </p:txBody>
        </p:sp>
      </p:grpSp>
      <p:sp>
        <p:nvSpPr>
          <p:cNvPr id="18" name="TextBox 17">
            <a:extLst>
              <a:ext uri="{FF2B5EF4-FFF2-40B4-BE49-F238E27FC236}">
                <a16:creationId xmlns:a16="http://schemas.microsoft.com/office/drawing/2014/main" id="{A284C10F-6DB2-504C-8494-4CDA61BAB2F2}"/>
              </a:ext>
            </a:extLst>
          </p:cNvPr>
          <p:cNvSpPr txBox="1"/>
          <p:nvPr/>
        </p:nvSpPr>
        <p:spPr>
          <a:xfrm>
            <a:off x="4504157" y="3393301"/>
            <a:ext cx="2740209" cy="1898661"/>
          </a:xfrm>
          <a:prstGeom prst="rect">
            <a:avLst/>
          </a:prstGeom>
          <a:noFill/>
        </p:spPr>
        <p:txBody>
          <a:bodyPr wrap="square" rtlCol="0">
            <a:spAutoFit/>
          </a:bodyPr>
          <a:lstStyle/>
          <a:p>
            <a:pPr algn="ctr"/>
            <a:r>
              <a:rPr lang="en-US" sz="1067">
                <a:latin typeface="+mj-lt"/>
                <a:ea typeface="Avenir Book" charset="0"/>
                <a:cs typeface="Avenir Book" charset="0"/>
              </a:rPr>
              <a:t>Identifying requirements, feature lists, user stories, and build plan</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Creating a comprehensive agile sprint plan to build the new experience</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Designing the new experience with best-in-class creative</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Iterative and seamless hand-offs between design and development</a:t>
            </a:r>
          </a:p>
        </p:txBody>
      </p:sp>
      <p:sp>
        <p:nvSpPr>
          <p:cNvPr id="19" name="TextBox 18">
            <a:extLst>
              <a:ext uri="{FF2B5EF4-FFF2-40B4-BE49-F238E27FC236}">
                <a16:creationId xmlns:a16="http://schemas.microsoft.com/office/drawing/2014/main" id="{97CDE831-B907-F346-83A5-F3E159079FE0}"/>
              </a:ext>
            </a:extLst>
          </p:cNvPr>
          <p:cNvSpPr txBox="1"/>
          <p:nvPr/>
        </p:nvSpPr>
        <p:spPr>
          <a:xfrm>
            <a:off x="1361625" y="2875007"/>
            <a:ext cx="2028103" cy="2062872"/>
          </a:xfrm>
          <a:prstGeom prst="rect">
            <a:avLst/>
          </a:prstGeom>
          <a:noFill/>
        </p:spPr>
        <p:txBody>
          <a:bodyPr wrap="square" rtlCol="0">
            <a:spAutoFit/>
          </a:bodyPr>
          <a:lstStyle/>
          <a:p>
            <a:pPr algn="ctr"/>
            <a:r>
              <a:rPr lang="en-US" sz="1067">
                <a:latin typeface="+mj-lt"/>
                <a:ea typeface="Avenir Book" charset="0"/>
                <a:cs typeface="Avenir Book" charset="0"/>
              </a:rPr>
              <a:t>Looking at the problem from all angles – business, people, technology</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Sensemaking &amp; co-creating to develop product vision, personas, concepts, and roadmap</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Define technical solution architecture and integration strategy</a:t>
            </a:r>
          </a:p>
        </p:txBody>
      </p:sp>
      <p:sp>
        <p:nvSpPr>
          <p:cNvPr id="20" name="TextBox 19">
            <a:extLst>
              <a:ext uri="{FF2B5EF4-FFF2-40B4-BE49-F238E27FC236}">
                <a16:creationId xmlns:a16="http://schemas.microsoft.com/office/drawing/2014/main" id="{9F4C313C-BD62-924E-A56F-4030EEA3EC47}"/>
              </a:ext>
            </a:extLst>
          </p:cNvPr>
          <p:cNvSpPr txBox="1"/>
          <p:nvPr/>
        </p:nvSpPr>
        <p:spPr>
          <a:xfrm>
            <a:off x="8530705" y="3921258"/>
            <a:ext cx="2181873" cy="1969770"/>
          </a:xfrm>
          <a:prstGeom prst="rect">
            <a:avLst/>
          </a:prstGeom>
          <a:noFill/>
        </p:spPr>
        <p:txBody>
          <a:bodyPr wrap="square" rtlCol="0">
            <a:spAutoFit/>
          </a:bodyPr>
          <a:lstStyle/>
          <a:p>
            <a:pPr algn="ctr"/>
            <a:r>
              <a:rPr lang="en-US" sz="1100" dirty="0"/>
              <a:t>Deploying myVantage app to UAT environment for business validation and feedback</a:t>
            </a:r>
          </a:p>
          <a:p>
            <a:pPr algn="ctr"/>
            <a:endParaRPr lang="en-US" sz="1200" dirty="0">
              <a:ea typeface="Avenir Book" charset="0"/>
              <a:cs typeface="Avenir Book" charset="0"/>
            </a:endParaRPr>
          </a:p>
          <a:p>
            <a:pPr algn="ctr"/>
            <a:r>
              <a:rPr lang="en-US" sz="1100" dirty="0">
                <a:ea typeface="Avenir Book" charset="0"/>
                <a:cs typeface="Avenir Book" charset="0"/>
              </a:rPr>
              <a:t>Iteratively improving the product with learnings from UAT</a:t>
            </a:r>
          </a:p>
          <a:p>
            <a:pPr algn="ctr"/>
            <a:endParaRPr lang="en-US" sz="1100" dirty="0">
              <a:ea typeface="Avenir Book" charset="0"/>
              <a:cs typeface="Avenir Book" charset="0"/>
            </a:endParaRPr>
          </a:p>
          <a:p>
            <a:pPr algn="ctr"/>
            <a:r>
              <a:rPr lang="en-US" sz="1100" dirty="0">
                <a:ea typeface="Avenir Book" charset="0"/>
                <a:cs typeface="Avenir Book" charset="0"/>
              </a:rPr>
              <a:t>Production cutover and monitor </a:t>
            </a:r>
          </a:p>
        </p:txBody>
      </p:sp>
      <p:cxnSp>
        <p:nvCxnSpPr>
          <p:cNvPr id="21" name="Straight Connector 20">
            <a:extLst>
              <a:ext uri="{FF2B5EF4-FFF2-40B4-BE49-F238E27FC236}">
                <a16:creationId xmlns:a16="http://schemas.microsoft.com/office/drawing/2014/main" id="{FAEBF2EC-A13E-884F-A638-BBA009270AB4}"/>
              </a:ext>
            </a:extLst>
          </p:cNvPr>
          <p:cNvCxnSpPr>
            <a:cxnSpLocks/>
          </p:cNvCxnSpPr>
          <p:nvPr/>
        </p:nvCxnSpPr>
        <p:spPr>
          <a:xfrm>
            <a:off x="4895629" y="3276497"/>
            <a:ext cx="2040480"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ACAAD40-3001-E849-AD57-8FAEC4712A5D}"/>
              </a:ext>
            </a:extLst>
          </p:cNvPr>
          <p:cNvCxnSpPr>
            <a:cxnSpLocks/>
          </p:cNvCxnSpPr>
          <p:nvPr/>
        </p:nvCxnSpPr>
        <p:spPr>
          <a:xfrm>
            <a:off x="8609397" y="3807897"/>
            <a:ext cx="2040480"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B39B040-6A17-0F4C-8843-2EAA7E62C633}"/>
              </a:ext>
            </a:extLst>
          </p:cNvPr>
          <p:cNvCxnSpPr>
            <a:cxnSpLocks/>
          </p:cNvCxnSpPr>
          <p:nvPr/>
        </p:nvCxnSpPr>
        <p:spPr>
          <a:xfrm>
            <a:off x="3481191" y="2755209"/>
            <a:ext cx="1405412" cy="521289"/>
          </a:xfrm>
          <a:prstGeom prst="line">
            <a:avLst/>
          </a:prstGeom>
          <a:ln w="38100" cap="rnd"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19849FC-CF68-254C-84AD-BBCCCFFA5CFD}"/>
              </a:ext>
            </a:extLst>
          </p:cNvPr>
          <p:cNvCxnSpPr>
            <a:cxnSpLocks/>
          </p:cNvCxnSpPr>
          <p:nvPr/>
        </p:nvCxnSpPr>
        <p:spPr>
          <a:xfrm>
            <a:off x="6945136" y="3276498"/>
            <a:ext cx="1664261" cy="530589"/>
          </a:xfrm>
          <a:prstGeom prst="line">
            <a:avLst/>
          </a:prstGeom>
          <a:ln w="38100" cap="rnd"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Text Box 4">
            <a:extLst>
              <a:ext uri="{FF2B5EF4-FFF2-40B4-BE49-F238E27FC236}">
                <a16:creationId xmlns:a16="http://schemas.microsoft.com/office/drawing/2014/main" id="{1969F5D6-B10F-FC49-9A96-847F5D7E9A23}"/>
              </a:ext>
            </a:extLst>
          </p:cNvPr>
          <p:cNvSpPr txBox="1">
            <a:spLocks noChangeAspect="1" noChangeArrowheads="1"/>
          </p:cNvSpPr>
          <p:nvPr/>
        </p:nvSpPr>
        <p:spPr bwMode="auto">
          <a:xfrm>
            <a:off x="741943" y="5030103"/>
            <a:ext cx="1098067" cy="1097280"/>
          </a:xfrm>
          <a:prstGeom prst="roundRect">
            <a:avLst>
              <a:gd name="adj" fmla="val 50000"/>
            </a:avLst>
          </a:prstGeom>
          <a:solidFill>
            <a:srgbClr val="63FEC9"/>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latin typeface="+mj-lt"/>
                <a:cs typeface="Avenir Black"/>
              </a:rPr>
              <a:t>EVOLVE</a:t>
            </a:r>
          </a:p>
        </p:txBody>
      </p:sp>
      <p:sp>
        <p:nvSpPr>
          <p:cNvPr id="27" name="Rectangle 26">
            <a:extLst>
              <a:ext uri="{FF2B5EF4-FFF2-40B4-BE49-F238E27FC236}">
                <a16:creationId xmlns:a16="http://schemas.microsoft.com/office/drawing/2014/main" id="{803B6CC3-E98B-5545-9790-49B74853696E}"/>
              </a:ext>
            </a:extLst>
          </p:cNvPr>
          <p:cNvSpPr/>
          <p:nvPr/>
        </p:nvSpPr>
        <p:spPr>
          <a:xfrm>
            <a:off x="1946816" y="5668756"/>
            <a:ext cx="8707789" cy="297454"/>
          </a:xfrm>
          <a:prstGeom prst="rect">
            <a:avLst/>
          </a:prstGeom>
          <a:solidFill>
            <a:srgbClr val="FF9561"/>
          </a:solidFill>
          <a:ln>
            <a:solidFill>
              <a:srgbClr val="FF9561"/>
            </a:solidFill>
          </a:ln>
        </p:spPr>
        <p:txBody>
          <a:bodyPr wrap="square">
            <a:spAutoFit/>
          </a:bodyPr>
          <a:lstStyle/>
          <a:p>
            <a:pPr algn="ctr"/>
            <a:r>
              <a:rPr lang="en-US" sz="1333" spc="133">
                <a:solidFill>
                  <a:schemeClr val="bg1"/>
                </a:solidFill>
                <a:latin typeface="+mj-lt"/>
              </a:rPr>
              <a:t>Integration with Experience Strategy &amp; User Research</a:t>
            </a:r>
          </a:p>
        </p:txBody>
      </p:sp>
      <p:pic>
        <p:nvPicPr>
          <p:cNvPr id="28" name="Picture 27">
            <a:extLst>
              <a:ext uri="{FF2B5EF4-FFF2-40B4-BE49-F238E27FC236}">
                <a16:creationId xmlns:a16="http://schemas.microsoft.com/office/drawing/2014/main" id="{F3AFF457-ABD3-AE46-A587-8F504E0DBF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78228" y="2188876"/>
            <a:ext cx="739419" cy="739419"/>
          </a:xfrm>
          <a:prstGeom prst="rect">
            <a:avLst/>
          </a:prstGeom>
        </p:spPr>
      </p:pic>
      <p:sp>
        <p:nvSpPr>
          <p:cNvPr id="30" name="Rectangle 29"/>
          <p:cNvSpPr/>
          <p:nvPr/>
        </p:nvSpPr>
        <p:spPr>
          <a:xfrm>
            <a:off x="7463903" y="1950246"/>
            <a:ext cx="3877179" cy="4482473"/>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41943" y="5578742"/>
            <a:ext cx="6728432" cy="605429"/>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14909" y="1457446"/>
            <a:ext cx="3877179" cy="4121295"/>
          </a:xfrm>
          <a:prstGeom prst="rect">
            <a:avLst/>
          </a:prstGeom>
          <a:solidFill>
            <a:schemeClr val="bg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384324" y="1893458"/>
            <a:ext cx="3095078" cy="3698836"/>
          </a:xfrm>
          <a:prstGeom prst="rect">
            <a:avLst/>
          </a:prstGeom>
          <a:noFill/>
          <a:ln w="6350">
            <a:solidFill>
              <a:srgbClr val="006A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33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 and build: </a:t>
            </a:r>
            <a:r>
              <a:rPr lang="en-US">
                <a:solidFill>
                  <a:srgbClr val="006A4D"/>
                </a:solidFill>
              </a:rPr>
              <a:t>key activities and deliverables</a:t>
            </a:r>
          </a:p>
        </p:txBody>
      </p:sp>
      <p:sp>
        <p:nvSpPr>
          <p:cNvPr id="5" name="TextBox 4">
            <a:extLst>
              <a:ext uri="{FF2B5EF4-FFF2-40B4-BE49-F238E27FC236}">
                <a16:creationId xmlns:a16="http://schemas.microsoft.com/office/drawing/2014/main" id="{2298062F-E0BA-4076-9D49-CE8B122F6BBE}"/>
              </a:ext>
            </a:extLst>
          </p:cNvPr>
          <p:cNvSpPr txBox="1"/>
          <p:nvPr/>
        </p:nvSpPr>
        <p:spPr>
          <a:xfrm>
            <a:off x="1146326" y="1942714"/>
            <a:ext cx="4729419" cy="221599"/>
          </a:xfrm>
          <a:prstGeom prst="rect">
            <a:avLst/>
          </a:prstGeom>
          <a:noFill/>
          <a:ln w="6350">
            <a:solidFill>
              <a:schemeClr val="bg1"/>
            </a:solidFill>
          </a:ln>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r>
              <a:rPr lang="en-CA" sz="1200" dirty="0">
                <a:latin typeface="Arial"/>
                <a:cs typeface="Arial"/>
              </a:rPr>
              <a:t>DESIGNING THE MYVANTAGE EXPERIENCE</a:t>
            </a:r>
            <a:endParaRPr lang="en-CA" sz="1200" dirty="0">
              <a:latin typeface="Arial"/>
              <a:ea typeface="Avenir Next Demi Bold" charset="0"/>
              <a:cs typeface="Arial"/>
            </a:endParaRPr>
          </a:p>
        </p:txBody>
      </p:sp>
      <p:graphicFrame>
        <p:nvGraphicFramePr>
          <p:cNvPr id="6" name="Table 22">
            <a:extLst>
              <a:ext uri="{FF2B5EF4-FFF2-40B4-BE49-F238E27FC236}">
                <a16:creationId xmlns:a16="http://schemas.microsoft.com/office/drawing/2014/main" id="{31D92DAF-F428-48BA-B412-8FAE150D1BA9}"/>
              </a:ext>
            </a:extLst>
          </p:cNvPr>
          <p:cNvGraphicFramePr>
            <a:graphicFrameLocks noGrp="1"/>
          </p:cNvGraphicFramePr>
          <p:nvPr>
            <p:extLst>
              <p:ext uri="{D42A27DB-BD31-4B8C-83A1-F6EECF244321}">
                <p14:modId xmlns:p14="http://schemas.microsoft.com/office/powerpoint/2010/main" val="1427657866"/>
              </p:ext>
            </p:extLst>
          </p:nvPr>
        </p:nvGraphicFramePr>
        <p:xfrm>
          <a:off x="1146326" y="2364082"/>
          <a:ext cx="4064770" cy="2315089"/>
        </p:xfrm>
        <a:graphic>
          <a:graphicData uri="http://schemas.openxmlformats.org/drawingml/2006/table">
            <a:tbl>
              <a:tblPr firstRow="1" bandRow="1">
                <a:tableStyleId>{5C22544A-7EE6-4342-B048-85BDC9FD1C3A}</a:tableStyleId>
              </a:tblPr>
              <a:tblGrid>
                <a:gridCol w="4064770">
                  <a:extLst>
                    <a:ext uri="{9D8B030D-6E8A-4147-A177-3AD203B41FA5}">
                      <a16:colId xmlns:a16="http://schemas.microsoft.com/office/drawing/2014/main" val="1858647321"/>
                    </a:ext>
                  </a:extLst>
                </a:gridCol>
              </a:tblGrid>
              <a:tr h="1101351">
                <a:tc>
                  <a:txBody>
                    <a:bodyPr/>
                    <a:lstStyle/>
                    <a:p>
                      <a:pPr marL="114300" lvl="0" indent="-114300" algn="l">
                        <a:lnSpc>
                          <a:spcPct val="100000"/>
                        </a:lnSpc>
                        <a:spcBef>
                          <a:spcPts val="0"/>
                        </a:spcBef>
                        <a:spcAft>
                          <a:spcPts val="400"/>
                        </a:spcAft>
                        <a:buFont typeface="System Font Regular"/>
                        <a:buChar char="/"/>
                        <a:tabLst/>
                      </a:pPr>
                      <a:r>
                        <a:rPr lang="en-US" sz="1200" b="0" i="0" u="none" strike="noStrike" noProof="0">
                          <a:solidFill>
                            <a:schemeClr val="tx1"/>
                          </a:solidFill>
                          <a:latin typeface="+mj-lt"/>
                        </a:rPr>
                        <a:t>UX and visual design</a:t>
                      </a:r>
                    </a:p>
                    <a:p>
                      <a:pPr marL="114300" lvl="0" indent="-114300" algn="l">
                        <a:lnSpc>
                          <a:spcPct val="100000"/>
                        </a:lnSpc>
                        <a:spcBef>
                          <a:spcPts val="0"/>
                        </a:spcBef>
                        <a:spcAft>
                          <a:spcPts val="400"/>
                        </a:spcAft>
                        <a:buFont typeface="System Font Regular"/>
                        <a:buChar char="/"/>
                        <a:tabLst/>
                      </a:pPr>
                      <a:r>
                        <a:rPr lang="en-US" sz="1200" b="0" i="0" u="none" strike="noStrike" noProof="0">
                          <a:solidFill>
                            <a:schemeClr val="tx1"/>
                          </a:solidFill>
                          <a:latin typeface="+mj-lt"/>
                        </a:rPr>
                        <a:t>UX copywriting</a:t>
                      </a:r>
                      <a:endParaRPr lang="en-US" sz="1200">
                        <a:solidFill>
                          <a:schemeClr val="tx1"/>
                        </a:solidFill>
                        <a:latin typeface="+mj-lt"/>
                      </a:endParaRPr>
                    </a:p>
                    <a:p>
                      <a:pPr marL="114300" lvl="0" indent="-114300" algn="l">
                        <a:lnSpc>
                          <a:spcPct val="100000"/>
                        </a:lnSpc>
                        <a:spcBef>
                          <a:spcPts val="0"/>
                        </a:spcBef>
                        <a:spcAft>
                          <a:spcPts val="400"/>
                        </a:spcAft>
                        <a:buFont typeface="System Font Regular"/>
                        <a:buChar char="/"/>
                        <a:tabLst/>
                      </a:pPr>
                      <a:r>
                        <a:rPr lang="en-US" sz="1200" b="0" i="0" u="none" strike="noStrike" noProof="0">
                          <a:solidFill>
                            <a:schemeClr val="tx1"/>
                          </a:solidFill>
                          <a:latin typeface="+mj-lt"/>
                        </a:rPr>
                        <a:t>Clickable prototype development</a:t>
                      </a:r>
                    </a:p>
                    <a:p>
                      <a:pPr marL="114300" lvl="0" indent="-114300" algn="l">
                        <a:lnSpc>
                          <a:spcPct val="100000"/>
                        </a:lnSpc>
                        <a:spcBef>
                          <a:spcPts val="0"/>
                        </a:spcBef>
                        <a:spcAft>
                          <a:spcPts val="400"/>
                        </a:spcAft>
                        <a:buFont typeface="System Font Regular"/>
                        <a:buChar char="/"/>
                        <a:tabLst/>
                      </a:pPr>
                      <a:r>
                        <a:rPr lang="en-US" sz="1200" b="0" i="0" u="none" strike="noStrike" noProof="0">
                          <a:solidFill>
                            <a:schemeClr val="tx1"/>
                          </a:solidFill>
                          <a:latin typeface="+mj-lt"/>
                        </a:rPr>
                        <a:t>Information architecture refinement</a:t>
                      </a:r>
                    </a:p>
                    <a:p>
                      <a:pPr marL="114300" lvl="0" indent="-114300" algn="l">
                        <a:lnSpc>
                          <a:spcPct val="100000"/>
                        </a:lnSpc>
                        <a:spcBef>
                          <a:spcPts val="0"/>
                        </a:spcBef>
                        <a:spcAft>
                          <a:spcPts val="400"/>
                        </a:spcAft>
                        <a:buFont typeface="System Font Regular"/>
                        <a:buChar char="/"/>
                      </a:pPr>
                      <a:r>
                        <a:rPr lang="en-US" sz="1200" b="0" i="0" u="none" strike="noStrike" noProof="0">
                          <a:solidFill>
                            <a:schemeClr val="tx1"/>
                          </a:solidFill>
                          <a:latin typeface="+mj-lt"/>
                        </a:rPr>
                        <a:t>User story development &amp; prioritization</a:t>
                      </a:r>
                    </a:p>
                  </a:txBody>
                  <a:tcPr marL="121920" marR="121920" marT="60960" marB="60960">
                    <a:noFill/>
                  </a:tcPr>
                </a:tc>
                <a:extLst>
                  <a:ext uri="{0D108BD9-81ED-4DB2-BD59-A6C34878D82A}">
                    <a16:rowId xmlns:a16="http://schemas.microsoft.com/office/drawing/2014/main" val="934933860"/>
                  </a:ext>
                </a:extLst>
              </a:tr>
              <a:tr h="1075569">
                <a:tc>
                  <a:txBody>
                    <a:bodyPr/>
                    <a:lstStyle/>
                    <a:p>
                      <a:pPr marL="114300" lvl="0" indent="-114300" algn="l" defTabSz="685800" rtl="0" eaLnBrk="1" latinLnBrk="0" hangingPunct="1">
                        <a:lnSpc>
                          <a:spcPct val="100000"/>
                        </a:lnSpc>
                        <a:spcBef>
                          <a:spcPts val="0"/>
                        </a:spcBef>
                        <a:spcAft>
                          <a:spcPts val="400"/>
                        </a:spcAft>
                        <a:buFont typeface="System Font Regular"/>
                        <a:buChar char="/"/>
                        <a:tabLst/>
                      </a:pPr>
                      <a:endParaRPr lang="en-US" sz="1200" b="0" i="0" u="none" strike="noStrike" kern="1200" noProof="0" dirty="0">
                        <a:solidFill>
                          <a:schemeClr val="tx1"/>
                        </a:solidFill>
                        <a:latin typeface="+mj-lt"/>
                        <a:ea typeface="+mn-ea"/>
                        <a:cs typeface="+mn-cs"/>
                      </a:endParaRPr>
                    </a:p>
                    <a:p>
                      <a:pPr marL="0" lvl="0" indent="0" algn="l" defTabSz="685800" rtl="0" eaLnBrk="1" latinLnBrk="0" hangingPunct="1">
                        <a:lnSpc>
                          <a:spcPct val="100000"/>
                        </a:lnSpc>
                        <a:spcBef>
                          <a:spcPts val="0"/>
                        </a:spcBef>
                        <a:spcAft>
                          <a:spcPts val="400"/>
                        </a:spcAft>
                        <a:buFont typeface="System Font Regular"/>
                        <a:buNone/>
                        <a:tabLst/>
                      </a:pPr>
                      <a:endParaRPr lang="en-US" sz="1200" b="0" i="0" u="none" strike="noStrike" kern="1200" dirty="0">
                        <a:solidFill>
                          <a:schemeClr val="tx1"/>
                        </a:solidFill>
                        <a:latin typeface="+mj-lt"/>
                        <a:ea typeface="+mn-ea"/>
                        <a:cs typeface="+mn-cs"/>
                      </a:endParaRPr>
                    </a:p>
                    <a:p>
                      <a:pPr marL="114300" lvl="0" indent="-114300" algn="l" defTabSz="685800" rtl="0" eaLnBrk="1" latinLnBrk="0" hangingPunct="1">
                        <a:lnSpc>
                          <a:spcPts val="960"/>
                        </a:lnSpc>
                        <a:spcBef>
                          <a:spcPts val="0"/>
                        </a:spcBef>
                        <a:spcAft>
                          <a:spcPts val="400"/>
                        </a:spcAft>
                        <a:buFont typeface="System Font Regular"/>
                        <a:buChar char="/"/>
                        <a:tabLst/>
                      </a:pPr>
                      <a:endParaRPr lang="en-US" sz="1400" b="0" i="0" u="none" strike="noStrike" kern="1200" dirty="0">
                        <a:solidFill>
                          <a:schemeClr val="tx1"/>
                        </a:solidFill>
                        <a:latin typeface="+mj-lt"/>
                        <a:ea typeface="+mn-ea"/>
                        <a:cs typeface="+mn-cs"/>
                      </a:endParaRPr>
                    </a:p>
                  </a:txBody>
                  <a:tcPr marL="121920" marR="121920" marT="60960" marB="60960">
                    <a:noFill/>
                  </a:tcPr>
                </a:tc>
                <a:extLst>
                  <a:ext uri="{0D108BD9-81ED-4DB2-BD59-A6C34878D82A}">
                    <a16:rowId xmlns:a16="http://schemas.microsoft.com/office/drawing/2014/main" val="989404688"/>
                  </a:ext>
                </a:extLst>
              </a:tr>
            </a:tbl>
          </a:graphicData>
        </a:graphic>
      </p:graphicFrame>
      <p:sp>
        <p:nvSpPr>
          <p:cNvPr id="7" name="Rectangle 6">
            <a:extLst>
              <a:ext uri="{FF2B5EF4-FFF2-40B4-BE49-F238E27FC236}">
                <a16:creationId xmlns:a16="http://schemas.microsoft.com/office/drawing/2014/main" id="{77956B4E-1274-1F4C-A312-701F1F46CBE2}"/>
              </a:ext>
            </a:extLst>
          </p:cNvPr>
          <p:cNvSpPr/>
          <p:nvPr/>
        </p:nvSpPr>
        <p:spPr>
          <a:xfrm>
            <a:off x="1146326" y="1260221"/>
            <a:ext cx="4432599" cy="374461"/>
          </a:xfrm>
          <a:prstGeom prst="rect">
            <a:avLst/>
          </a:prstGeom>
        </p:spPr>
        <p:txBody>
          <a:bodyPr wrap="square">
            <a:spAutoFit/>
          </a:bodyPr>
          <a:lstStyle/>
          <a:p>
            <a:pPr marL="8466" defTabSz="543664">
              <a:lnSpc>
                <a:spcPts val="2160"/>
              </a:lnSpc>
            </a:pPr>
            <a:r>
              <a:rPr lang="en-US" sz="2000">
                <a:solidFill>
                  <a:srgbClr val="006A4D"/>
                </a:solidFill>
                <a:latin typeface="Arial" panose="020B0604020202020204" pitchFamily="34" charset="0"/>
                <a:cs typeface="Arial" panose="020B0604020202020204" pitchFamily="34" charset="0"/>
              </a:rPr>
              <a:t>// </a:t>
            </a:r>
            <a:r>
              <a:rPr lang="en-US" sz="2000" b="1">
                <a:solidFill>
                  <a:srgbClr val="000000"/>
                </a:solidFill>
                <a:latin typeface="Arial" panose="020B0604020202020204" pitchFamily="34" charset="0"/>
                <a:cs typeface="Arial" panose="020B0604020202020204" pitchFamily="34" charset="0"/>
              </a:rPr>
              <a:t>DESIGN </a:t>
            </a:r>
          </a:p>
        </p:txBody>
      </p:sp>
      <p:cxnSp>
        <p:nvCxnSpPr>
          <p:cNvPr id="8" name="Straight Connector 7">
            <a:extLst>
              <a:ext uri="{FF2B5EF4-FFF2-40B4-BE49-F238E27FC236}">
                <a16:creationId xmlns:a16="http://schemas.microsoft.com/office/drawing/2014/main" id="{75FD49A3-B7EB-514D-8204-73D961526EE5}"/>
              </a:ext>
            </a:extLst>
          </p:cNvPr>
          <p:cNvCxnSpPr>
            <a:cxnSpLocks/>
          </p:cNvCxnSpPr>
          <p:nvPr/>
        </p:nvCxnSpPr>
        <p:spPr>
          <a:xfrm>
            <a:off x="1146326" y="1851064"/>
            <a:ext cx="4572000" cy="0"/>
          </a:xfrm>
          <a:prstGeom prst="line">
            <a:avLst/>
          </a:prstGeom>
          <a:ln>
            <a:solidFill>
              <a:srgbClr val="006A4D"/>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7956B4E-1274-1F4C-A312-701F1F46CBE2}"/>
              </a:ext>
            </a:extLst>
          </p:cNvPr>
          <p:cNvSpPr/>
          <p:nvPr/>
        </p:nvSpPr>
        <p:spPr>
          <a:xfrm>
            <a:off x="6096000" y="1260221"/>
            <a:ext cx="4432599" cy="374461"/>
          </a:xfrm>
          <a:prstGeom prst="rect">
            <a:avLst/>
          </a:prstGeom>
        </p:spPr>
        <p:txBody>
          <a:bodyPr wrap="square">
            <a:spAutoFit/>
          </a:bodyPr>
          <a:lstStyle/>
          <a:p>
            <a:pPr marL="8466" defTabSz="543664">
              <a:lnSpc>
                <a:spcPts val="2160"/>
              </a:lnSpc>
            </a:pPr>
            <a:r>
              <a:rPr lang="en-US" sz="2000">
                <a:solidFill>
                  <a:srgbClr val="006A4D"/>
                </a:solidFill>
                <a:latin typeface="Arial" panose="020B0604020202020204" pitchFamily="34" charset="0"/>
                <a:cs typeface="Arial" panose="020B0604020202020204" pitchFamily="34" charset="0"/>
              </a:rPr>
              <a:t>// </a:t>
            </a:r>
            <a:r>
              <a:rPr lang="en-US" sz="2000" b="1">
                <a:solidFill>
                  <a:srgbClr val="000000"/>
                </a:solidFill>
                <a:latin typeface="Arial" panose="020B0604020202020204" pitchFamily="34" charset="0"/>
                <a:cs typeface="Arial" panose="020B0604020202020204" pitchFamily="34" charset="0"/>
              </a:rPr>
              <a:t>BUILD</a:t>
            </a:r>
          </a:p>
        </p:txBody>
      </p:sp>
      <p:cxnSp>
        <p:nvCxnSpPr>
          <p:cNvPr id="10" name="Straight Connector 9">
            <a:extLst>
              <a:ext uri="{FF2B5EF4-FFF2-40B4-BE49-F238E27FC236}">
                <a16:creationId xmlns:a16="http://schemas.microsoft.com/office/drawing/2014/main" id="{75FD49A3-B7EB-514D-8204-73D961526EE5}"/>
              </a:ext>
            </a:extLst>
          </p:cNvPr>
          <p:cNvCxnSpPr>
            <a:cxnSpLocks/>
          </p:cNvCxnSpPr>
          <p:nvPr/>
        </p:nvCxnSpPr>
        <p:spPr>
          <a:xfrm>
            <a:off x="6096000" y="1851064"/>
            <a:ext cx="4572000" cy="0"/>
          </a:xfrm>
          <a:prstGeom prst="line">
            <a:avLst/>
          </a:prstGeom>
          <a:ln>
            <a:solidFill>
              <a:srgbClr val="006A4D"/>
            </a:solidFill>
          </a:ln>
        </p:spPr>
        <p:style>
          <a:lnRef idx="1">
            <a:schemeClr val="accent1"/>
          </a:lnRef>
          <a:fillRef idx="0">
            <a:schemeClr val="accent1"/>
          </a:fillRef>
          <a:effectRef idx="0">
            <a:schemeClr val="accent1"/>
          </a:effectRef>
          <a:fontRef idx="minor">
            <a:schemeClr val="tx1"/>
          </a:fontRef>
        </p:style>
      </p:cxnSp>
      <p:graphicFrame>
        <p:nvGraphicFramePr>
          <p:cNvPr id="11" name="Table 22">
            <a:extLst>
              <a:ext uri="{FF2B5EF4-FFF2-40B4-BE49-F238E27FC236}">
                <a16:creationId xmlns:a16="http://schemas.microsoft.com/office/drawing/2014/main" id="{31D92DAF-F428-48BA-B412-8FAE150D1BA9}"/>
              </a:ext>
            </a:extLst>
          </p:cNvPr>
          <p:cNvGraphicFramePr>
            <a:graphicFrameLocks noGrp="1"/>
          </p:cNvGraphicFramePr>
          <p:nvPr>
            <p:extLst>
              <p:ext uri="{D42A27DB-BD31-4B8C-83A1-F6EECF244321}">
                <p14:modId xmlns:p14="http://schemas.microsoft.com/office/powerpoint/2010/main" val="763317820"/>
              </p:ext>
            </p:extLst>
          </p:nvPr>
        </p:nvGraphicFramePr>
        <p:xfrm>
          <a:off x="6096000" y="2364082"/>
          <a:ext cx="5820309" cy="2743200"/>
        </p:xfrm>
        <a:graphic>
          <a:graphicData uri="http://schemas.openxmlformats.org/drawingml/2006/table">
            <a:tbl>
              <a:tblPr firstRow="1" bandRow="1">
                <a:tableStyleId>{5C22544A-7EE6-4342-B048-85BDC9FD1C3A}</a:tableStyleId>
              </a:tblPr>
              <a:tblGrid>
                <a:gridCol w="5820309">
                  <a:extLst>
                    <a:ext uri="{9D8B030D-6E8A-4147-A177-3AD203B41FA5}">
                      <a16:colId xmlns:a16="http://schemas.microsoft.com/office/drawing/2014/main" val="1858647321"/>
                    </a:ext>
                  </a:extLst>
                </a:gridCol>
              </a:tblGrid>
              <a:tr h="2250942">
                <a:tc>
                  <a:txBody>
                    <a:bodyPr/>
                    <a:lstStyle/>
                    <a:p>
                      <a:pPr marL="0" lvl="0" indent="0" algn="l">
                        <a:lnSpc>
                          <a:spcPct val="100000"/>
                        </a:lnSpc>
                        <a:spcBef>
                          <a:spcPts val="0"/>
                        </a:spcBef>
                        <a:spcAft>
                          <a:spcPts val="400"/>
                        </a:spcAft>
                        <a:buNone/>
                      </a:pPr>
                      <a:r>
                        <a:rPr lang="en-US" sz="1200" b="0" i="0" u="none" strike="noStrike" noProof="0">
                          <a:solidFill>
                            <a:schemeClr val="tx1"/>
                          </a:solidFill>
                          <a:latin typeface="+mj-lt"/>
                        </a:rPr>
                        <a:t>/ Core services development</a:t>
                      </a:r>
                    </a:p>
                    <a:p>
                      <a:pPr marL="0" lvl="0" indent="0" algn="l">
                        <a:lnSpc>
                          <a:spcPct val="100000"/>
                        </a:lnSpc>
                        <a:spcBef>
                          <a:spcPts val="0"/>
                        </a:spcBef>
                        <a:spcAft>
                          <a:spcPts val="400"/>
                        </a:spcAft>
                        <a:buNone/>
                      </a:pPr>
                      <a:r>
                        <a:rPr lang="en-US" sz="1200" b="0" i="0" u="none" strike="noStrike" noProof="0">
                          <a:solidFill>
                            <a:schemeClr val="tx1"/>
                          </a:solidFill>
                          <a:latin typeface="+mj-lt"/>
                        </a:rPr>
                        <a:t>/ Composite services build out/orchestration for lifecycle workflows </a:t>
                      </a:r>
                    </a:p>
                    <a:p>
                      <a:pPr marL="0" lvl="0" indent="0" algn="l">
                        <a:lnSpc>
                          <a:spcPct val="100000"/>
                        </a:lnSpc>
                        <a:spcBef>
                          <a:spcPts val="0"/>
                        </a:spcBef>
                        <a:spcAft>
                          <a:spcPts val="400"/>
                        </a:spcAft>
                        <a:buNone/>
                      </a:pPr>
                      <a:r>
                        <a:rPr lang="en-US" sz="1200" b="0" i="0" u="none" strike="noStrike" noProof="0">
                          <a:solidFill>
                            <a:schemeClr val="tx1"/>
                          </a:solidFill>
                          <a:latin typeface="+mj-lt"/>
                        </a:rPr>
                        <a:t>/ UI development</a:t>
                      </a:r>
                    </a:p>
                    <a:p>
                      <a:pPr marL="0" lvl="0" indent="0" algn="l">
                        <a:lnSpc>
                          <a:spcPct val="100000"/>
                        </a:lnSpc>
                        <a:spcBef>
                          <a:spcPts val="0"/>
                        </a:spcBef>
                        <a:spcAft>
                          <a:spcPts val="400"/>
                        </a:spcAft>
                        <a:buNone/>
                      </a:pPr>
                      <a:r>
                        <a:rPr lang="en-US" sz="1200" b="0" i="0" u="none" strike="noStrike" noProof="0">
                          <a:solidFill>
                            <a:schemeClr val="tx1"/>
                          </a:solidFill>
                          <a:latin typeface="+mj-lt"/>
                        </a:rPr>
                        <a:t>/ Integration for myVantage Analytics </a:t>
                      </a:r>
                    </a:p>
                    <a:p>
                      <a:pPr marL="0" lvl="0" indent="0" algn="l">
                        <a:lnSpc>
                          <a:spcPct val="100000"/>
                        </a:lnSpc>
                        <a:spcBef>
                          <a:spcPts val="0"/>
                        </a:spcBef>
                        <a:spcAft>
                          <a:spcPts val="400"/>
                        </a:spcAft>
                        <a:buNone/>
                      </a:pPr>
                      <a:r>
                        <a:rPr lang="en-US" sz="1200" b="0" i="0" u="none" strike="noStrike" noProof="0">
                          <a:solidFill>
                            <a:schemeClr val="tx1"/>
                          </a:solidFill>
                          <a:latin typeface="+mj-lt"/>
                        </a:rPr>
                        <a:t>/ SSO design and framework</a:t>
                      </a:r>
                    </a:p>
                    <a:p>
                      <a:pPr marL="0" lvl="0" indent="0" algn="l">
                        <a:lnSpc>
                          <a:spcPct val="100000"/>
                        </a:lnSpc>
                        <a:spcBef>
                          <a:spcPts val="0"/>
                        </a:spcBef>
                        <a:spcAft>
                          <a:spcPts val="400"/>
                        </a:spcAft>
                        <a:buNone/>
                      </a:pPr>
                      <a:r>
                        <a:rPr lang="en-US" sz="1200" b="0" i="0" u="none" strike="noStrike" noProof="0">
                          <a:solidFill>
                            <a:schemeClr val="tx1"/>
                          </a:solidFill>
                          <a:latin typeface="+mj-lt"/>
                        </a:rPr>
                        <a:t>/ Logging, auditing services </a:t>
                      </a:r>
                    </a:p>
                    <a:p>
                      <a:pPr marL="0" lvl="0" indent="0" algn="l">
                        <a:lnSpc>
                          <a:spcPct val="100000"/>
                        </a:lnSpc>
                        <a:spcBef>
                          <a:spcPts val="0"/>
                        </a:spcBef>
                        <a:spcAft>
                          <a:spcPts val="400"/>
                        </a:spcAft>
                        <a:buNone/>
                      </a:pPr>
                      <a:r>
                        <a:rPr lang="en-US" sz="1200" b="0" i="0" u="none" strike="noStrike" noProof="0">
                          <a:solidFill>
                            <a:schemeClr val="tx1"/>
                          </a:solidFill>
                          <a:latin typeface="+mj-lt"/>
                        </a:rPr>
                        <a:t>/ DevOps pipeline buildout </a:t>
                      </a:r>
                    </a:p>
                    <a:p>
                      <a:pPr marL="0" lvl="0" indent="0" algn="l">
                        <a:lnSpc>
                          <a:spcPct val="100000"/>
                        </a:lnSpc>
                        <a:spcBef>
                          <a:spcPts val="0"/>
                        </a:spcBef>
                        <a:spcAft>
                          <a:spcPts val="400"/>
                        </a:spcAft>
                        <a:buNone/>
                      </a:pPr>
                      <a:r>
                        <a:rPr lang="en-US" sz="1200" b="0" i="0" u="none" strike="noStrike" noProof="0">
                          <a:solidFill>
                            <a:schemeClr val="tx1"/>
                          </a:solidFill>
                          <a:latin typeface="+mj-lt"/>
                        </a:rPr>
                        <a:t>/ Cloud gate integration </a:t>
                      </a:r>
                    </a:p>
                    <a:p>
                      <a:pPr marL="0" lvl="0" indent="0" algn="l">
                        <a:lnSpc>
                          <a:spcPct val="100000"/>
                        </a:lnSpc>
                        <a:spcBef>
                          <a:spcPts val="0"/>
                        </a:spcBef>
                        <a:spcAft>
                          <a:spcPts val="400"/>
                        </a:spcAft>
                        <a:buNone/>
                      </a:pPr>
                      <a:r>
                        <a:rPr lang="en-US" sz="1200" b="0" i="0" u="none" strike="noStrike" noProof="0">
                          <a:solidFill>
                            <a:schemeClr val="tx1"/>
                          </a:solidFill>
                          <a:latin typeface="+mj-lt"/>
                        </a:rPr>
                        <a:t>/ Meta data design and DB changes </a:t>
                      </a:r>
                    </a:p>
                    <a:p>
                      <a:pPr marL="0" lvl="0" indent="0" algn="l">
                        <a:lnSpc>
                          <a:spcPct val="100000"/>
                        </a:lnSpc>
                        <a:spcBef>
                          <a:spcPts val="0"/>
                        </a:spcBef>
                        <a:spcAft>
                          <a:spcPts val="400"/>
                        </a:spcAft>
                        <a:buNone/>
                      </a:pPr>
                      <a:r>
                        <a:rPr lang="en-US" sz="1200" b="0" i="0" u="none" strike="noStrike" noProof="0">
                          <a:solidFill>
                            <a:schemeClr val="tx1"/>
                          </a:solidFill>
                          <a:latin typeface="+mj-lt"/>
                        </a:rPr>
                        <a:t>/ Backlog prioritization and refinement</a:t>
                      </a:r>
                    </a:p>
                  </a:txBody>
                  <a:tcPr marL="121920" marR="121920" marT="60960" marB="60960">
                    <a:noFill/>
                  </a:tcPr>
                </a:tc>
                <a:extLst>
                  <a:ext uri="{0D108BD9-81ED-4DB2-BD59-A6C34878D82A}">
                    <a16:rowId xmlns:a16="http://schemas.microsoft.com/office/drawing/2014/main" val="934933860"/>
                  </a:ext>
                </a:extLst>
              </a:tr>
              <a:tr h="282438">
                <a:tc>
                  <a:txBody>
                    <a:bodyPr/>
                    <a:lstStyle/>
                    <a:p>
                      <a:pPr marL="0" lvl="0" indent="0" algn="l">
                        <a:lnSpc>
                          <a:spcPct val="100000"/>
                        </a:lnSpc>
                        <a:spcBef>
                          <a:spcPts val="0"/>
                        </a:spcBef>
                        <a:spcAft>
                          <a:spcPts val="400"/>
                        </a:spcAft>
                        <a:buNone/>
                      </a:pPr>
                      <a:endParaRPr lang="en-US" sz="1400" b="0" i="0" u="none" strike="noStrike" kern="1200" noProof="0" dirty="0">
                        <a:solidFill>
                          <a:schemeClr val="tx1"/>
                        </a:solidFill>
                        <a:latin typeface="+mj-lt"/>
                        <a:ea typeface="+mn-ea"/>
                        <a:cs typeface="+mn-cs"/>
                      </a:endParaRPr>
                    </a:p>
                  </a:txBody>
                  <a:tcPr marL="121920" marR="121920" marT="60960" marB="60960">
                    <a:noFill/>
                  </a:tcPr>
                </a:tc>
                <a:extLst>
                  <a:ext uri="{0D108BD9-81ED-4DB2-BD59-A6C34878D82A}">
                    <a16:rowId xmlns:a16="http://schemas.microsoft.com/office/drawing/2014/main" val="989404688"/>
                  </a:ext>
                </a:extLst>
              </a:tr>
            </a:tbl>
          </a:graphicData>
        </a:graphic>
      </p:graphicFrame>
      <p:sp>
        <p:nvSpPr>
          <p:cNvPr id="12" name="TextBox 11">
            <a:extLst>
              <a:ext uri="{FF2B5EF4-FFF2-40B4-BE49-F238E27FC236}">
                <a16:creationId xmlns:a16="http://schemas.microsoft.com/office/drawing/2014/main" id="{2298062F-E0BA-4076-9D49-CE8B122F6BBE}"/>
              </a:ext>
            </a:extLst>
          </p:cNvPr>
          <p:cNvSpPr txBox="1"/>
          <p:nvPr/>
        </p:nvSpPr>
        <p:spPr>
          <a:xfrm>
            <a:off x="6096000" y="1942714"/>
            <a:ext cx="5227570" cy="221599"/>
          </a:xfrm>
          <a:prstGeom prst="rect">
            <a:avLst/>
          </a:prstGeom>
          <a:noFill/>
          <a:ln w="6350">
            <a:solidFill>
              <a:schemeClr val="bg1"/>
            </a:solidFill>
          </a:ln>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r>
              <a:rPr lang="en-CA" sz="1200" dirty="0">
                <a:latin typeface="Arial"/>
                <a:cs typeface="Arial"/>
              </a:rPr>
              <a:t>BRINGING THE MYVANTAGE EXPERIENCE TO LIFE</a:t>
            </a:r>
            <a:endParaRPr lang="en-CA" sz="1200" dirty="0">
              <a:latin typeface="Arial"/>
              <a:ea typeface="Avenir Next Demi Bold" charset="0"/>
              <a:cs typeface="Arial"/>
            </a:endParaRPr>
          </a:p>
        </p:txBody>
      </p:sp>
      <p:sp>
        <p:nvSpPr>
          <p:cNvPr id="13" name="Rectangle 12"/>
          <p:cNvSpPr/>
          <p:nvPr/>
        </p:nvSpPr>
        <p:spPr>
          <a:xfrm>
            <a:off x="1146326" y="1583831"/>
            <a:ext cx="1776448" cy="276999"/>
          </a:xfrm>
          <a:prstGeom prst="rect">
            <a:avLst/>
          </a:prstGeom>
        </p:spPr>
        <p:txBody>
          <a:bodyPr wrap="none">
            <a:spAutoFit/>
          </a:bodyPr>
          <a:lstStyle/>
          <a:p>
            <a:pPr lvl="0">
              <a:spcAft>
                <a:spcPts val="400"/>
              </a:spcAft>
            </a:pPr>
            <a:r>
              <a:rPr lang="en-US" sz="1200" dirty="0"/>
              <a:t>SIX 2-WEEK SPRINTS</a:t>
            </a:r>
          </a:p>
        </p:txBody>
      </p:sp>
      <p:sp>
        <p:nvSpPr>
          <p:cNvPr id="14" name="Rectangle 13"/>
          <p:cNvSpPr/>
          <p:nvPr/>
        </p:nvSpPr>
        <p:spPr>
          <a:xfrm>
            <a:off x="6096000" y="1583831"/>
            <a:ext cx="1776448" cy="276999"/>
          </a:xfrm>
          <a:prstGeom prst="rect">
            <a:avLst/>
          </a:prstGeom>
        </p:spPr>
        <p:txBody>
          <a:bodyPr wrap="none">
            <a:spAutoFit/>
          </a:bodyPr>
          <a:lstStyle/>
          <a:p>
            <a:pPr lvl="0">
              <a:spcAft>
                <a:spcPts val="400"/>
              </a:spcAft>
            </a:pPr>
            <a:r>
              <a:rPr lang="en-US" sz="1200" dirty="0"/>
              <a:t>SIX 2-WEEK SPRINTS</a:t>
            </a:r>
          </a:p>
        </p:txBody>
      </p:sp>
      <p:sp>
        <p:nvSpPr>
          <p:cNvPr id="17" name="Rectangle 16"/>
          <p:cNvSpPr/>
          <p:nvPr/>
        </p:nvSpPr>
        <p:spPr>
          <a:xfrm>
            <a:off x="6096000" y="5054053"/>
            <a:ext cx="6096000" cy="1169551"/>
          </a:xfrm>
          <a:prstGeom prst="rect">
            <a:avLst/>
          </a:prstGeom>
        </p:spPr>
        <p:txBody>
          <a:bodyPr>
            <a:spAutoFit/>
          </a:bodyPr>
          <a:lstStyle/>
          <a:p>
            <a:pPr marL="114300" lvl="0" indent="-114300">
              <a:spcAft>
                <a:spcPts val="400"/>
              </a:spcAft>
            </a:pPr>
            <a:r>
              <a:rPr lang="en-US" sz="1200"/>
              <a:t>/ Deployed UI, Services, SSO framework and other Integration code on the Test environment </a:t>
            </a:r>
          </a:p>
          <a:p>
            <a:pPr lvl="0">
              <a:spcAft>
                <a:spcPts val="400"/>
              </a:spcAft>
            </a:pPr>
            <a:r>
              <a:rPr lang="en-US" sz="1200"/>
              <a:t>/ Code scanning results for validations </a:t>
            </a:r>
          </a:p>
          <a:p>
            <a:pPr marL="114300" lvl="0" indent="-114300">
              <a:spcAft>
                <a:spcPts val="400"/>
              </a:spcAft>
            </a:pPr>
            <a:r>
              <a:rPr lang="en-US" sz="1200"/>
              <a:t>/ Integration or other functional test results post deployment to test environment </a:t>
            </a:r>
          </a:p>
          <a:p>
            <a:pPr lvl="0">
              <a:spcAft>
                <a:spcPts val="400"/>
              </a:spcAft>
            </a:pPr>
            <a:r>
              <a:rPr lang="en-US" sz="1200"/>
              <a:t>/ Design document updates if any</a:t>
            </a:r>
          </a:p>
        </p:txBody>
      </p:sp>
      <p:sp>
        <p:nvSpPr>
          <p:cNvPr id="18" name="Rectangle 17"/>
          <p:cNvSpPr/>
          <p:nvPr/>
        </p:nvSpPr>
        <p:spPr>
          <a:xfrm>
            <a:off x="1146326" y="5054053"/>
            <a:ext cx="4986302" cy="984885"/>
          </a:xfrm>
          <a:prstGeom prst="rect">
            <a:avLst/>
          </a:prstGeom>
        </p:spPr>
        <p:txBody>
          <a:bodyPr wrap="square">
            <a:spAutoFit/>
          </a:bodyPr>
          <a:lstStyle/>
          <a:p>
            <a:pPr marL="114300" lvl="0" indent="-114300" defTabSz="685800">
              <a:spcAft>
                <a:spcPts val="400"/>
              </a:spcAft>
              <a:buFont typeface="System Font Regular"/>
              <a:buChar char="/"/>
            </a:pPr>
            <a:r>
              <a:rPr lang="en-US" sz="1200" dirty="0"/>
              <a:t>Refined sitemap</a:t>
            </a:r>
          </a:p>
          <a:p>
            <a:pPr marL="114300" lvl="0" indent="-114300" defTabSz="685800">
              <a:spcAft>
                <a:spcPts val="400"/>
              </a:spcAft>
              <a:buFont typeface="System Font Regular"/>
              <a:buChar char="/"/>
            </a:pPr>
            <a:r>
              <a:rPr lang="en-US" sz="1200" dirty="0"/>
              <a:t>High fidelity </a:t>
            </a:r>
            <a:r>
              <a:rPr lang="en-US" sz="1200"/>
              <a:t>clickable </a:t>
            </a:r>
            <a:r>
              <a:rPr lang="en-US" sz="1200" dirty="0"/>
              <a:t>prototypes</a:t>
            </a:r>
            <a:r>
              <a:rPr lang="en-US" sz="1200"/>
              <a:t> </a:t>
            </a:r>
            <a:r>
              <a:rPr lang="en-US" sz="1200" dirty="0"/>
              <a:t>for Desktop, Tablet, </a:t>
            </a:r>
            <a:r>
              <a:rPr lang="en-US" sz="1200"/>
              <a:t>and Mobile</a:t>
            </a:r>
            <a:endParaRPr lang="en-US" sz="1200" dirty="0"/>
          </a:p>
          <a:p>
            <a:pPr marL="114300" lvl="0" indent="-114300" defTabSz="685800">
              <a:spcAft>
                <a:spcPts val="400"/>
              </a:spcAft>
              <a:buFont typeface="System Font Regular"/>
              <a:buChar char="/"/>
            </a:pPr>
            <a:r>
              <a:rPr lang="en-US" sz="1200" dirty="0"/>
              <a:t>Style and pattern guide</a:t>
            </a:r>
          </a:p>
          <a:p>
            <a:pPr marL="114300" lvl="0" indent="-114300" defTabSz="685800">
              <a:spcAft>
                <a:spcPts val="400"/>
              </a:spcAft>
              <a:buFont typeface="System Font Regular"/>
              <a:buChar char="/"/>
              <a:defRPr/>
            </a:pPr>
            <a:r>
              <a:rPr lang="en-US" sz="1200" dirty="0"/>
              <a:t>Iterative handoffs from design to development team</a:t>
            </a:r>
          </a:p>
        </p:txBody>
      </p:sp>
      <p:sp>
        <p:nvSpPr>
          <p:cNvPr id="19" name="Rectangle 18"/>
          <p:cNvSpPr/>
          <p:nvPr/>
        </p:nvSpPr>
        <p:spPr>
          <a:xfrm>
            <a:off x="305217" y="2809991"/>
            <a:ext cx="813043" cy="272382"/>
          </a:xfrm>
          <a:prstGeom prst="rect">
            <a:avLst/>
          </a:prstGeom>
          <a:solidFill>
            <a:schemeClr val="bg1"/>
          </a:solidFill>
          <a:ln>
            <a:noFill/>
          </a:ln>
        </p:spPr>
        <p:txBody>
          <a:bodyPr wrap="none">
            <a:spAutoFit/>
          </a:bodyPr>
          <a:lstStyle/>
          <a:p>
            <a:pPr algn="r">
              <a:lnSpc>
                <a:spcPct val="130000"/>
              </a:lnSpc>
              <a:spcAft>
                <a:spcPts val="400"/>
              </a:spcAft>
            </a:pPr>
            <a:r>
              <a:rPr lang="en-US" sz="900">
                <a:solidFill>
                  <a:schemeClr val="bg1">
                    <a:lumMod val="65000"/>
                  </a:schemeClr>
                </a:solidFill>
              </a:rPr>
              <a:t>ACTIVITIES</a:t>
            </a:r>
          </a:p>
        </p:txBody>
      </p:sp>
      <p:sp>
        <p:nvSpPr>
          <p:cNvPr id="20" name="Rectangle 19"/>
          <p:cNvSpPr/>
          <p:nvPr/>
        </p:nvSpPr>
        <p:spPr>
          <a:xfrm>
            <a:off x="67972" y="5406232"/>
            <a:ext cx="1050288" cy="253596"/>
          </a:xfrm>
          <a:prstGeom prst="rect">
            <a:avLst/>
          </a:prstGeom>
          <a:solidFill>
            <a:schemeClr val="bg1"/>
          </a:solidFill>
          <a:ln>
            <a:noFill/>
          </a:ln>
        </p:spPr>
        <p:txBody>
          <a:bodyPr wrap="none">
            <a:spAutoFit/>
          </a:bodyPr>
          <a:lstStyle/>
          <a:p>
            <a:pPr algn="r">
              <a:lnSpc>
                <a:spcPct val="130000"/>
              </a:lnSpc>
              <a:spcAft>
                <a:spcPts val="400"/>
              </a:spcAft>
            </a:pPr>
            <a:r>
              <a:rPr lang="en-US" sz="900">
                <a:solidFill>
                  <a:schemeClr val="bg1">
                    <a:lumMod val="65000"/>
                  </a:schemeClr>
                </a:solidFill>
              </a:rPr>
              <a:t>DELIVERABLES</a:t>
            </a:r>
          </a:p>
        </p:txBody>
      </p:sp>
    </p:spTree>
    <p:extLst>
      <p:ext uri="{BB962C8B-B14F-4D97-AF65-F5344CB8AC3E}">
        <p14:creationId xmlns:p14="http://schemas.microsoft.com/office/powerpoint/2010/main" val="335591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Our integrated process </a:t>
            </a:r>
          </a:p>
        </p:txBody>
      </p:sp>
      <p:sp>
        <p:nvSpPr>
          <p:cNvPr id="3" name="Slide Number Placeholder 2"/>
          <p:cNvSpPr>
            <a:spLocks noGrp="1"/>
          </p:cNvSpPr>
          <p:nvPr>
            <p:ph type="sldNum" sz="quarter" idx="12"/>
          </p:nvPr>
        </p:nvSpPr>
        <p:spPr/>
        <p:txBody>
          <a:bodyPr/>
          <a:lstStyle/>
          <a:p>
            <a:pPr defTabSz="609469"/>
            <a:fld id="{EFE82935-67B5-D54D-A372-F643D745F658}" type="slidenum">
              <a:rPr lang="en-US">
                <a:solidFill>
                  <a:srgbClr val="FFFFFF">
                    <a:lumMod val="65000"/>
                  </a:srgbClr>
                </a:solidFill>
                <a:latin typeface="Arial" panose="020B0604020202020204"/>
              </a:rPr>
              <a:pPr defTabSz="609469"/>
              <a:t>29</a:t>
            </a:fld>
            <a:endParaRPr lang="en-US">
              <a:solidFill>
                <a:srgbClr val="FFFFFF">
                  <a:lumMod val="65000"/>
                </a:srgbClr>
              </a:solidFill>
              <a:latin typeface="Arial" panose="020B0604020202020204"/>
            </a:endParaRPr>
          </a:p>
        </p:txBody>
      </p:sp>
      <p:sp>
        <p:nvSpPr>
          <p:cNvPr id="103" name="object 4"/>
          <p:cNvSpPr txBox="1"/>
          <p:nvPr/>
        </p:nvSpPr>
        <p:spPr>
          <a:xfrm>
            <a:off x="386063" y="5867563"/>
            <a:ext cx="3413760" cy="347132"/>
          </a:xfrm>
          <a:prstGeom prst="rect">
            <a:avLst/>
          </a:prstGeom>
          <a:noFill/>
          <a:ln>
            <a:solidFill>
              <a:schemeClr val="tx1"/>
            </a:solidFill>
          </a:ln>
        </p:spPr>
        <p:txBody>
          <a:bodyPr vert="horz" wrap="square" lIns="0" tIns="16559" rIns="0" bIns="0" rtlCol="0" anchor="t">
            <a:spAutoFit/>
          </a:bodyPr>
          <a:lstStyle/>
          <a:p>
            <a:pPr marL="7620" marR="2540" indent="100965" algn="ctr" defTabSz="609469">
              <a:lnSpc>
                <a:spcPct val="105900"/>
              </a:lnSpc>
              <a:tabLst>
                <a:tab pos="210625" algn="l"/>
              </a:tabLst>
            </a:pPr>
            <a:r>
              <a:rPr lang="en-US" sz="1050" spc="167" dirty="0">
                <a:solidFill>
                  <a:srgbClr val="000000"/>
                </a:solidFill>
                <a:latin typeface="Arial" panose="020B0604020202020204"/>
                <a:cs typeface="Arial"/>
              </a:rPr>
              <a:t>Research &amp; Insights</a:t>
            </a:r>
          </a:p>
          <a:p>
            <a:pPr marL="7620" marR="2540" indent="100965" algn="ctr" defTabSz="609469">
              <a:lnSpc>
                <a:spcPct val="105900"/>
              </a:lnSpc>
              <a:tabLst>
                <a:tab pos="210625" algn="l"/>
              </a:tabLst>
            </a:pPr>
            <a:r>
              <a:rPr lang="en-US" sz="1050" spc="167" dirty="0">
                <a:cs typeface="Arial"/>
              </a:rPr>
              <a:t>For Better Customer Experience</a:t>
            </a:r>
          </a:p>
        </p:txBody>
      </p:sp>
      <p:sp>
        <p:nvSpPr>
          <p:cNvPr id="101" name="object 4"/>
          <p:cNvSpPr txBox="1"/>
          <p:nvPr/>
        </p:nvSpPr>
        <p:spPr>
          <a:xfrm>
            <a:off x="4241665" y="5851113"/>
            <a:ext cx="3413760" cy="359956"/>
          </a:xfrm>
          <a:prstGeom prst="rect">
            <a:avLst/>
          </a:prstGeom>
          <a:noFill/>
          <a:ln>
            <a:solidFill>
              <a:schemeClr val="tx1"/>
            </a:solidFill>
          </a:ln>
        </p:spPr>
        <p:txBody>
          <a:bodyPr vert="horz" wrap="square" lIns="0" tIns="16559" rIns="0" bIns="0" rtlCol="0" anchor="t">
            <a:spAutoFit/>
          </a:bodyPr>
          <a:lstStyle/>
          <a:p>
            <a:pPr marL="7620" marR="2540" indent="100965" algn="ctr" defTabSz="609469">
              <a:lnSpc>
                <a:spcPct val="105900"/>
              </a:lnSpc>
              <a:spcBef>
                <a:spcPts val="131"/>
              </a:spcBef>
              <a:tabLst>
                <a:tab pos="210625" algn="l"/>
              </a:tabLst>
            </a:pPr>
            <a:r>
              <a:rPr lang="en-US" sz="1050" spc="167">
                <a:solidFill>
                  <a:srgbClr val="000000"/>
                </a:solidFill>
                <a:latin typeface="Arial" panose="020B0604020202020204"/>
                <a:cs typeface="Arial"/>
              </a:rPr>
              <a:t>Leveraging Cloud Gate/CICD for </a:t>
            </a:r>
            <a:endParaRPr lang="en-US"/>
          </a:p>
          <a:p>
            <a:pPr marL="7620" marR="2540" indent="100965" algn="ctr" defTabSz="609469">
              <a:lnSpc>
                <a:spcPct val="105900"/>
              </a:lnSpc>
              <a:spcBef>
                <a:spcPts val="131"/>
              </a:spcBef>
              <a:tabLst>
                <a:tab pos="210625" algn="l"/>
              </a:tabLst>
            </a:pPr>
            <a:r>
              <a:rPr lang="en-US" sz="1050" spc="167">
                <a:solidFill>
                  <a:srgbClr val="000000"/>
                </a:solidFill>
                <a:latin typeface="Arial" panose="020B0604020202020204"/>
                <a:cs typeface="Arial"/>
              </a:rPr>
              <a:t>Speed and Quality </a:t>
            </a:r>
            <a:endParaRPr lang="en-US"/>
          </a:p>
        </p:txBody>
      </p:sp>
      <p:sp>
        <p:nvSpPr>
          <p:cNvPr id="99" name="object 4"/>
          <p:cNvSpPr txBox="1"/>
          <p:nvPr/>
        </p:nvSpPr>
        <p:spPr>
          <a:xfrm>
            <a:off x="8097269" y="5825937"/>
            <a:ext cx="3413760" cy="347132"/>
          </a:xfrm>
          <a:prstGeom prst="rect">
            <a:avLst/>
          </a:prstGeom>
          <a:noFill/>
          <a:ln>
            <a:solidFill>
              <a:schemeClr val="tx1"/>
            </a:solidFill>
          </a:ln>
        </p:spPr>
        <p:txBody>
          <a:bodyPr vert="horz" wrap="square" lIns="0" tIns="16559" rIns="0" bIns="0" rtlCol="0" anchor="t">
            <a:spAutoFit/>
          </a:bodyPr>
          <a:lstStyle/>
          <a:p>
            <a:pPr marL="7620" marR="2540" indent="100965" algn="ctr" defTabSz="609469">
              <a:lnSpc>
                <a:spcPct val="105900"/>
              </a:lnSpc>
              <a:spcBef>
                <a:spcPts val="131"/>
              </a:spcBef>
              <a:tabLst>
                <a:tab pos="210625" algn="l"/>
              </a:tabLst>
            </a:pPr>
            <a:r>
              <a:rPr lang="en-US" sz="1050" spc="167">
                <a:solidFill>
                  <a:srgbClr val="000000"/>
                </a:solidFill>
                <a:latin typeface="Arial" panose="020B0604020202020204"/>
                <a:cs typeface="Arial"/>
              </a:rPr>
              <a:t>Leveraging Standard SSO and CBRE  Apps API for Integration</a:t>
            </a:r>
            <a:endParaRPr sz="1050" spc="167">
              <a:solidFill>
                <a:srgbClr val="000000"/>
              </a:solidFill>
              <a:latin typeface="Arial" panose="020B0604020202020204"/>
              <a:cs typeface="Arial"/>
            </a:endParaRPr>
          </a:p>
        </p:txBody>
      </p:sp>
      <p:sp>
        <p:nvSpPr>
          <p:cNvPr id="9" name="bk object 21"/>
          <p:cNvSpPr/>
          <p:nvPr/>
        </p:nvSpPr>
        <p:spPr>
          <a:xfrm>
            <a:off x="574217" y="2156646"/>
            <a:ext cx="1106401" cy="555611"/>
          </a:xfrm>
          <a:custGeom>
            <a:avLst/>
            <a:gdLst/>
            <a:ahLst/>
            <a:cxnLst/>
            <a:rect l="l" t="t" r="r" b="b"/>
            <a:pathLst>
              <a:path w="1822450" h="915035">
                <a:moveTo>
                  <a:pt x="1686838" y="0"/>
                </a:moveTo>
                <a:lnTo>
                  <a:pt x="135105" y="0"/>
                </a:lnTo>
                <a:lnTo>
                  <a:pt x="92402" y="6887"/>
                </a:lnTo>
                <a:lnTo>
                  <a:pt x="55314" y="26067"/>
                </a:lnTo>
                <a:lnTo>
                  <a:pt x="26067" y="55312"/>
                </a:lnTo>
                <a:lnTo>
                  <a:pt x="6887" y="92397"/>
                </a:lnTo>
                <a:lnTo>
                  <a:pt x="0" y="135095"/>
                </a:lnTo>
                <a:lnTo>
                  <a:pt x="0" y="779714"/>
                </a:lnTo>
                <a:lnTo>
                  <a:pt x="6887" y="822416"/>
                </a:lnTo>
                <a:lnTo>
                  <a:pt x="26067" y="859501"/>
                </a:lnTo>
                <a:lnTo>
                  <a:pt x="55314" y="888745"/>
                </a:lnTo>
                <a:lnTo>
                  <a:pt x="92402" y="907923"/>
                </a:lnTo>
                <a:lnTo>
                  <a:pt x="135105" y="914809"/>
                </a:lnTo>
                <a:lnTo>
                  <a:pt x="1686838" y="914809"/>
                </a:lnTo>
                <a:lnTo>
                  <a:pt x="1729536" y="907923"/>
                </a:lnTo>
                <a:lnTo>
                  <a:pt x="1766621" y="888745"/>
                </a:lnTo>
                <a:lnTo>
                  <a:pt x="1795866" y="859501"/>
                </a:lnTo>
                <a:lnTo>
                  <a:pt x="1815046" y="822416"/>
                </a:lnTo>
                <a:lnTo>
                  <a:pt x="1821934" y="779714"/>
                </a:lnTo>
                <a:lnTo>
                  <a:pt x="1821934" y="135095"/>
                </a:lnTo>
                <a:lnTo>
                  <a:pt x="1815046" y="92397"/>
                </a:lnTo>
                <a:lnTo>
                  <a:pt x="1795866" y="55312"/>
                </a:lnTo>
                <a:lnTo>
                  <a:pt x="1766621" y="26067"/>
                </a:lnTo>
                <a:lnTo>
                  <a:pt x="1729536" y="6887"/>
                </a:lnTo>
                <a:lnTo>
                  <a:pt x="1686838" y="0"/>
                </a:lnTo>
                <a:close/>
              </a:path>
            </a:pathLst>
          </a:custGeom>
          <a:solidFill>
            <a:schemeClr val="tx1"/>
          </a:solidFill>
        </p:spPr>
        <p:txBody>
          <a:bodyPr wrap="square" lIns="0" tIns="0" rIns="0" bIns="0" rtlCol="0" anchor="ctr"/>
          <a:lstStyle/>
          <a:p>
            <a:pPr algn="ctr" defTabSz="609469">
              <a:spcBef>
                <a:spcPts val="131"/>
              </a:spcBef>
            </a:pPr>
            <a:r>
              <a:rPr lang="en-US" sz="1000" spc="95">
                <a:solidFill>
                  <a:schemeClr val="bg1">
                    <a:lumMod val="95000"/>
                  </a:schemeClr>
                </a:solidFill>
                <a:cs typeface="Arial" panose="020B0604020202020204" pitchFamily="34" charset="0"/>
              </a:rPr>
              <a:t>RESEARCH &amp; STRATEGY</a:t>
            </a:r>
            <a:endParaRPr lang="en-US" sz="1000">
              <a:solidFill>
                <a:schemeClr val="bg1">
                  <a:lumMod val="95000"/>
                </a:schemeClr>
              </a:solidFill>
              <a:cs typeface="Arial" panose="020B0604020202020204" pitchFamily="34" charset="0"/>
            </a:endParaRPr>
          </a:p>
        </p:txBody>
      </p:sp>
      <p:sp>
        <p:nvSpPr>
          <p:cNvPr id="11" name="bk object 21"/>
          <p:cNvSpPr/>
          <p:nvPr/>
        </p:nvSpPr>
        <p:spPr>
          <a:xfrm>
            <a:off x="4490563" y="2171862"/>
            <a:ext cx="1106401" cy="555611"/>
          </a:xfrm>
          <a:custGeom>
            <a:avLst/>
            <a:gdLst/>
            <a:ahLst/>
            <a:cxnLst/>
            <a:rect l="l" t="t" r="r" b="b"/>
            <a:pathLst>
              <a:path w="1822450" h="915035">
                <a:moveTo>
                  <a:pt x="1686838" y="0"/>
                </a:moveTo>
                <a:lnTo>
                  <a:pt x="135105" y="0"/>
                </a:lnTo>
                <a:lnTo>
                  <a:pt x="92402" y="6887"/>
                </a:lnTo>
                <a:lnTo>
                  <a:pt x="55314" y="26067"/>
                </a:lnTo>
                <a:lnTo>
                  <a:pt x="26067" y="55312"/>
                </a:lnTo>
                <a:lnTo>
                  <a:pt x="6887" y="92397"/>
                </a:lnTo>
                <a:lnTo>
                  <a:pt x="0" y="135095"/>
                </a:lnTo>
                <a:lnTo>
                  <a:pt x="0" y="779714"/>
                </a:lnTo>
                <a:lnTo>
                  <a:pt x="6887" y="822416"/>
                </a:lnTo>
                <a:lnTo>
                  <a:pt x="26067" y="859501"/>
                </a:lnTo>
                <a:lnTo>
                  <a:pt x="55314" y="888745"/>
                </a:lnTo>
                <a:lnTo>
                  <a:pt x="92402" y="907923"/>
                </a:lnTo>
                <a:lnTo>
                  <a:pt x="135105" y="914809"/>
                </a:lnTo>
                <a:lnTo>
                  <a:pt x="1686838" y="914809"/>
                </a:lnTo>
                <a:lnTo>
                  <a:pt x="1729536" y="907923"/>
                </a:lnTo>
                <a:lnTo>
                  <a:pt x="1766621" y="888745"/>
                </a:lnTo>
                <a:lnTo>
                  <a:pt x="1795866" y="859501"/>
                </a:lnTo>
                <a:lnTo>
                  <a:pt x="1815046" y="822416"/>
                </a:lnTo>
                <a:lnTo>
                  <a:pt x="1821934" y="779714"/>
                </a:lnTo>
                <a:lnTo>
                  <a:pt x="1821934" y="135095"/>
                </a:lnTo>
                <a:lnTo>
                  <a:pt x="1815046" y="92397"/>
                </a:lnTo>
                <a:lnTo>
                  <a:pt x="1795866" y="55312"/>
                </a:lnTo>
                <a:lnTo>
                  <a:pt x="1766621" y="26067"/>
                </a:lnTo>
                <a:lnTo>
                  <a:pt x="1729536" y="6887"/>
                </a:lnTo>
                <a:lnTo>
                  <a:pt x="1686838" y="0"/>
                </a:lnTo>
                <a:close/>
              </a:path>
            </a:pathLst>
          </a:custGeom>
          <a:solidFill>
            <a:schemeClr val="tx1"/>
          </a:solidFill>
        </p:spPr>
        <p:txBody>
          <a:bodyPr wrap="square" lIns="0" tIns="0" rIns="0" bIns="0" rtlCol="0" anchor="ctr"/>
          <a:lstStyle/>
          <a:p>
            <a:pPr algn="ctr" defTabSz="609469">
              <a:spcBef>
                <a:spcPts val="131"/>
              </a:spcBef>
            </a:pPr>
            <a:r>
              <a:rPr lang="en-US" sz="1000" spc="95">
                <a:solidFill>
                  <a:schemeClr val="bg1">
                    <a:lumMod val="95000"/>
                  </a:schemeClr>
                </a:solidFill>
                <a:cs typeface="Arial" panose="020B0604020202020204" pitchFamily="34" charset="0"/>
              </a:rPr>
              <a:t>DESIGN AND BUILD</a:t>
            </a:r>
            <a:endParaRPr lang="en-US" sz="1000">
              <a:solidFill>
                <a:schemeClr val="bg1">
                  <a:lumMod val="95000"/>
                </a:schemeClr>
              </a:solidFill>
              <a:cs typeface="Arial" panose="020B0604020202020204" pitchFamily="34" charset="0"/>
            </a:endParaRPr>
          </a:p>
        </p:txBody>
      </p:sp>
      <p:sp>
        <p:nvSpPr>
          <p:cNvPr id="12" name="bk object 18"/>
          <p:cNvSpPr/>
          <p:nvPr/>
        </p:nvSpPr>
        <p:spPr>
          <a:xfrm>
            <a:off x="2436270" y="2247757"/>
            <a:ext cx="1036240" cy="248311"/>
          </a:xfrm>
          <a:custGeom>
            <a:avLst/>
            <a:gdLst/>
            <a:ahLst/>
            <a:cxnLst/>
            <a:rect l="l" t="t" r="r" b="b"/>
            <a:pathLst>
              <a:path w="1706880" h="408939">
                <a:moveTo>
                  <a:pt x="1502572" y="0"/>
                </a:moveTo>
                <a:lnTo>
                  <a:pt x="204182" y="0"/>
                </a:lnTo>
                <a:lnTo>
                  <a:pt x="157363" y="5392"/>
                </a:lnTo>
                <a:lnTo>
                  <a:pt x="114386" y="20752"/>
                </a:lnTo>
                <a:lnTo>
                  <a:pt x="76474" y="44855"/>
                </a:lnTo>
                <a:lnTo>
                  <a:pt x="44855" y="76474"/>
                </a:lnTo>
                <a:lnTo>
                  <a:pt x="20752" y="114386"/>
                </a:lnTo>
                <a:lnTo>
                  <a:pt x="5392" y="157363"/>
                </a:lnTo>
                <a:lnTo>
                  <a:pt x="0" y="204182"/>
                </a:lnTo>
                <a:lnTo>
                  <a:pt x="5392" y="251000"/>
                </a:lnTo>
                <a:lnTo>
                  <a:pt x="20752" y="293978"/>
                </a:lnTo>
                <a:lnTo>
                  <a:pt x="44855" y="331889"/>
                </a:lnTo>
                <a:lnTo>
                  <a:pt x="76474" y="363509"/>
                </a:lnTo>
                <a:lnTo>
                  <a:pt x="114386" y="387612"/>
                </a:lnTo>
                <a:lnTo>
                  <a:pt x="157363" y="402972"/>
                </a:lnTo>
                <a:lnTo>
                  <a:pt x="204182" y="408364"/>
                </a:lnTo>
                <a:lnTo>
                  <a:pt x="1502572" y="408364"/>
                </a:lnTo>
                <a:lnTo>
                  <a:pt x="1549390" y="402972"/>
                </a:lnTo>
                <a:lnTo>
                  <a:pt x="1592368" y="387612"/>
                </a:lnTo>
                <a:lnTo>
                  <a:pt x="1630279" y="363509"/>
                </a:lnTo>
                <a:lnTo>
                  <a:pt x="1661899" y="331889"/>
                </a:lnTo>
                <a:lnTo>
                  <a:pt x="1686001" y="293978"/>
                </a:lnTo>
                <a:lnTo>
                  <a:pt x="1701361" y="251000"/>
                </a:lnTo>
                <a:lnTo>
                  <a:pt x="1706754" y="204182"/>
                </a:lnTo>
                <a:lnTo>
                  <a:pt x="1701361" y="157363"/>
                </a:lnTo>
                <a:lnTo>
                  <a:pt x="1686001" y="114386"/>
                </a:lnTo>
                <a:lnTo>
                  <a:pt x="1661899" y="76474"/>
                </a:lnTo>
                <a:lnTo>
                  <a:pt x="1630279" y="44855"/>
                </a:lnTo>
                <a:lnTo>
                  <a:pt x="1592368" y="20752"/>
                </a:lnTo>
                <a:lnTo>
                  <a:pt x="1549390" y="5392"/>
                </a:lnTo>
                <a:lnTo>
                  <a:pt x="1502572" y="0"/>
                </a:lnTo>
                <a:close/>
              </a:path>
            </a:pathLst>
          </a:custGeom>
          <a:solidFill>
            <a:srgbClr val="006A4D"/>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13" name="bk object 19"/>
          <p:cNvSpPr/>
          <p:nvPr/>
        </p:nvSpPr>
        <p:spPr>
          <a:xfrm>
            <a:off x="2436270" y="2699171"/>
            <a:ext cx="1036240" cy="248311"/>
          </a:xfrm>
          <a:custGeom>
            <a:avLst/>
            <a:gdLst/>
            <a:ahLst/>
            <a:cxnLst/>
            <a:rect l="l" t="t" r="r" b="b"/>
            <a:pathLst>
              <a:path w="1706880" h="408939">
                <a:moveTo>
                  <a:pt x="1502572" y="0"/>
                </a:moveTo>
                <a:lnTo>
                  <a:pt x="204182" y="0"/>
                </a:lnTo>
                <a:lnTo>
                  <a:pt x="157363" y="5392"/>
                </a:lnTo>
                <a:lnTo>
                  <a:pt x="114386" y="20752"/>
                </a:lnTo>
                <a:lnTo>
                  <a:pt x="76474" y="44855"/>
                </a:lnTo>
                <a:lnTo>
                  <a:pt x="44855" y="76474"/>
                </a:lnTo>
                <a:lnTo>
                  <a:pt x="20752" y="114386"/>
                </a:lnTo>
                <a:lnTo>
                  <a:pt x="5392" y="157363"/>
                </a:lnTo>
                <a:lnTo>
                  <a:pt x="0" y="204182"/>
                </a:lnTo>
                <a:lnTo>
                  <a:pt x="5392" y="251000"/>
                </a:lnTo>
                <a:lnTo>
                  <a:pt x="20752" y="293978"/>
                </a:lnTo>
                <a:lnTo>
                  <a:pt x="44855" y="331889"/>
                </a:lnTo>
                <a:lnTo>
                  <a:pt x="76474" y="363509"/>
                </a:lnTo>
                <a:lnTo>
                  <a:pt x="114386" y="387612"/>
                </a:lnTo>
                <a:lnTo>
                  <a:pt x="157363" y="402972"/>
                </a:lnTo>
                <a:lnTo>
                  <a:pt x="204182" y="408364"/>
                </a:lnTo>
                <a:lnTo>
                  <a:pt x="1502572" y="408364"/>
                </a:lnTo>
                <a:lnTo>
                  <a:pt x="1549390" y="402972"/>
                </a:lnTo>
                <a:lnTo>
                  <a:pt x="1592368" y="387612"/>
                </a:lnTo>
                <a:lnTo>
                  <a:pt x="1630279" y="363509"/>
                </a:lnTo>
                <a:lnTo>
                  <a:pt x="1661899" y="331889"/>
                </a:lnTo>
                <a:lnTo>
                  <a:pt x="1686001" y="293978"/>
                </a:lnTo>
                <a:lnTo>
                  <a:pt x="1701361" y="251000"/>
                </a:lnTo>
                <a:lnTo>
                  <a:pt x="1706754" y="204182"/>
                </a:lnTo>
                <a:lnTo>
                  <a:pt x="1701361" y="157363"/>
                </a:lnTo>
                <a:lnTo>
                  <a:pt x="1686001" y="114386"/>
                </a:lnTo>
                <a:lnTo>
                  <a:pt x="1661899" y="76474"/>
                </a:lnTo>
                <a:lnTo>
                  <a:pt x="1630279" y="44855"/>
                </a:lnTo>
                <a:lnTo>
                  <a:pt x="1592368" y="20752"/>
                </a:lnTo>
                <a:lnTo>
                  <a:pt x="1549390" y="5392"/>
                </a:lnTo>
                <a:lnTo>
                  <a:pt x="1502572" y="0"/>
                </a:lnTo>
                <a:close/>
              </a:path>
            </a:pathLst>
          </a:custGeom>
          <a:solidFill>
            <a:srgbClr val="006A4D"/>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14" name="bk object 20"/>
          <p:cNvSpPr/>
          <p:nvPr/>
        </p:nvSpPr>
        <p:spPr>
          <a:xfrm>
            <a:off x="2436270" y="3169658"/>
            <a:ext cx="1036240" cy="248311"/>
          </a:xfrm>
          <a:custGeom>
            <a:avLst/>
            <a:gdLst/>
            <a:ahLst/>
            <a:cxnLst/>
            <a:rect l="l" t="t" r="r" b="b"/>
            <a:pathLst>
              <a:path w="1706880" h="408939">
                <a:moveTo>
                  <a:pt x="1502572" y="0"/>
                </a:moveTo>
                <a:lnTo>
                  <a:pt x="204182" y="0"/>
                </a:lnTo>
                <a:lnTo>
                  <a:pt x="157363" y="5392"/>
                </a:lnTo>
                <a:lnTo>
                  <a:pt x="114386" y="20752"/>
                </a:lnTo>
                <a:lnTo>
                  <a:pt x="76474" y="44855"/>
                </a:lnTo>
                <a:lnTo>
                  <a:pt x="44855" y="76474"/>
                </a:lnTo>
                <a:lnTo>
                  <a:pt x="20752" y="114386"/>
                </a:lnTo>
                <a:lnTo>
                  <a:pt x="5392" y="157363"/>
                </a:lnTo>
                <a:lnTo>
                  <a:pt x="0" y="204182"/>
                </a:lnTo>
                <a:lnTo>
                  <a:pt x="5392" y="251000"/>
                </a:lnTo>
                <a:lnTo>
                  <a:pt x="20752" y="293978"/>
                </a:lnTo>
                <a:lnTo>
                  <a:pt x="44855" y="331889"/>
                </a:lnTo>
                <a:lnTo>
                  <a:pt x="76474" y="363509"/>
                </a:lnTo>
                <a:lnTo>
                  <a:pt x="114386" y="387612"/>
                </a:lnTo>
                <a:lnTo>
                  <a:pt x="157363" y="402972"/>
                </a:lnTo>
                <a:lnTo>
                  <a:pt x="204182" y="408364"/>
                </a:lnTo>
                <a:lnTo>
                  <a:pt x="1502572" y="408364"/>
                </a:lnTo>
                <a:lnTo>
                  <a:pt x="1549390" y="402972"/>
                </a:lnTo>
                <a:lnTo>
                  <a:pt x="1592368" y="387612"/>
                </a:lnTo>
                <a:lnTo>
                  <a:pt x="1630279" y="363509"/>
                </a:lnTo>
                <a:lnTo>
                  <a:pt x="1661899" y="331889"/>
                </a:lnTo>
                <a:lnTo>
                  <a:pt x="1686001" y="293978"/>
                </a:lnTo>
                <a:lnTo>
                  <a:pt x="1701361" y="251000"/>
                </a:lnTo>
                <a:lnTo>
                  <a:pt x="1706754" y="204182"/>
                </a:lnTo>
                <a:lnTo>
                  <a:pt x="1701361" y="157363"/>
                </a:lnTo>
                <a:lnTo>
                  <a:pt x="1686001" y="114386"/>
                </a:lnTo>
                <a:lnTo>
                  <a:pt x="1661899" y="76474"/>
                </a:lnTo>
                <a:lnTo>
                  <a:pt x="1630279" y="44855"/>
                </a:lnTo>
                <a:lnTo>
                  <a:pt x="1592368" y="20752"/>
                </a:lnTo>
                <a:lnTo>
                  <a:pt x="1549390" y="5392"/>
                </a:lnTo>
                <a:lnTo>
                  <a:pt x="1502572" y="0"/>
                </a:lnTo>
                <a:close/>
              </a:path>
            </a:pathLst>
          </a:custGeom>
          <a:solidFill>
            <a:srgbClr val="006A4D"/>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15" name="object 2"/>
          <p:cNvSpPr txBox="1"/>
          <p:nvPr/>
        </p:nvSpPr>
        <p:spPr>
          <a:xfrm>
            <a:off x="2546336" y="2280388"/>
            <a:ext cx="836548" cy="154064"/>
          </a:xfrm>
          <a:prstGeom prst="rect">
            <a:avLst/>
          </a:prstGeom>
        </p:spPr>
        <p:txBody>
          <a:bodyPr vert="horz" wrap="square" lIns="0" tIns="10397" rIns="0" bIns="0" rtlCol="0">
            <a:spAutoFit/>
          </a:bodyPr>
          <a:lstStyle/>
          <a:p>
            <a:pPr defTabSz="609469">
              <a:spcBef>
                <a:spcPts val="83"/>
              </a:spcBef>
              <a:tabLst>
                <a:tab pos="756248" algn="l"/>
              </a:tabLst>
            </a:pPr>
            <a:r>
              <a:rPr sz="933" spc="195">
                <a:solidFill>
                  <a:srgbClr val="FFFFFF"/>
                </a:solidFill>
                <a:latin typeface="+mj-lt"/>
                <a:cs typeface="Times New Roman" panose="02020603050405020304" pitchFamily="18" charset="0"/>
              </a:rPr>
              <a:t>FEATUR</a:t>
            </a:r>
            <a:r>
              <a:rPr sz="933" spc="9">
                <a:solidFill>
                  <a:srgbClr val="FFFFFF"/>
                </a:solidFill>
                <a:latin typeface="+mj-lt"/>
                <a:cs typeface="Times New Roman" panose="02020603050405020304" pitchFamily="18" charset="0"/>
              </a:rPr>
              <a:t>E</a:t>
            </a:r>
            <a:r>
              <a:rPr sz="933">
                <a:solidFill>
                  <a:srgbClr val="FFFFFF"/>
                </a:solidFill>
                <a:latin typeface="Arial" panose="020B0604020202020204"/>
                <a:cs typeface="Arial" panose="020B0604020202020204" pitchFamily="34" charset="0"/>
              </a:rPr>
              <a:t>	</a:t>
            </a:r>
            <a:r>
              <a:rPr sz="933" spc="9">
                <a:solidFill>
                  <a:srgbClr val="FFFFFF"/>
                </a:solidFill>
                <a:latin typeface="Arial" panose="020B0604020202020204"/>
                <a:cs typeface="Arial" panose="020B0604020202020204" pitchFamily="34" charset="0"/>
              </a:rPr>
              <a:t>1</a:t>
            </a:r>
            <a:endParaRPr sz="933">
              <a:solidFill>
                <a:srgbClr val="000000"/>
              </a:solidFill>
              <a:latin typeface="Arial" panose="020B0604020202020204"/>
              <a:cs typeface="Arial" panose="020B0604020202020204" pitchFamily="34" charset="0"/>
            </a:endParaRPr>
          </a:p>
        </p:txBody>
      </p:sp>
      <p:sp>
        <p:nvSpPr>
          <p:cNvPr id="16" name="object 5"/>
          <p:cNvSpPr txBox="1"/>
          <p:nvPr/>
        </p:nvSpPr>
        <p:spPr>
          <a:xfrm>
            <a:off x="2064396" y="2206633"/>
            <a:ext cx="127603" cy="171600"/>
          </a:xfrm>
          <a:prstGeom prst="rect">
            <a:avLst/>
          </a:prstGeom>
        </p:spPr>
        <p:txBody>
          <a:bodyPr vert="horz" wrap="square" lIns="0" tIns="7316" rIns="0" bIns="0" rtlCol="0">
            <a:spAutoFit/>
          </a:bodyPr>
          <a:lstStyle/>
          <a:p>
            <a:pPr defTabSz="609469">
              <a:spcBef>
                <a:spcPts val="59"/>
              </a:spcBef>
            </a:pPr>
            <a:r>
              <a:rPr sz="1067" u="dbl" spc="-3">
                <a:solidFill>
                  <a:srgbClr val="FFFFFF"/>
                </a:solidFill>
                <a:latin typeface="Arial" panose="020B0604020202020204"/>
                <a:cs typeface="Arial" panose="020B0604020202020204" pitchFamily="34" charset="0"/>
              </a:rPr>
              <a:t> </a:t>
            </a:r>
            <a:r>
              <a:rPr sz="1067" u="dbl" spc="-261">
                <a:solidFill>
                  <a:srgbClr val="FFFFFF"/>
                </a:solidFill>
                <a:latin typeface="Arial" panose="020B0604020202020204"/>
                <a:cs typeface="Arial" panose="020B0604020202020204" pitchFamily="34" charset="0"/>
              </a:rPr>
              <a:t> </a:t>
            </a:r>
            <a:endParaRPr sz="1067">
              <a:solidFill>
                <a:srgbClr val="000000"/>
              </a:solidFill>
              <a:latin typeface="Arial" panose="020B0604020202020204"/>
              <a:cs typeface="Arial" panose="020B0604020202020204" pitchFamily="34" charset="0"/>
            </a:endParaRPr>
          </a:p>
        </p:txBody>
      </p:sp>
      <p:sp>
        <p:nvSpPr>
          <p:cNvPr id="17" name="object 7"/>
          <p:cNvSpPr txBox="1"/>
          <p:nvPr/>
        </p:nvSpPr>
        <p:spPr>
          <a:xfrm>
            <a:off x="2546336" y="2731801"/>
            <a:ext cx="836548" cy="154064"/>
          </a:xfrm>
          <a:prstGeom prst="rect">
            <a:avLst/>
          </a:prstGeom>
        </p:spPr>
        <p:txBody>
          <a:bodyPr vert="horz" wrap="square" lIns="0" tIns="10397" rIns="0" bIns="0" rtlCol="0">
            <a:spAutoFit/>
          </a:bodyPr>
          <a:lstStyle/>
          <a:p>
            <a:pPr defTabSz="609469">
              <a:spcBef>
                <a:spcPts val="83"/>
              </a:spcBef>
              <a:tabLst>
                <a:tab pos="756248" algn="l"/>
              </a:tabLst>
            </a:pPr>
            <a:r>
              <a:rPr sz="933" spc="195">
                <a:solidFill>
                  <a:srgbClr val="FFFFFF"/>
                </a:solidFill>
                <a:latin typeface="Arial" panose="020B0604020202020204"/>
                <a:cs typeface="Arial" panose="020B0604020202020204" pitchFamily="34" charset="0"/>
              </a:rPr>
              <a:t>FEATUR</a:t>
            </a:r>
            <a:r>
              <a:rPr sz="933" spc="9">
                <a:solidFill>
                  <a:srgbClr val="FFFFFF"/>
                </a:solidFill>
                <a:latin typeface="Arial" panose="020B0604020202020204"/>
                <a:cs typeface="Arial" panose="020B0604020202020204" pitchFamily="34" charset="0"/>
              </a:rPr>
              <a:t>E</a:t>
            </a:r>
            <a:r>
              <a:rPr sz="933">
                <a:solidFill>
                  <a:srgbClr val="FFFFFF"/>
                </a:solidFill>
                <a:latin typeface="Arial" panose="020B0604020202020204"/>
                <a:cs typeface="Arial" panose="020B0604020202020204" pitchFamily="34" charset="0"/>
              </a:rPr>
              <a:t>	</a:t>
            </a:r>
            <a:r>
              <a:rPr sz="933" spc="9">
                <a:solidFill>
                  <a:srgbClr val="FFFFFF"/>
                </a:solidFill>
                <a:latin typeface="Arial" panose="020B0604020202020204"/>
                <a:cs typeface="Arial" panose="020B0604020202020204" pitchFamily="34" charset="0"/>
              </a:rPr>
              <a:t>2</a:t>
            </a:r>
            <a:endParaRPr sz="933">
              <a:solidFill>
                <a:srgbClr val="000000"/>
              </a:solidFill>
              <a:latin typeface="Arial" panose="020B0604020202020204"/>
              <a:cs typeface="Arial" panose="020B0604020202020204" pitchFamily="34" charset="0"/>
            </a:endParaRPr>
          </a:p>
        </p:txBody>
      </p:sp>
      <p:sp>
        <p:nvSpPr>
          <p:cNvPr id="18" name="object 8"/>
          <p:cNvSpPr txBox="1"/>
          <p:nvPr/>
        </p:nvSpPr>
        <p:spPr>
          <a:xfrm>
            <a:off x="2546335" y="3202318"/>
            <a:ext cx="946080" cy="154064"/>
          </a:xfrm>
          <a:prstGeom prst="rect">
            <a:avLst/>
          </a:prstGeom>
        </p:spPr>
        <p:txBody>
          <a:bodyPr vert="horz" wrap="square" lIns="0" tIns="10397" rIns="0" bIns="0" rtlCol="0">
            <a:spAutoFit/>
          </a:bodyPr>
          <a:lstStyle/>
          <a:p>
            <a:pPr defTabSz="609469">
              <a:spcBef>
                <a:spcPts val="83"/>
              </a:spcBef>
              <a:tabLst>
                <a:tab pos="756248" algn="l"/>
              </a:tabLst>
            </a:pPr>
            <a:r>
              <a:rPr sz="933" spc="195">
                <a:solidFill>
                  <a:srgbClr val="FFFFFF"/>
                </a:solidFill>
                <a:latin typeface="Arial" panose="020B0604020202020204"/>
                <a:cs typeface="Arial" panose="020B0604020202020204" pitchFamily="34" charset="0"/>
              </a:rPr>
              <a:t>FEATUR</a:t>
            </a:r>
            <a:r>
              <a:rPr sz="933" spc="9">
                <a:solidFill>
                  <a:srgbClr val="FFFFFF"/>
                </a:solidFill>
                <a:latin typeface="Arial" panose="020B0604020202020204"/>
                <a:cs typeface="Arial" panose="020B0604020202020204" pitchFamily="34" charset="0"/>
              </a:rPr>
              <a:t>E</a:t>
            </a:r>
            <a:r>
              <a:rPr sz="933">
                <a:solidFill>
                  <a:srgbClr val="FFFFFF"/>
                </a:solidFill>
                <a:latin typeface="Arial" panose="020B0604020202020204"/>
                <a:cs typeface="Arial" panose="020B0604020202020204" pitchFamily="34" charset="0"/>
              </a:rPr>
              <a:t>	</a:t>
            </a:r>
            <a:r>
              <a:rPr sz="933" spc="9">
                <a:solidFill>
                  <a:srgbClr val="FFFFFF"/>
                </a:solidFill>
                <a:latin typeface="Arial" panose="020B0604020202020204"/>
                <a:cs typeface="Arial" panose="020B0604020202020204" pitchFamily="34" charset="0"/>
              </a:rPr>
              <a:t>N</a:t>
            </a:r>
            <a:endParaRPr sz="933">
              <a:solidFill>
                <a:srgbClr val="000000"/>
              </a:solidFill>
              <a:latin typeface="Arial" panose="020B0604020202020204"/>
              <a:cs typeface="Arial" panose="020B0604020202020204" pitchFamily="34" charset="0"/>
            </a:endParaRPr>
          </a:p>
        </p:txBody>
      </p:sp>
      <p:sp>
        <p:nvSpPr>
          <p:cNvPr id="21" name="object 30"/>
          <p:cNvSpPr/>
          <p:nvPr/>
        </p:nvSpPr>
        <p:spPr>
          <a:xfrm>
            <a:off x="2029432" y="2228685"/>
            <a:ext cx="240169" cy="299204"/>
          </a:xfrm>
          <a:custGeom>
            <a:avLst/>
            <a:gdLst/>
            <a:ahLst/>
            <a:cxnLst/>
            <a:rect l="l" t="t" r="r" b="b"/>
            <a:pathLst>
              <a:path w="395604" h="492760">
                <a:moveTo>
                  <a:pt x="349968" y="492131"/>
                </a:moveTo>
                <a:lnTo>
                  <a:pt x="45506" y="492131"/>
                </a:lnTo>
                <a:lnTo>
                  <a:pt x="27789" y="488556"/>
                </a:lnTo>
                <a:lnTo>
                  <a:pt x="13325" y="478807"/>
                </a:lnTo>
                <a:lnTo>
                  <a:pt x="3574" y="464346"/>
                </a:lnTo>
                <a:lnTo>
                  <a:pt x="0" y="446635"/>
                </a:lnTo>
                <a:lnTo>
                  <a:pt x="0" y="45506"/>
                </a:lnTo>
                <a:lnTo>
                  <a:pt x="3574" y="27794"/>
                </a:lnTo>
                <a:lnTo>
                  <a:pt x="13325" y="13329"/>
                </a:lnTo>
                <a:lnTo>
                  <a:pt x="27789" y="3576"/>
                </a:lnTo>
                <a:lnTo>
                  <a:pt x="45506" y="0"/>
                </a:lnTo>
                <a:lnTo>
                  <a:pt x="349968" y="0"/>
                </a:lnTo>
                <a:lnTo>
                  <a:pt x="367674" y="3576"/>
                </a:lnTo>
                <a:lnTo>
                  <a:pt x="382136" y="13329"/>
                </a:lnTo>
                <a:lnTo>
                  <a:pt x="391888" y="27794"/>
                </a:lnTo>
                <a:lnTo>
                  <a:pt x="395464" y="45506"/>
                </a:lnTo>
                <a:lnTo>
                  <a:pt x="395464" y="446635"/>
                </a:lnTo>
                <a:lnTo>
                  <a:pt x="391888" y="464346"/>
                </a:lnTo>
                <a:lnTo>
                  <a:pt x="382136" y="478807"/>
                </a:lnTo>
                <a:lnTo>
                  <a:pt x="367674" y="488556"/>
                </a:lnTo>
                <a:lnTo>
                  <a:pt x="349968" y="492131"/>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23" name="object 32"/>
          <p:cNvSpPr/>
          <p:nvPr/>
        </p:nvSpPr>
        <p:spPr>
          <a:xfrm>
            <a:off x="2198401" y="2444494"/>
            <a:ext cx="118736" cy="118756"/>
          </a:xfrm>
          <a:custGeom>
            <a:avLst/>
            <a:gdLst/>
            <a:ahLst/>
            <a:cxnLst/>
            <a:rect l="l" t="t" r="r" b="b"/>
            <a:pathLst>
              <a:path w="195579" h="195579">
                <a:moveTo>
                  <a:pt x="195460" y="97724"/>
                </a:moveTo>
                <a:lnTo>
                  <a:pt x="187779" y="135765"/>
                </a:lnTo>
                <a:lnTo>
                  <a:pt x="166833" y="166828"/>
                </a:lnTo>
                <a:lnTo>
                  <a:pt x="135767" y="187770"/>
                </a:lnTo>
                <a:lnTo>
                  <a:pt x="97724" y="195449"/>
                </a:lnTo>
                <a:lnTo>
                  <a:pt x="59687" y="187770"/>
                </a:lnTo>
                <a:lnTo>
                  <a:pt x="28624" y="166828"/>
                </a:lnTo>
                <a:lnTo>
                  <a:pt x="7680" y="135765"/>
                </a:lnTo>
                <a:lnTo>
                  <a:pt x="0" y="97724"/>
                </a:lnTo>
                <a:lnTo>
                  <a:pt x="7680" y="59683"/>
                </a:lnTo>
                <a:lnTo>
                  <a:pt x="28624" y="28620"/>
                </a:lnTo>
                <a:lnTo>
                  <a:pt x="59687" y="7678"/>
                </a:lnTo>
                <a:lnTo>
                  <a:pt x="97724" y="0"/>
                </a:lnTo>
                <a:lnTo>
                  <a:pt x="135767" y="7678"/>
                </a:lnTo>
                <a:lnTo>
                  <a:pt x="166833" y="28620"/>
                </a:lnTo>
                <a:lnTo>
                  <a:pt x="187779" y="59683"/>
                </a:lnTo>
                <a:lnTo>
                  <a:pt x="195460" y="97724"/>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24" name="object 33"/>
          <p:cNvSpPr/>
          <p:nvPr/>
        </p:nvSpPr>
        <p:spPr>
          <a:xfrm>
            <a:off x="2230132" y="2487258"/>
            <a:ext cx="55513" cy="38172"/>
          </a:xfrm>
          <a:custGeom>
            <a:avLst/>
            <a:gdLst/>
            <a:ahLst/>
            <a:cxnLst/>
            <a:rect l="l" t="t" r="r" b="b"/>
            <a:pathLst>
              <a:path w="91440" h="62864">
                <a:moveTo>
                  <a:pt x="0" y="31328"/>
                </a:moveTo>
                <a:lnTo>
                  <a:pt x="35632" y="62657"/>
                </a:lnTo>
                <a:lnTo>
                  <a:pt x="90939"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25" name="object 35"/>
          <p:cNvSpPr/>
          <p:nvPr/>
        </p:nvSpPr>
        <p:spPr>
          <a:xfrm>
            <a:off x="2029432" y="2673739"/>
            <a:ext cx="240169" cy="299204"/>
          </a:xfrm>
          <a:custGeom>
            <a:avLst/>
            <a:gdLst/>
            <a:ahLst/>
            <a:cxnLst/>
            <a:rect l="l" t="t" r="r" b="b"/>
            <a:pathLst>
              <a:path w="395604" h="492760">
                <a:moveTo>
                  <a:pt x="349968" y="492131"/>
                </a:moveTo>
                <a:lnTo>
                  <a:pt x="45506" y="492131"/>
                </a:lnTo>
                <a:lnTo>
                  <a:pt x="27789" y="488556"/>
                </a:lnTo>
                <a:lnTo>
                  <a:pt x="13325" y="478807"/>
                </a:lnTo>
                <a:lnTo>
                  <a:pt x="3574" y="464346"/>
                </a:lnTo>
                <a:lnTo>
                  <a:pt x="0" y="446635"/>
                </a:lnTo>
                <a:lnTo>
                  <a:pt x="0" y="45506"/>
                </a:lnTo>
                <a:lnTo>
                  <a:pt x="3574" y="27794"/>
                </a:lnTo>
                <a:lnTo>
                  <a:pt x="13325" y="13329"/>
                </a:lnTo>
                <a:lnTo>
                  <a:pt x="27789" y="3576"/>
                </a:lnTo>
                <a:lnTo>
                  <a:pt x="45506" y="0"/>
                </a:lnTo>
                <a:lnTo>
                  <a:pt x="349968" y="0"/>
                </a:lnTo>
                <a:lnTo>
                  <a:pt x="367674" y="3576"/>
                </a:lnTo>
                <a:lnTo>
                  <a:pt x="382136" y="13329"/>
                </a:lnTo>
                <a:lnTo>
                  <a:pt x="391888" y="27794"/>
                </a:lnTo>
                <a:lnTo>
                  <a:pt x="395464" y="45506"/>
                </a:lnTo>
                <a:lnTo>
                  <a:pt x="395464" y="446635"/>
                </a:lnTo>
                <a:lnTo>
                  <a:pt x="391888" y="464346"/>
                </a:lnTo>
                <a:lnTo>
                  <a:pt x="382136" y="478807"/>
                </a:lnTo>
                <a:lnTo>
                  <a:pt x="367674" y="488556"/>
                </a:lnTo>
                <a:lnTo>
                  <a:pt x="349968" y="492131"/>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26" name="object 36"/>
          <p:cNvSpPr/>
          <p:nvPr/>
        </p:nvSpPr>
        <p:spPr>
          <a:xfrm>
            <a:off x="2169280" y="2889550"/>
            <a:ext cx="118736" cy="118756"/>
          </a:xfrm>
          <a:custGeom>
            <a:avLst/>
            <a:gdLst/>
            <a:ahLst/>
            <a:cxnLst/>
            <a:rect l="l" t="t" r="r" b="b"/>
            <a:pathLst>
              <a:path w="195579" h="195579">
                <a:moveTo>
                  <a:pt x="97724" y="0"/>
                </a:moveTo>
                <a:lnTo>
                  <a:pt x="59687" y="7678"/>
                </a:lnTo>
                <a:lnTo>
                  <a:pt x="28624" y="28620"/>
                </a:lnTo>
                <a:lnTo>
                  <a:pt x="7680" y="59683"/>
                </a:lnTo>
                <a:lnTo>
                  <a:pt x="0" y="97724"/>
                </a:lnTo>
                <a:lnTo>
                  <a:pt x="7680" y="135765"/>
                </a:lnTo>
                <a:lnTo>
                  <a:pt x="28624" y="166828"/>
                </a:lnTo>
                <a:lnTo>
                  <a:pt x="59687" y="187770"/>
                </a:lnTo>
                <a:lnTo>
                  <a:pt x="97724" y="195449"/>
                </a:lnTo>
                <a:lnTo>
                  <a:pt x="135767" y="187770"/>
                </a:lnTo>
                <a:lnTo>
                  <a:pt x="166833" y="166828"/>
                </a:lnTo>
                <a:lnTo>
                  <a:pt x="187779" y="135765"/>
                </a:lnTo>
                <a:lnTo>
                  <a:pt x="195460" y="97724"/>
                </a:lnTo>
                <a:lnTo>
                  <a:pt x="187779" y="59683"/>
                </a:lnTo>
                <a:lnTo>
                  <a:pt x="166833" y="28620"/>
                </a:lnTo>
                <a:lnTo>
                  <a:pt x="135767" y="7678"/>
                </a:lnTo>
                <a:lnTo>
                  <a:pt x="97724" y="0"/>
                </a:lnTo>
                <a:close/>
              </a:path>
            </a:pathLst>
          </a:custGeom>
          <a:solidFill>
            <a:srgbClr val="FFFFFF"/>
          </a:solidFill>
          <a:ln>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27" name="object 37"/>
          <p:cNvSpPr/>
          <p:nvPr/>
        </p:nvSpPr>
        <p:spPr>
          <a:xfrm>
            <a:off x="2169280" y="2889550"/>
            <a:ext cx="118736" cy="118756"/>
          </a:xfrm>
          <a:custGeom>
            <a:avLst/>
            <a:gdLst/>
            <a:ahLst/>
            <a:cxnLst/>
            <a:rect l="l" t="t" r="r" b="b"/>
            <a:pathLst>
              <a:path w="195579" h="195579">
                <a:moveTo>
                  <a:pt x="195460" y="97724"/>
                </a:moveTo>
                <a:lnTo>
                  <a:pt x="187779" y="135765"/>
                </a:lnTo>
                <a:lnTo>
                  <a:pt x="166833" y="166828"/>
                </a:lnTo>
                <a:lnTo>
                  <a:pt x="135767" y="187770"/>
                </a:lnTo>
                <a:lnTo>
                  <a:pt x="97724" y="195449"/>
                </a:lnTo>
                <a:lnTo>
                  <a:pt x="59687" y="187770"/>
                </a:lnTo>
                <a:lnTo>
                  <a:pt x="28624" y="166828"/>
                </a:lnTo>
                <a:lnTo>
                  <a:pt x="7680" y="135765"/>
                </a:lnTo>
                <a:lnTo>
                  <a:pt x="0" y="97724"/>
                </a:lnTo>
                <a:lnTo>
                  <a:pt x="7680" y="59683"/>
                </a:lnTo>
                <a:lnTo>
                  <a:pt x="28624" y="28620"/>
                </a:lnTo>
                <a:lnTo>
                  <a:pt x="59687" y="7678"/>
                </a:lnTo>
                <a:lnTo>
                  <a:pt x="97724" y="0"/>
                </a:lnTo>
                <a:lnTo>
                  <a:pt x="135767" y="7678"/>
                </a:lnTo>
                <a:lnTo>
                  <a:pt x="166833" y="28620"/>
                </a:lnTo>
                <a:lnTo>
                  <a:pt x="187779" y="59683"/>
                </a:lnTo>
                <a:lnTo>
                  <a:pt x="195460" y="97724"/>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28" name="object 38"/>
          <p:cNvSpPr/>
          <p:nvPr/>
        </p:nvSpPr>
        <p:spPr>
          <a:xfrm>
            <a:off x="2201011" y="2932314"/>
            <a:ext cx="55513" cy="38172"/>
          </a:xfrm>
          <a:custGeom>
            <a:avLst/>
            <a:gdLst/>
            <a:ahLst/>
            <a:cxnLst/>
            <a:rect l="l" t="t" r="r" b="b"/>
            <a:pathLst>
              <a:path w="91440" h="62864">
                <a:moveTo>
                  <a:pt x="0" y="31328"/>
                </a:moveTo>
                <a:lnTo>
                  <a:pt x="35632" y="62657"/>
                </a:lnTo>
                <a:lnTo>
                  <a:pt x="90939"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29" name="object 39"/>
          <p:cNvSpPr/>
          <p:nvPr/>
        </p:nvSpPr>
        <p:spPr>
          <a:xfrm>
            <a:off x="2064397" y="2746036"/>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30" name="object 40"/>
          <p:cNvSpPr/>
          <p:nvPr/>
        </p:nvSpPr>
        <p:spPr>
          <a:xfrm>
            <a:off x="2064397" y="2784184"/>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31" name="object 41"/>
          <p:cNvSpPr/>
          <p:nvPr/>
        </p:nvSpPr>
        <p:spPr>
          <a:xfrm>
            <a:off x="2064397" y="2828688"/>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32" name="object 42"/>
          <p:cNvSpPr/>
          <p:nvPr/>
        </p:nvSpPr>
        <p:spPr>
          <a:xfrm>
            <a:off x="2029432" y="3125151"/>
            <a:ext cx="240169" cy="299204"/>
          </a:xfrm>
          <a:custGeom>
            <a:avLst/>
            <a:gdLst/>
            <a:ahLst/>
            <a:cxnLst/>
            <a:rect l="l" t="t" r="r" b="b"/>
            <a:pathLst>
              <a:path w="395604" h="492760">
                <a:moveTo>
                  <a:pt x="349968" y="492131"/>
                </a:moveTo>
                <a:lnTo>
                  <a:pt x="45506" y="492131"/>
                </a:lnTo>
                <a:lnTo>
                  <a:pt x="27789" y="488556"/>
                </a:lnTo>
                <a:lnTo>
                  <a:pt x="13325" y="478807"/>
                </a:lnTo>
                <a:lnTo>
                  <a:pt x="3574" y="464346"/>
                </a:lnTo>
                <a:lnTo>
                  <a:pt x="0" y="446635"/>
                </a:lnTo>
                <a:lnTo>
                  <a:pt x="0" y="45506"/>
                </a:lnTo>
                <a:lnTo>
                  <a:pt x="3574" y="27794"/>
                </a:lnTo>
                <a:lnTo>
                  <a:pt x="13325" y="13329"/>
                </a:lnTo>
                <a:lnTo>
                  <a:pt x="27789" y="3576"/>
                </a:lnTo>
                <a:lnTo>
                  <a:pt x="45506" y="0"/>
                </a:lnTo>
                <a:lnTo>
                  <a:pt x="349968" y="0"/>
                </a:lnTo>
                <a:lnTo>
                  <a:pt x="367674" y="3576"/>
                </a:lnTo>
                <a:lnTo>
                  <a:pt x="382136" y="13329"/>
                </a:lnTo>
                <a:lnTo>
                  <a:pt x="391888" y="27794"/>
                </a:lnTo>
                <a:lnTo>
                  <a:pt x="395464" y="45506"/>
                </a:lnTo>
                <a:lnTo>
                  <a:pt x="395464" y="446635"/>
                </a:lnTo>
                <a:lnTo>
                  <a:pt x="391888" y="464346"/>
                </a:lnTo>
                <a:lnTo>
                  <a:pt x="382136" y="478807"/>
                </a:lnTo>
                <a:lnTo>
                  <a:pt x="367674" y="488556"/>
                </a:lnTo>
                <a:lnTo>
                  <a:pt x="349968" y="492131"/>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33" name="object 43"/>
          <p:cNvSpPr/>
          <p:nvPr/>
        </p:nvSpPr>
        <p:spPr>
          <a:xfrm>
            <a:off x="2169280" y="3340963"/>
            <a:ext cx="118736" cy="118756"/>
          </a:xfrm>
          <a:custGeom>
            <a:avLst/>
            <a:gdLst/>
            <a:ahLst/>
            <a:cxnLst/>
            <a:rect l="l" t="t" r="r" b="b"/>
            <a:pathLst>
              <a:path w="195579" h="195579">
                <a:moveTo>
                  <a:pt x="97724" y="0"/>
                </a:moveTo>
                <a:lnTo>
                  <a:pt x="59687" y="7678"/>
                </a:lnTo>
                <a:lnTo>
                  <a:pt x="28624" y="28620"/>
                </a:lnTo>
                <a:lnTo>
                  <a:pt x="7680" y="59683"/>
                </a:lnTo>
                <a:lnTo>
                  <a:pt x="0" y="97724"/>
                </a:lnTo>
                <a:lnTo>
                  <a:pt x="7680" y="135765"/>
                </a:lnTo>
                <a:lnTo>
                  <a:pt x="28624" y="166828"/>
                </a:lnTo>
                <a:lnTo>
                  <a:pt x="59687" y="187770"/>
                </a:lnTo>
                <a:lnTo>
                  <a:pt x="97724" y="195449"/>
                </a:lnTo>
                <a:lnTo>
                  <a:pt x="135767" y="187770"/>
                </a:lnTo>
                <a:lnTo>
                  <a:pt x="166833" y="166828"/>
                </a:lnTo>
                <a:lnTo>
                  <a:pt x="187779" y="135765"/>
                </a:lnTo>
                <a:lnTo>
                  <a:pt x="195460" y="97724"/>
                </a:lnTo>
                <a:lnTo>
                  <a:pt x="187779" y="59683"/>
                </a:lnTo>
                <a:lnTo>
                  <a:pt x="166833" y="28620"/>
                </a:lnTo>
                <a:lnTo>
                  <a:pt x="135767" y="7678"/>
                </a:lnTo>
                <a:lnTo>
                  <a:pt x="97724" y="0"/>
                </a:lnTo>
                <a:close/>
              </a:path>
            </a:pathLst>
          </a:custGeom>
          <a:solidFill>
            <a:srgbClr val="FFFFFF"/>
          </a:solidFill>
          <a:ln>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34" name="object 44"/>
          <p:cNvSpPr/>
          <p:nvPr/>
        </p:nvSpPr>
        <p:spPr>
          <a:xfrm>
            <a:off x="2169280" y="3340963"/>
            <a:ext cx="118736" cy="118756"/>
          </a:xfrm>
          <a:custGeom>
            <a:avLst/>
            <a:gdLst/>
            <a:ahLst/>
            <a:cxnLst/>
            <a:rect l="l" t="t" r="r" b="b"/>
            <a:pathLst>
              <a:path w="195579" h="195579">
                <a:moveTo>
                  <a:pt x="195460" y="97724"/>
                </a:moveTo>
                <a:lnTo>
                  <a:pt x="187779" y="135765"/>
                </a:lnTo>
                <a:lnTo>
                  <a:pt x="166833" y="166828"/>
                </a:lnTo>
                <a:lnTo>
                  <a:pt x="135767" y="187770"/>
                </a:lnTo>
                <a:lnTo>
                  <a:pt x="97724" y="195449"/>
                </a:lnTo>
                <a:lnTo>
                  <a:pt x="59687" y="187770"/>
                </a:lnTo>
                <a:lnTo>
                  <a:pt x="28624" y="166828"/>
                </a:lnTo>
                <a:lnTo>
                  <a:pt x="7680" y="135765"/>
                </a:lnTo>
                <a:lnTo>
                  <a:pt x="0" y="97724"/>
                </a:lnTo>
                <a:lnTo>
                  <a:pt x="7680" y="59683"/>
                </a:lnTo>
                <a:lnTo>
                  <a:pt x="28624" y="28620"/>
                </a:lnTo>
                <a:lnTo>
                  <a:pt x="59687" y="7678"/>
                </a:lnTo>
                <a:lnTo>
                  <a:pt x="97724" y="0"/>
                </a:lnTo>
                <a:lnTo>
                  <a:pt x="135767" y="7678"/>
                </a:lnTo>
                <a:lnTo>
                  <a:pt x="166833" y="28620"/>
                </a:lnTo>
                <a:lnTo>
                  <a:pt x="187779" y="59683"/>
                </a:lnTo>
                <a:lnTo>
                  <a:pt x="195460" y="97724"/>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35" name="object 45"/>
          <p:cNvSpPr/>
          <p:nvPr/>
        </p:nvSpPr>
        <p:spPr>
          <a:xfrm>
            <a:off x="2201011" y="3383727"/>
            <a:ext cx="55513" cy="38172"/>
          </a:xfrm>
          <a:custGeom>
            <a:avLst/>
            <a:gdLst/>
            <a:ahLst/>
            <a:cxnLst/>
            <a:rect l="l" t="t" r="r" b="b"/>
            <a:pathLst>
              <a:path w="91440" h="62864">
                <a:moveTo>
                  <a:pt x="0" y="31328"/>
                </a:moveTo>
                <a:lnTo>
                  <a:pt x="35632" y="62657"/>
                </a:lnTo>
                <a:lnTo>
                  <a:pt x="90939"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36" name="object 46"/>
          <p:cNvSpPr/>
          <p:nvPr/>
        </p:nvSpPr>
        <p:spPr>
          <a:xfrm>
            <a:off x="2064397" y="3197449"/>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37" name="object 47"/>
          <p:cNvSpPr/>
          <p:nvPr/>
        </p:nvSpPr>
        <p:spPr>
          <a:xfrm>
            <a:off x="2064397" y="3235596"/>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38" name="object 48"/>
          <p:cNvSpPr/>
          <p:nvPr/>
        </p:nvSpPr>
        <p:spPr>
          <a:xfrm>
            <a:off x="2064397" y="3280101"/>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39" name="object 62"/>
          <p:cNvSpPr/>
          <p:nvPr/>
        </p:nvSpPr>
        <p:spPr>
          <a:xfrm>
            <a:off x="1765502" y="2192025"/>
            <a:ext cx="46647" cy="92924"/>
          </a:xfrm>
          <a:custGeom>
            <a:avLst/>
            <a:gdLst/>
            <a:ahLst/>
            <a:cxnLst/>
            <a:rect l="l" t="t" r="r" b="b"/>
            <a:pathLst>
              <a:path w="76834" h="153035">
                <a:moveTo>
                  <a:pt x="0" y="0"/>
                </a:moveTo>
                <a:lnTo>
                  <a:pt x="0" y="152644"/>
                </a:lnTo>
                <a:lnTo>
                  <a:pt x="76301" y="76322"/>
                </a:lnTo>
                <a:lnTo>
                  <a:pt x="0" y="0"/>
                </a:lnTo>
                <a:close/>
              </a:path>
            </a:pathLst>
          </a:custGeom>
          <a:solidFill>
            <a:srgbClr val="595A5A"/>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40" name="object 40"/>
          <p:cNvSpPr/>
          <p:nvPr/>
        </p:nvSpPr>
        <p:spPr>
          <a:xfrm>
            <a:off x="2058334" y="2340152"/>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41" name="object 41"/>
          <p:cNvSpPr/>
          <p:nvPr/>
        </p:nvSpPr>
        <p:spPr>
          <a:xfrm>
            <a:off x="2058334" y="2384657"/>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42" name="TextBox 41"/>
          <p:cNvSpPr txBox="1"/>
          <p:nvPr/>
        </p:nvSpPr>
        <p:spPr>
          <a:xfrm>
            <a:off x="2013710" y="2663501"/>
            <a:ext cx="184731" cy="276999"/>
          </a:xfrm>
          <a:prstGeom prst="rect">
            <a:avLst/>
          </a:prstGeom>
          <a:noFill/>
        </p:spPr>
        <p:txBody>
          <a:bodyPr wrap="none" rtlCol="0">
            <a:spAutoFit/>
          </a:bodyPr>
          <a:lstStyle/>
          <a:p>
            <a:pPr defTabSz="609469"/>
            <a:endParaRPr lang="en-US" sz="1200">
              <a:solidFill>
                <a:srgbClr val="000000"/>
              </a:solidFill>
              <a:latin typeface="Arial" panose="020B0604020202020204"/>
              <a:cs typeface="Arial" panose="020B0604020202020204" pitchFamily="34" charset="0"/>
            </a:endParaRPr>
          </a:p>
        </p:txBody>
      </p:sp>
      <p:sp>
        <p:nvSpPr>
          <p:cNvPr id="43" name="object 40"/>
          <p:cNvSpPr/>
          <p:nvPr/>
        </p:nvSpPr>
        <p:spPr>
          <a:xfrm>
            <a:off x="2058334" y="2293883"/>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grpSp>
        <p:nvGrpSpPr>
          <p:cNvPr id="89" name="Group 88"/>
          <p:cNvGrpSpPr/>
          <p:nvPr/>
        </p:nvGrpSpPr>
        <p:grpSpPr>
          <a:xfrm>
            <a:off x="9985751" y="2140146"/>
            <a:ext cx="1017263" cy="579953"/>
            <a:chOff x="10625013" y="4288627"/>
            <a:chExt cx="1057160" cy="715279"/>
          </a:xfrm>
        </p:grpSpPr>
        <p:sp>
          <p:nvSpPr>
            <p:cNvPr id="91" name="object 75"/>
            <p:cNvSpPr/>
            <p:nvPr/>
          </p:nvSpPr>
          <p:spPr>
            <a:xfrm>
              <a:off x="10625013" y="4288627"/>
              <a:ext cx="794039" cy="633897"/>
            </a:xfrm>
            <a:custGeom>
              <a:avLst/>
              <a:gdLst/>
              <a:ahLst/>
              <a:cxnLst/>
              <a:rect l="l" t="t" r="r" b="b"/>
              <a:pathLst>
                <a:path w="1258569" h="846454">
                  <a:moveTo>
                    <a:pt x="1207753" y="846319"/>
                  </a:moveTo>
                  <a:lnTo>
                    <a:pt x="50344" y="846319"/>
                  </a:lnTo>
                  <a:lnTo>
                    <a:pt x="30749" y="842364"/>
                  </a:lnTo>
                  <a:lnTo>
                    <a:pt x="14746" y="831578"/>
                  </a:lnTo>
                  <a:lnTo>
                    <a:pt x="3956" y="815579"/>
                  </a:lnTo>
                  <a:lnTo>
                    <a:pt x="0" y="795986"/>
                  </a:lnTo>
                  <a:lnTo>
                    <a:pt x="0" y="50333"/>
                  </a:lnTo>
                  <a:lnTo>
                    <a:pt x="3956" y="30740"/>
                  </a:lnTo>
                  <a:lnTo>
                    <a:pt x="14746" y="14741"/>
                  </a:lnTo>
                  <a:lnTo>
                    <a:pt x="30749" y="3955"/>
                  </a:lnTo>
                  <a:lnTo>
                    <a:pt x="50344" y="0"/>
                  </a:lnTo>
                  <a:lnTo>
                    <a:pt x="1207753" y="0"/>
                  </a:lnTo>
                  <a:lnTo>
                    <a:pt x="1227342" y="3955"/>
                  </a:lnTo>
                  <a:lnTo>
                    <a:pt x="1243341" y="14741"/>
                  </a:lnTo>
                  <a:lnTo>
                    <a:pt x="1254130" y="30740"/>
                  </a:lnTo>
                  <a:lnTo>
                    <a:pt x="1258087" y="50333"/>
                  </a:lnTo>
                  <a:lnTo>
                    <a:pt x="1258087" y="795986"/>
                  </a:lnTo>
                  <a:lnTo>
                    <a:pt x="1254130" y="815579"/>
                  </a:lnTo>
                  <a:lnTo>
                    <a:pt x="1243341" y="831578"/>
                  </a:lnTo>
                  <a:lnTo>
                    <a:pt x="1227342" y="842364"/>
                  </a:lnTo>
                  <a:lnTo>
                    <a:pt x="1207753" y="846319"/>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92" name="object 76"/>
            <p:cNvSpPr/>
            <p:nvPr/>
          </p:nvSpPr>
          <p:spPr>
            <a:xfrm>
              <a:off x="10682815" y="4354407"/>
              <a:ext cx="679862" cy="485528"/>
            </a:xfrm>
            <a:custGeom>
              <a:avLst/>
              <a:gdLst/>
              <a:ahLst/>
              <a:cxnLst/>
              <a:rect l="l" t="t" r="r" b="b"/>
              <a:pathLst>
                <a:path w="1077594" h="648335">
                  <a:moveTo>
                    <a:pt x="1077485" y="648242"/>
                  </a:moveTo>
                  <a:lnTo>
                    <a:pt x="0" y="648242"/>
                  </a:lnTo>
                  <a:lnTo>
                    <a:pt x="0" y="0"/>
                  </a:lnTo>
                  <a:lnTo>
                    <a:pt x="1077485" y="0"/>
                  </a:lnTo>
                  <a:lnTo>
                    <a:pt x="1077485" y="648242"/>
                  </a:lnTo>
                  <a:close/>
                </a:path>
              </a:pathLst>
            </a:custGeom>
            <a:solidFill>
              <a:schemeClr val="bg1">
                <a:lumMod val="85000"/>
              </a:schemeClr>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93" name="object 77"/>
            <p:cNvSpPr/>
            <p:nvPr/>
          </p:nvSpPr>
          <p:spPr>
            <a:xfrm>
              <a:off x="11247604" y="4470824"/>
              <a:ext cx="323705" cy="533082"/>
            </a:xfrm>
            <a:custGeom>
              <a:avLst/>
              <a:gdLst/>
              <a:ahLst/>
              <a:cxnLst/>
              <a:rect l="l" t="t" r="r" b="b"/>
              <a:pathLst>
                <a:path w="513080" h="711835">
                  <a:moveTo>
                    <a:pt x="460394" y="0"/>
                  </a:moveTo>
                  <a:lnTo>
                    <a:pt x="52605" y="0"/>
                  </a:lnTo>
                  <a:lnTo>
                    <a:pt x="32127" y="4133"/>
                  </a:lnTo>
                  <a:lnTo>
                    <a:pt x="15406" y="15405"/>
                  </a:lnTo>
                  <a:lnTo>
                    <a:pt x="4133" y="32123"/>
                  </a:lnTo>
                  <a:lnTo>
                    <a:pt x="0" y="52595"/>
                  </a:lnTo>
                  <a:lnTo>
                    <a:pt x="0" y="659089"/>
                  </a:lnTo>
                  <a:lnTo>
                    <a:pt x="4133" y="679561"/>
                  </a:lnTo>
                  <a:lnTo>
                    <a:pt x="15406" y="696279"/>
                  </a:lnTo>
                  <a:lnTo>
                    <a:pt x="32127" y="707551"/>
                  </a:lnTo>
                  <a:lnTo>
                    <a:pt x="52605" y="711685"/>
                  </a:lnTo>
                  <a:lnTo>
                    <a:pt x="460394" y="711685"/>
                  </a:lnTo>
                  <a:lnTo>
                    <a:pt x="480866" y="707551"/>
                  </a:lnTo>
                  <a:lnTo>
                    <a:pt x="497584" y="696279"/>
                  </a:lnTo>
                  <a:lnTo>
                    <a:pt x="508856" y="679561"/>
                  </a:lnTo>
                  <a:lnTo>
                    <a:pt x="512989" y="659089"/>
                  </a:lnTo>
                  <a:lnTo>
                    <a:pt x="512989" y="52595"/>
                  </a:lnTo>
                  <a:lnTo>
                    <a:pt x="508856" y="32123"/>
                  </a:lnTo>
                  <a:lnTo>
                    <a:pt x="497584" y="15405"/>
                  </a:lnTo>
                  <a:lnTo>
                    <a:pt x="480866" y="4133"/>
                  </a:lnTo>
                  <a:lnTo>
                    <a:pt x="460394" y="0"/>
                  </a:lnTo>
                  <a:close/>
                </a:path>
              </a:pathLst>
            </a:custGeom>
            <a:solidFill>
              <a:srgbClr val="FFFFFF"/>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94" name="object 78"/>
            <p:cNvSpPr/>
            <p:nvPr/>
          </p:nvSpPr>
          <p:spPr>
            <a:xfrm>
              <a:off x="11247604" y="4470824"/>
              <a:ext cx="323705" cy="533082"/>
            </a:xfrm>
            <a:custGeom>
              <a:avLst/>
              <a:gdLst/>
              <a:ahLst/>
              <a:cxnLst/>
              <a:rect l="l" t="t" r="r" b="b"/>
              <a:pathLst>
                <a:path w="513080" h="711835">
                  <a:moveTo>
                    <a:pt x="460394" y="711685"/>
                  </a:moveTo>
                  <a:lnTo>
                    <a:pt x="52605" y="711685"/>
                  </a:lnTo>
                  <a:lnTo>
                    <a:pt x="32127" y="707551"/>
                  </a:lnTo>
                  <a:lnTo>
                    <a:pt x="15406" y="696279"/>
                  </a:lnTo>
                  <a:lnTo>
                    <a:pt x="4133" y="679561"/>
                  </a:lnTo>
                  <a:lnTo>
                    <a:pt x="0" y="659089"/>
                  </a:lnTo>
                  <a:lnTo>
                    <a:pt x="0" y="52595"/>
                  </a:lnTo>
                  <a:lnTo>
                    <a:pt x="4133" y="32123"/>
                  </a:lnTo>
                  <a:lnTo>
                    <a:pt x="15406" y="15405"/>
                  </a:lnTo>
                  <a:lnTo>
                    <a:pt x="32127" y="4133"/>
                  </a:lnTo>
                  <a:lnTo>
                    <a:pt x="52605" y="0"/>
                  </a:lnTo>
                  <a:lnTo>
                    <a:pt x="460394" y="0"/>
                  </a:lnTo>
                  <a:lnTo>
                    <a:pt x="480866" y="4133"/>
                  </a:lnTo>
                  <a:lnTo>
                    <a:pt x="497584" y="15405"/>
                  </a:lnTo>
                  <a:lnTo>
                    <a:pt x="508856" y="32123"/>
                  </a:lnTo>
                  <a:lnTo>
                    <a:pt x="512989" y="52595"/>
                  </a:lnTo>
                  <a:lnTo>
                    <a:pt x="512989" y="659089"/>
                  </a:lnTo>
                  <a:lnTo>
                    <a:pt x="508856" y="679561"/>
                  </a:lnTo>
                  <a:lnTo>
                    <a:pt x="497584" y="696279"/>
                  </a:lnTo>
                  <a:lnTo>
                    <a:pt x="480866" y="707551"/>
                  </a:lnTo>
                  <a:lnTo>
                    <a:pt x="460394" y="711685"/>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95" name="object 79"/>
            <p:cNvSpPr/>
            <p:nvPr/>
          </p:nvSpPr>
          <p:spPr>
            <a:xfrm>
              <a:off x="11297772" y="4519440"/>
              <a:ext cx="253195" cy="364264"/>
            </a:xfrm>
            <a:custGeom>
              <a:avLst/>
              <a:gdLst/>
              <a:ahLst/>
              <a:cxnLst/>
              <a:rect l="l" t="t" r="r" b="b"/>
              <a:pathLst>
                <a:path w="401319" h="486410">
                  <a:moveTo>
                    <a:pt x="401024" y="486006"/>
                  </a:moveTo>
                  <a:lnTo>
                    <a:pt x="0" y="486006"/>
                  </a:lnTo>
                  <a:lnTo>
                    <a:pt x="0" y="0"/>
                  </a:lnTo>
                  <a:lnTo>
                    <a:pt x="401024" y="0"/>
                  </a:lnTo>
                  <a:lnTo>
                    <a:pt x="401024" y="486006"/>
                  </a:lnTo>
                  <a:close/>
                </a:path>
              </a:pathLst>
            </a:custGeom>
            <a:solidFill>
              <a:srgbClr val="006A4D"/>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96" name="object 80"/>
            <p:cNvSpPr/>
            <p:nvPr/>
          </p:nvSpPr>
          <p:spPr>
            <a:xfrm>
              <a:off x="11396259" y="4922421"/>
              <a:ext cx="26441" cy="31385"/>
            </a:xfrm>
            <a:custGeom>
              <a:avLst/>
              <a:gdLst/>
              <a:ahLst/>
              <a:cxnLst/>
              <a:rect l="l" t="t" r="r" b="b"/>
              <a:pathLst>
                <a:path w="41909" h="41910">
                  <a:moveTo>
                    <a:pt x="20878" y="0"/>
                  </a:moveTo>
                  <a:lnTo>
                    <a:pt x="12748" y="1641"/>
                  </a:lnTo>
                  <a:lnTo>
                    <a:pt x="6112" y="6116"/>
                  </a:lnTo>
                  <a:lnTo>
                    <a:pt x="1639" y="12753"/>
                  </a:lnTo>
                  <a:lnTo>
                    <a:pt x="0" y="20878"/>
                  </a:lnTo>
                  <a:lnTo>
                    <a:pt x="1639" y="29003"/>
                  </a:lnTo>
                  <a:lnTo>
                    <a:pt x="6112" y="35636"/>
                  </a:lnTo>
                  <a:lnTo>
                    <a:pt x="12748" y="40107"/>
                  </a:lnTo>
                  <a:lnTo>
                    <a:pt x="20878" y="41747"/>
                  </a:lnTo>
                  <a:lnTo>
                    <a:pt x="28998" y="40107"/>
                  </a:lnTo>
                  <a:lnTo>
                    <a:pt x="35632" y="35636"/>
                  </a:lnTo>
                  <a:lnTo>
                    <a:pt x="40106" y="29003"/>
                  </a:lnTo>
                  <a:lnTo>
                    <a:pt x="41747" y="20878"/>
                  </a:lnTo>
                  <a:lnTo>
                    <a:pt x="40106" y="12753"/>
                  </a:lnTo>
                  <a:lnTo>
                    <a:pt x="35632" y="6116"/>
                  </a:lnTo>
                  <a:lnTo>
                    <a:pt x="28998" y="1641"/>
                  </a:lnTo>
                  <a:lnTo>
                    <a:pt x="20878" y="0"/>
                  </a:lnTo>
                  <a:close/>
                </a:path>
              </a:pathLst>
            </a:custGeom>
            <a:solidFill>
              <a:schemeClr val="tx1"/>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97" name="object 83"/>
            <p:cNvSpPr/>
            <p:nvPr/>
          </p:nvSpPr>
          <p:spPr>
            <a:xfrm>
              <a:off x="11669754" y="4972703"/>
              <a:ext cx="12419" cy="14742"/>
            </a:xfrm>
            <a:custGeom>
              <a:avLst/>
              <a:gdLst/>
              <a:ahLst/>
              <a:cxnLst/>
              <a:rect l="l" t="t" r="r" b="b"/>
              <a:pathLst>
                <a:path w="19684" h="19685">
                  <a:moveTo>
                    <a:pt x="14879" y="0"/>
                  </a:moveTo>
                  <a:lnTo>
                    <a:pt x="4293" y="0"/>
                  </a:lnTo>
                  <a:lnTo>
                    <a:pt x="0" y="4303"/>
                  </a:lnTo>
                  <a:lnTo>
                    <a:pt x="0" y="14889"/>
                  </a:lnTo>
                  <a:lnTo>
                    <a:pt x="4293" y="19182"/>
                  </a:lnTo>
                  <a:lnTo>
                    <a:pt x="14879" y="19182"/>
                  </a:lnTo>
                  <a:lnTo>
                    <a:pt x="19172" y="14889"/>
                  </a:lnTo>
                  <a:lnTo>
                    <a:pt x="19172" y="4303"/>
                  </a:lnTo>
                  <a:lnTo>
                    <a:pt x="14879" y="0"/>
                  </a:lnTo>
                  <a:close/>
                </a:path>
              </a:pathLst>
            </a:custGeom>
            <a:solidFill>
              <a:srgbClr val="ED1F2F"/>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grpSp>
      <p:sp>
        <p:nvSpPr>
          <p:cNvPr id="54" name="bk object 18"/>
          <p:cNvSpPr/>
          <p:nvPr/>
        </p:nvSpPr>
        <p:spPr>
          <a:xfrm>
            <a:off x="2479728" y="4219283"/>
            <a:ext cx="1036240" cy="248311"/>
          </a:xfrm>
          <a:custGeom>
            <a:avLst/>
            <a:gdLst/>
            <a:ahLst/>
            <a:cxnLst/>
            <a:rect l="l" t="t" r="r" b="b"/>
            <a:pathLst>
              <a:path w="1706880" h="408939">
                <a:moveTo>
                  <a:pt x="1502572" y="0"/>
                </a:moveTo>
                <a:lnTo>
                  <a:pt x="204182" y="0"/>
                </a:lnTo>
                <a:lnTo>
                  <a:pt x="157363" y="5392"/>
                </a:lnTo>
                <a:lnTo>
                  <a:pt x="114386" y="20752"/>
                </a:lnTo>
                <a:lnTo>
                  <a:pt x="76474" y="44855"/>
                </a:lnTo>
                <a:lnTo>
                  <a:pt x="44855" y="76474"/>
                </a:lnTo>
                <a:lnTo>
                  <a:pt x="20752" y="114386"/>
                </a:lnTo>
                <a:lnTo>
                  <a:pt x="5392" y="157363"/>
                </a:lnTo>
                <a:lnTo>
                  <a:pt x="0" y="204182"/>
                </a:lnTo>
                <a:lnTo>
                  <a:pt x="5392" y="251000"/>
                </a:lnTo>
                <a:lnTo>
                  <a:pt x="20752" y="293978"/>
                </a:lnTo>
                <a:lnTo>
                  <a:pt x="44855" y="331889"/>
                </a:lnTo>
                <a:lnTo>
                  <a:pt x="76474" y="363509"/>
                </a:lnTo>
                <a:lnTo>
                  <a:pt x="114386" y="387612"/>
                </a:lnTo>
                <a:lnTo>
                  <a:pt x="157363" y="402972"/>
                </a:lnTo>
                <a:lnTo>
                  <a:pt x="204182" y="408364"/>
                </a:lnTo>
                <a:lnTo>
                  <a:pt x="1502572" y="408364"/>
                </a:lnTo>
                <a:lnTo>
                  <a:pt x="1549390" y="402972"/>
                </a:lnTo>
                <a:lnTo>
                  <a:pt x="1592368" y="387612"/>
                </a:lnTo>
                <a:lnTo>
                  <a:pt x="1630279" y="363509"/>
                </a:lnTo>
                <a:lnTo>
                  <a:pt x="1661899" y="331889"/>
                </a:lnTo>
                <a:lnTo>
                  <a:pt x="1686001" y="293978"/>
                </a:lnTo>
                <a:lnTo>
                  <a:pt x="1701361" y="251000"/>
                </a:lnTo>
                <a:lnTo>
                  <a:pt x="1706754" y="204182"/>
                </a:lnTo>
                <a:lnTo>
                  <a:pt x="1701361" y="157363"/>
                </a:lnTo>
                <a:lnTo>
                  <a:pt x="1686001" y="114386"/>
                </a:lnTo>
                <a:lnTo>
                  <a:pt x="1661899" y="76474"/>
                </a:lnTo>
                <a:lnTo>
                  <a:pt x="1630279" y="44855"/>
                </a:lnTo>
                <a:lnTo>
                  <a:pt x="1592368" y="20752"/>
                </a:lnTo>
                <a:lnTo>
                  <a:pt x="1549390" y="5392"/>
                </a:lnTo>
                <a:lnTo>
                  <a:pt x="1502572" y="0"/>
                </a:lnTo>
                <a:close/>
              </a:path>
            </a:pathLst>
          </a:custGeom>
          <a:solidFill>
            <a:srgbClr val="006A4D"/>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55" name="object 2"/>
          <p:cNvSpPr txBox="1"/>
          <p:nvPr/>
        </p:nvSpPr>
        <p:spPr>
          <a:xfrm>
            <a:off x="2557644" y="4277300"/>
            <a:ext cx="1068155" cy="154064"/>
          </a:xfrm>
          <a:prstGeom prst="rect">
            <a:avLst/>
          </a:prstGeom>
        </p:spPr>
        <p:txBody>
          <a:bodyPr vert="horz" wrap="square" lIns="0" tIns="10397" rIns="0" bIns="0" rtlCol="0">
            <a:spAutoFit/>
          </a:bodyPr>
          <a:lstStyle/>
          <a:p>
            <a:pPr defTabSz="609469">
              <a:spcBef>
                <a:spcPts val="83"/>
              </a:spcBef>
              <a:tabLst>
                <a:tab pos="756248" algn="l"/>
              </a:tabLst>
            </a:pPr>
            <a:r>
              <a:rPr lang="en-US" sz="933" spc="195">
                <a:solidFill>
                  <a:srgbClr val="FFFFFF"/>
                </a:solidFill>
                <a:latin typeface="Arial" panose="020B0604020202020204"/>
                <a:cs typeface="Arial" panose="020B0604020202020204" pitchFamily="34" charset="0"/>
              </a:rPr>
              <a:t>INVENTORY</a:t>
            </a:r>
            <a:endParaRPr sz="933">
              <a:solidFill>
                <a:srgbClr val="000000"/>
              </a:solidFill>
              <a:latin typeface="Arial" panose="020B0604020202020204"/>
              <a:cs typeface="Arial" panose="020B0604020202020204" pitchFamily="34" charset="0"/>
            </a:endParaRPr>
          </a:p>
        </p:txBody>
      </p:sp>
      <p:sp>
        <p:nvSpPr>
          <p:cNvPr id="56" name="object 5"/>
          <p:cNvSpPr txBox="1"/>
          <p:nvPr/>
        </p:nvSpPr>
        <p:spPr>
          <a:xfrm>
            <a:off x="2064396" y="4204300"/>
            <a:ext cx="127603" cy="171600"/>
          </a:xfrm>
          <a:prstGeom prst="rect">
            <a:avLst/>
          </a:prstGeom>
        </p:spPr>
        <p:txBody>
          <a:bodyPr vert="horz" wrap="square" lIns="0" tIns="7316" rIns="0" bIns="0" rtlCol="0">
            <a:spAutoFit/>
          </a:bodyPr>
          <a:lstStyle/>
          <a:p>
            <a:pPr defTabSz="609469">
              <a:spcBef>
                <a:spcPts val="59"/>
              </a:spcBef>
            </a:pPr>
            <a:r>
              <a:rPr sz="1067" u="dbl" spc="-3">
                <a:solidFill>
                  <a:srgbClr val="FFFFFF"/>
                </a:solidFill>
                <a:latin typeface="Arial" panose="020B0604020202020204"/>
                <a:cs typeface="Arial" panose="020B0604020202020204" pitchFamily="34" charset="0"/>
              </a:rPr>
              <a:t> </a:t>
            </a:r>
            <a:r>
              <a:rPr sz="1067" u="dbl" spc="-261">
                <a:solidFill>
                  <a:srgbClr val="FFFFFF"/>
                </a:solidFill>
                <a:latin typeface="Arial" panose="020B0604020202020204"/>
                <a:cs typeface="Arial" panose="020B0604020202020204" pitchFamily="34" charset="0"/>
              </a:rPr>
              <a:t> </a:t>
            </a:r>
            <a:endParaRPr sz="1067">
              <a:solidFill>
                <a:srgbClr val="000000"/>
              </a:solidFill>
              <a:latin typeface="Arial" panose="020B0604020202020204"/>
              <a:cs typeface="Arial" panose="020B0604020202020204" pitchFamily="34" charset="0"/>
            </a:endParaRPr>
          </a:p>
        </p:txBody>
      </p:sp>
      <p:sp>
        <p:nvSpPr>
          <p:cNvPr id="57" name="object 30"/>
          <p:cNvSpPr/>
          <p:nvPr/>
        </p:nvSpPr>
        <p:spPr>
          <a:xfrm>
            <a:off x="2029432" y="4226351"/>
            <a:ext cx="240169" cy="299204"/>
          </a:xfrm>
          <a:custGeom>
            <a:avLst/>
            <a:gdLst/>
            <a:ahLst/>
            <a:cxnLst/>
            <a:rect l="l" t="t" r="r" b="b"/>
            <a:pathLst>
              <a:path w="395604" h="492760">
                <a:moveTo>
                  <a:pt x="349968" y="492131"/>
                </a:moveTo>
                <a:lnTo>
                  <a:pt x="45506" y="492131"/>
                </a:lnTo>
                <a:lnTo>
                  <a:pt x="27789" y="488556"/>
                </a:lnTo>
                <a:lnTo>
                  <a:pt x="13325" y="478807"/>
                </a:lnTo>
                <a:lnTo>
                  <a:pt x="3574" y="464346"/>
                </a:lnTo>
                <a:lnTo>
                  <a:pt x="0" y="446635"/>
                </a:lnTo>
                <a:lnTo>
                  <a:pt x="0" y="45506"/>
                </a:lnTo>
                <a:lnTo>
                  <a:pt x="3574" y="27794"/>
                </a:lnTo>
                <a:lnTo>
                  <a:pt x="13325" y="13329"/>
                </a:lnTo>
                <a:lnTo>
                  <a:pt x="27789" y="3576"/>
                </a:lnTo>
                <a:lnTo>
                  <a:pt x="45506" y="0"/>
                </a:lnTo>
                <a:lnTo>
                  <a:pt x="349968" y="0"/>
                </a:lnTo>
                <a:lnTo>
                  <a:pt x="367674" y="3576"/>
                </a:lnTo>
                <a:lnTo>
                  <a:pt x="382136" y="13329"/>
                </a:lnTo>
                <a:lnTo>
                  <a:pt x="391888" y="27794"/>
                </a:lnTo>
                <a:lnTo>
                  <a:pt x="395464" y="45506"/>
                </a:lnTo>
                <a:lnTo>
                  <a:pt x="395464" y="446635"/>
                </a:lnTo>
                <a:lnTo>
                  <a:pt x="391888" y="464346"/>
                </a:lnTo>
                <a:lnTo>
                  <a:pt x="382136" y="478807"/>
                </a:lnTo>
                <a:lnTo>
                  <a:pt x="367674" y="488556"/>
                </a:lnTo>
                <a:lnTo>
                  <a:pt x="349968" y="492131"/>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58" name="object 31"/>
          <p:cNvSpPr/>
          <p:nvPr/>
        </p:nvSpPr>
        <p:spPr>
          <a:xfrm>
            <a:off x="2169280" y="4442161"/>
            <a:ext cx="118736" cy="118756"/>
          </a:xfrm>
          <a:custGeom>
            <a:avLst/>
            <a:gdLst/>
            <a:ahLst/>
            <a:cxnLst/>
            <a:rect l="l" t="t" r="r" b="b"/>
            <a:pathLst>
              <a:path w="195579" h="195579">
                <a:moveTo>
                  <a:pt x="97724" y="0"/>
                </a:moveTo>
                <a:lnTo>
                  <a:pt x="59687" y="7678"/>
                </a:lnTo>
                <a:lnTo>
                  <a:pt x="28624" y="28620"/>
                </a:lnTo>
                <a:lnTo>
                  <a:pt x="7680" y="59683"/>
                </a:lnTo>
                <a:lnTo>
                  <a:pt x="0" y="97724"/>
                </a:lnTo>
                <a:lnTo>
                  <a:pt x="7680" y="135765"/>
                </a:lnTo>
                <a:lnTo>
                  <a:pt x="28624" y="166828"/>
                </a:lnTo>
                <a:lnTo>
                  <a:pt x="59687" y="187770"/>
                </a:lnTo>
                <a:lnTo>
                  <a:pt x="97724" y="195449"/>
                </a:lnTo>
                <a:lnTo>
                  <a:pt x="135767" y="187770"/>
                </a:lnTo>
                <a:lnTo>
                  <a:pt x="166833" y="166828"/>
                </a:lnTo>
                <a:lnTo>
                  <a:pt x="187779" y="135765"/>
                </a:lnTo>
                <a:lnTo>
                  <a:pt x="195460" y="97724"/>
                </a:lnTo>
                <a:lnTo>
                  <a:pt x="187779" y="59683"/>
                </a:lnTo>
                <a:lnTo>
                  <a:pt x="166833" y="28620"/>
                </a:lnTo>
                <a:lnTo>
                  <a:pt x="135767" y="7678"/>
                </a:lnTo>
                <a:lnTo>
                  <a:pt x="97724" y="0"/>
                </a:lnTo>
                <a:close/>
              </a:path>
            </a:pathLst>
          </a:custGeom>
          <a:solidFill>
            <a:srgbClr val="FFFFFF"/>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59" name="object 32"/>
          <p:cNvSpPr/>
          <p:nvPr/>
        </p:nvSpPr>
        <p:spPr>
          <a:xfrm>
            <a:off x="2169280" y="4442161"/>
            <a:ext cx="118736" cy="118756"/>
          </a:xfrm>
          <a:custGeom>
            <a:avLst/>
            <a:gdLst/>
            <a:ahLst/>
            <a:cxnLst/>
            <a:rect l="l" t="t" r="r" b="b"/>
            <a:pathLst>
              <a:path w="195579" h="195579">
                <a:moveTo>
                  <a:pt x="195460" y="97724"/>
                </a:moveTo>
                <a:lnTo>
                  <a:pt x="187779" y="135765"/>
                </a:lnTo>
                <a:lnTo>
                  <a:pt x="166833" y="166828"/>
                </a:lnTo>
                <a:lnTo>
                  <a:pt x="135767" y="187770"/>
                </a:lnTo>
                <a:lnTo>
                  <a:pt x="97724" y="195449"/>
                </a:lnTo>
                <a:lnTo>
                  <a:pt x="59687" y="187770"/>
                </a:lnTo>
                <a:lnTo>
                  <a:pt x="28624" y="166828"/>
                </a:lnTo>
                <a:lnTo>
                  <a:pt x="7680" y="135765"/>
                </a:lnTo>
                <a:lnTo>
                  <a:pt x="0" y="97724"/>
                </a:lnTo>
                <a:lnTo>
                  <a:pt x="7680" y="59683"/>
                </a:lnTo>
                <a:lnTo>
                  <a:pt x="28624" y="28620"/>
                </a:lnTo>
                <a:lnTo>
                  <a:pt x="59687" y="7678"/>
                </a:lnTo>
                <a:lnTo>
                  <a:pt x="97724" y="0"/>
                </a:lnTo>
                <a:lnTo>
                  <a:pt x="135767" y="7678"/>
                </a:lnTo>
                <a:lnTo>
                  <a:pt x="166833" y="28620"/>
                </a:lnTo>
                <a:lnTo>
                  <a:pt x="187779" y="59683"/>
                </a:lnTo>
                <a:lnTo>
                  <a:pt x="195460" y="97724"/>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60" name="object 33"/>
          <p:cNvSpPr/>
          <p:nvPr/>
        </p:nvSpPr>
        <p:spPr>
          <a:xfrm>
            <a:off x="2201011" y="4484925"/>
            <a:ext cx="55513" cy="38172"/>
          </a:xfrm>
          <a:custGeom>
            <a:avLst/>
            <a:gdLst/>
            <a:ahLst/>
            <a:cxnLst/>
            <a:rect l="l" t="t" r="r" b="b"/>
            <a:pathLst>
              <a:path w="91440" h="62864">
                <a:moveTo>
                  <a:pt x="0" y="31328"/>
                </a:moveTo>
                <a:lnTo>
                  <a:pt x="35632" y="62657"/>
                </a:lnTo>
                <a:lnTo>
                  <a:pt x="90939"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61" name="object 40"/>
          <p:cNvSpPr/>
          <p:nvPr/>
        </p:nvSpPr>
        <p:spPr>
          <a:xfrm>
            <a:off x="2058334" y="4337819"/>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62" name="object 41"/>
          <p:cNvSpPr/>
          <p:nvPr/>
        </p:nvSpPr>
        <p:spPr>
          <a:xfrm>
            <a:off x="2058334" y="4382324"/>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63" name="object 40"/>
          <p:cNvSpPr/>
          <p:nvPr/>
        </p:nvSpPr>
        <p:spPr>
          <a:xfrm>
            <a:off x="2058334" y="4291549"/>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64" name="bk object 18"/>
          <p:cNvSpPr/>
          <p:nvPr/>
        </p:nvSpPr>
        <p:spPr>
          <a:xfrm>
            <a:off x="2479728" y="4620875"/>
            <a:ext cx="1036240" cy="248311"/>
          </a:xfrm>
          <a:custGeom>
            <a:avLst/>
            <a:gdLst/>
            <a:ahLst/>
            <a:cxnLst/>
            <a:rect l="l" t="t" r="r" b="b"/>
            <a:pathLst>
              <a:path w="1706880" h="408939">
                <a:moveTo>
                  <a:pt x="1502572" y="0"/>
                </a:moveTo>
                <a:lnTo>
                  <a:pt x="204182" y="0"/>
                </a:lnTo>
                <a:lnTo>
                  <a:pt x="157363" y="5392"/>
                </a:lnTo>
                <a:lnTo>
                  <a:pt x="114386" y="20752"/>
                </a:lnTo>
                <a:lnTo>
                  <a:pt x="76474" y="44855"/>
                </a:lnTo>
                <a:lnTo>
                  <a:pt x="44855" y="76474"/>
                </a:lnTo>
                <a:lnTo>
                  <a:pt x="20752" y="114386"/>
                </a:lnTo>
                <a:lnTo>
                  <a:pt x="5392" y="157363"/>
                </a:lnTo>
                <a:lnTo>
                  <a:pt x="0" y="204182"/>
                </a:lnTo>
                <a:lnTo>
                  <a:pt x="5392" y="251000"/>
                </a:lnTo>
                <a:lnTo>
                  <a:pt x="20752" y="293978"/>
                </a:lnTo>
                <a:lnTo>
                  <a:pt x="44855" y="331889"/>
                </a:lnTo>
                <a:lnTo>
                  <a:pt x="76474" y="363509"/>
                </a:lnTo>
                <a:lnTo>
                  <a:pt x="114386" y="387612"/>
                </a:lnTo>
                <a:lnTo>
                  <a:pt x="157363" y="402972"/>
                </a:lnTo>
                <a:lnTo>
                  <a:pt x="204182" y="408364"/>
                </a:lnTo>
                <a:lnTo>
                  <a:pt x="1502572" y="408364"/>
                </a:lnTo>
                <a:lnTo>
                  <a:pt x="1549390" y="402972"/>
                </a:lnTo>
                <a:lnTo>
                  <a:pt x="1592368" y="387612"/>
                </a:lnTo>
                <a:lnTo>
                  <a:pt x="1630279" y="363509"/>
                </a:lnTo>
                <a:lnTo>
                  <a:pt x="1661899" y="331889"/>
                </a:lnTo>
                <a:lnTo>
                  <a:pt x="1686001" y="293978"/>
                </a:lnTo>
                <a:lnTo>
                  <a:pt x="1701361" y="251000"/>
                </a:lnTo>
                <a:lnTo>
                  <a:pt x="1706754" y="204182"/>
                </a:lnTo>
                <a:lnTo>
                  <a:pt x="1701361" y="157363"/>
                </a:lnTo>
                <a:lnTo>
                  <a:pt x="1686001" y="114386"/>
                </a:lnTo>
                <a:lnTo>
                  <a:pt x="1661899" y="76474"/>
                </a:lnTo>
                <a:lnTo>
                  <a:pt x="1630279" y="44855"/>
                </a:lnTo>
                <a:lnTo>
                  <a:pt x="1592368" y="20752"/>
                </a:lnTo>
                <a:lnTo>
                  <a:pt x="1549390" y="5392"/>
                </a:lnTo>
                <a:lnTo>
                  <a:pt x="1502572" y="0"/>
                </a:lnTo>
                <a:close/>
              </a:path>
            </a:pathLst>
          </a:custGeom>
          <a:solidFill>
            <a:srgbClr val="006A4D"/>
          </a:solidFill>
        </p:spPr>
        <p:txBody>
          <a:bodyPr wrap="square" lIns="0" tIns="0" rIns="0" bIns="0" rtlCol="0" anchor="ctr"/>
          <a:lstStyle/>
          <a:p>
            <a:pPr algn="ctr" defTabSz="609469"/>
            <a:r>
              <a:rPr lang="en-US" sz="900">
                <a:solidFill>
                  <a:schemeClr val="bg1"/>
                </a:solidFill>
                <a:latin typeface="Arial" panose="020B0604020202020204"/>
                <a:cs typeface="Arial" panose="020B0604020202020204" pitchFamily="34" charset="0"/>
              </a:rPr>
              <a:t>FUTURE STATE</a:t>
            </a:r>
            <a:endParaRPr sz="900">
              <a:solidFill>
                <a:schemeClr val="bg1"/>
              </a:solidFill>
              <a:latin typeface="Arial" panose="020B0604020202020204"/>
              <a:cs typeface="Arial" panose="020B0604020202020204" pitchFamily="34" charset="0"/>
            </a:endParaRPr>
          </a:p>
        </p:txBody>
      </p:sp>
      <p:sp>
        <p:nvSpPr>
          <p:cNvPr id="65" name="object 5"/>
          <p:cNvSpPr txBox="1"/>
          <p:nvPr/>
        </p:nvSpPr>
        <p:spPr>
          <a:xfrm>
            <a:off x="2064396" y="4605893"/>
            <a:ext cx="127603" cy="171600"/>
          </a:xfrm>
          <a:prstGeom prst="rect">
            <a:avLst/>
          </a:prstGeom>
          <a:ln>
            <a:noFill/>
          </a:ln>
        </p:spPr>
        <p:txBody>
          <a:bodyPr vert="horz" wrap="square" lIns="0" tIns="7316" rIns="0" bIns="0" rtlCol="0">
            <a:spAutoFit/>
          </a:bodyPr>
          <a:lstStyle/>
          <a:p>
            <a:pPr defTabSz="609469">
              <a:spcBef>
                <a:spcPts val="59"/>
              </a:spcBef>
            </a:pPr>
            <a:r>
              <a:rPr sz="1067" u="dbl" spc="-3">
                <a:solidFill>
                  <a:srgbClr val="FFFFFF"/>
                </a:solidFill>
                <a:latin typeface="Arial" panose="020B0604020202020204"/>
                <a:cs typeface="Arial" panose="020B0604020202020204" pitchFamily="34" charset="0"/>
              </a:rPr>
              <a:t> </a:t>
            </a:r>
            <a:r>
              <a:rPr sz="1067" u="dbl" spc="-261">
                <a:solidFill>
                  <a:srgbClr val="FFFFFF"/>
                </a:solidFill>
                <a:latin typeface="Arial" panose="020B0604020202020204"/>
                <a:cs typeface="Arial" panose="020B0604020202020204" pitchFamily="34" charset="0"/>
              </a:rPr>
              <a:t> </a:t>
            </a:r>
            <a:endParaRPr sz="1067">
              <a:solidFill>
                <a:srgbClr val="000000"/>
              </a:solidFill>
              <a:latin typeface="Arial" panose="020B0604020202020204"/>
              <a:cs typeface="Arial" panose="020B0604020202020204" pitchFamily="34" charset="0"/>
            </a:endParaRPr>
          </a:p>
        </p:txBody>
      </p:sp>
      <p:sp>
        <p:nvSpPr>
          <p:cNvPr id="66" name="object 30"/>
          <p:cNvSpPr/>
          <p:nvPr/>
        </p:nvSpPr>
        <p:spPr>
          <a:xfrm>
            <a:off x="2029432" y="4627943"/>
            <a:ext cx="240169" cy="299204"/>
          </a:xfrm>
          <a:custGeom>
            <a:avLst/>
            <a:gdLst/>
            <a:ahLst/>
            <a:cxnLst/>
            <a:rect l="l" t="t" r="r" b="b"/>
            <a:pathLst>
              <a:path w="395604" h="492760">
                <a:moveTo>
                  <a:pt x="349968" y="492131"/>
                </a:moveTo>
                <a:lnTo>
                  <a:pt x="45506" y="492131"/>
                </a:lnTo>
                <a:lnTo>
                  <a:pt x="27789" y="488556"/>
                </a:lnTo>
                <a:lnTo>
                  <a:pt x="13325" y="478807"/>
                </a:lnTo>
                <a:lnTo>
                  <a:pt x="3574" y="464346"/>
                </a:lnTo>
                <a:lnTo>
                  <a:pt x="0" y="446635"/>
                </a:lnTo>
                <a:lnTo>
                  <a:pt x="0" y="45506"/>
                </a:lnTo>
                <a:lnTo>
                  <a:pt x="3574" y="27794"/>
                </a:lnTo>
                <a:lnTo>
                  <a:pt x="13325" y="13329"/>
                </a:lnTo>
                <a:lnTo>
                  <a:pt x="27789" y="3576"/>
                </a:lnTo>
                <a:lnTo>
                  <a:pt x="45506" y="0"/>
                </a:lnTo>
                <a:lnTo>
                  <a:pt x="349968" y="0"/>
                </a:lnTo>
                <a:lnTo>
                  <a:pt x="367674" y="3576"/>
                </a:lnTo>
                <a:lnTo>
                  <a:pt x="382136" y="13329"/>
                </a:lnTo>
                <a:lnTo>
                  <a:pt x="391888" y="27794"/>
                </a:lnTo>
                <a:lnTo>
                  <a:pt x="395464" y="45506"/>
                </a:lnTo>
                <a:lnTo>
                  <a:pt x="395464" y="446635"/>
                </a:lnTo>
                <a:lnTo>
                  <a:pt x="391888" y="464346"/>
                </a:lnTo>
                <a:lnTo>
                  <a:pt x="382136" y="478807"/>
                </a:lnTo>
                <a:lnTo>
                  <a:pt x="367674" y="488556"/>
                </a:lnTo>
                <a:lnTo>
                  <a:pt x="349968" y="492131"/>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67" name="object 31"/>
          <p:cNvSpPr/>
          <p:nvPr/>
        </p:nvSpPr>
        <p:spPr>
          <a:xfrm>
            <a:off x="2169280" y="4843754"/>
            <a:ext cx="118736" cy="118756"/>
          </a:xfrm>
          <a:custGeom>
            <a:avLst/>
            <a:gdLst/>
            <a:ahLst/>
            <a:cxnLst/>
            <a:rect l="l" t="t" r="r" b="b"/>
            <a:pathLst>
              <a:path w="195579" h="195579">
                <a:moveTo>
                  <a:pt x="97724" y="0"/>
                </a:moveTo>
                <a:lnTo>
                  <a:pt x="59687" y="7678"/>
                </a:lnTo>
                <a:lnTo>
                  <a:pt x="28624" y="28620"/>
                </a:lnTo>
                <a:lnTo>
                  <a:pt x="7680" y="59683"/>
                </a:lnTo>
                <a:lnTo>
                  <a:pt x="0" y="97724"/>
                </a:lnTo>
                <a:lnTo>
                  <a:pt x="7680" y="135765"/>
                </a:lnTo>
                <a:lnTo>
                  <a:pt x="28624" y="166828"/>
                </a:lnTo>
                <a:lnTo>
                  <a:pt x="59687" y="187770"/>
                </a:lnTo>
                <a:lnTo>
                  <a:pt x="97724" y="195449"/>
                </a:lnTo>
                <a:lnTo>
                  <a:pt x="135767" y="187770"/>
                </a:lnTo>
                <a:lnTo>
                  <a:pt x="166833" y="166828"/>
                </a:lnTo>
                <a:lnTo>
                  <a:pt x="187779" y="135765"/>
                </a:lnTo>
                <a:lnTo>
                  <a:pt x="195460" y="97724"/>
                </a:lnTo>
                <a:lnTo>
                  <a:pt x="187779" y="59683"/>
                </a:lnTo>
                <a:lnTo>
                  <a:pt x="166833" y="28620"/>
                </a:lnTo>
                <a:lnTo>
                  <a:pt x="135767" y="7678"/>
                </a:lnTo>
                <a:lnTo>
                  <a:pt x="97724" y="0"/>
                </a:lnTo>
                <a:close/>
              </a:path>
            </a:pathLst>
          </a:custGeom>
          <a:solidFill>
            <a:srgbClr val="FFFFFF"/>
          </a:solidFill>
          <a:ln>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68" name="object 32"/>
          <p:cNvSpPr/>
          <p:nvPr/>
        </p:nvSpPr>
        <p:spPr>
          <a:xfrm>
            <a:off x="2169280" y="4843754"/>
            <a:ext cx="118736" cy="118756"/>
          </a:xfrm>
          <a:custGeom>
            <a:avLst/>
            <a:gdLst/>
            <a:ahLst/>
            <a:cxnLst/>
            <a:rect l="l" t="t" r="r" b="b"/>
            <a:pathLst>
              <a:path w="195579" h="195579">
                <a:moveTo>
                  <a:pt x="195460" y="97724"/>
                </a:moveTo>
                <a:lnTo>
                  <a:pt x="187779" y="135765"/>
                </a:lnTo>
                <a:lnTo>
                  <a:pt x="166833" y="166828"/>
                </a:lnTo>
                <a:lnTo>
                  <a:pt x="135767" y="187770"/>
                </a:lnTo>
                <a:lnTo>
                  <a:pt x="97724" y="195449"/>
                </a:lnTo>
                <a:lnTo>
                  <a:pt x="59687" y="187770"/>
                </a:lnTo>
                <a:lnTo>
                  <a:pt x="28624" y="166828"/>
                </a:lnTo>
                <a:lnTo>
                  <a:pt x="7680" y="135765"/>
                </a:lnTo>
                <a:lnTo>
                  <a:pt x="0" y="97724"/>
                </a:lnTo>
                <a:lnTo>
                  <a:pt x="7680" y="59683"/>
                </a:lnTo>
                <a:lnTo>
                  <a:pt x="28624" y="28620"/>
                </a:lnTo>
                <a:lnTo>
                  <a:pt x="59687" y="7678"/>
                </a:lnTo>
                <a:lnTo>
                  <a:pt x="97724" y="0"/>
                </a:lnTo>
                <a:lnTo>
                  <a:pt x="135767" y="7678"/>
                </a:lnTo>
                <a:lnTo>
                  <a:pt x="166833" y="28620"/>
                </a:lnTo>
                <a:lnTo>
                  <a:pt x="187779" y="59683"/>
                </a:lnTo>
                <a:lnTo>
                  <a:pt x="195460" y="97724"/>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69" name="object 33"/>
          <p:cNvSpPr/>
          <p:nvPr/>
        </p:nvSpPr>
        <p:spPr>
          <a:xfrm>
            <a:off x="2201011" y="4886518"/>
            <a:ext cx="55513" cy="38172"/>
          </a:xfrm>
          <a:custGeom>
            <a:avLst/>
            <a:gdLst/>
            <a:ahLst/>
            <a:cxnLst/>
            <a:rect l="l" t="t" r="r" b="b"/>
            <a:pathLst>
              <a:path w="91440" h="62864">
                <a:moveTo>
                  <a:pt x="0" y="31328"/>
                </a:moveTo>
                <a:lnTo>
                  <a:pt x="35632" y="62657"/>
                </a:lnTo>
                <a:lnTo>
                  <a:pt x="90939"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70" name="object 40"/>
          <p:cNvSpPr/>
          <p:nvPr/>
        </p:nvSpPr>
        <p:spPr>
          <a:xfrm>
            <a:off x="2058334" y="4739412"/>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71" name="object 41"/>
          <p:cNvSpPr/>
          <p:nvPr/>
        </p:nvSpPr>
        <p:spPr>
          <a:xfrm>
            <a:off x="2058334" y="4783916"/>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72" name="object 40"/>
          <p:cNvSpPr/>
          <p:nvPr/>
        </p:nvSpPr>
        <p:spPr>
          <a:xfrm>
            <a:off x="2058334" y="4693141"/>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78" name="bk object 21"/>
          <p:cNvSpPr/>
          <p:nvPr/>
        </p:nvSpPr>
        <p:spPr>
          <a:xfrm>
            <a:off x="8571920" y="2162912"/>
            <a:ext cx="1106401" cy="555611"/>
          </a:xfrm>
          <a:custGeom>
            <a:avLst/>
            <a:gdLst/>
            <a:ahLst/>
            <a:cxnLst/>
            <a:rect l="l" t="t" r="r" b="b"/>
            <a:pathLst>
              <a:path w="1822450" h="915035">
                <a:moveTo>
                  <a:pt x="1686838" y="0"/>
                </a:moveTo>
                <a:lnTo>
                  <a:pt x="135105" y="0"/>
                </a:lnTo>
                <a:lnTo>
                  <a:pt x="92402" y="6887"/>
                </a:lnTo>
                <a:lnTo>
                  <a:pt x="55314" y="26067"/>
                </a:lnTo>
                <a:lnTo>
                  <a:pt x="26067" y="55312"/>
                </a:lnTo>
                <a:lnTo>
                  <a:pt x="6887" y="92397"/>
                </a:lnTo>
                <a:lnTo>
                  <a:pt x="0" y="135095"/>
                </a:lnTo>
                <a:lnTo>
                  <a:pt x="0" y="779714"/>
                </a:lnTo>
                <a:lnTo>
                  <a:pt x="6887" y="822416"/>
                </a:lnTo>
                <a:lnTo>
                  <a:pt x="26067" y="859501"/>
                </a:lnTo>
                <a:lnTo>
                  <a:pt x="55314" y="888745"/>
                </a:lnTo>
                <a:lnTo>
                  <a:pt x="92402" y="907923"/>
                </a:lnTo>
                <a:lnTo>
                  <a:pt x="135105" y="914809"/>
                </a:lnTo>
                <a:lnTo>
                  <a:pt x="1686838" y="914809"/>
                </a:lnTo>
                <a:lnTo>
                  <a:pt x="1729536" y="907923"/>
                </a:lnTo>
                <a:lnTo>
                  <a:pt x="1766621" y="888745"/>
                </a:lnTo>
                <a:lnTo>
                  <a:pt x="1795866" y="859501"/>
                </a:lnTo>
                <a:lnTo>
                  <a:pt x="1815046" y="822416"/>
                </a:lnTo>
                <a:lnTo>
                  <a:pt x="1821934" y="779714"/>
                </a:lnTo>
                <a:lnTo>
                  <a:pt x="1821934" y="135095"/>
                </a:lnTo>
                <a:lnTo>
                  <a:pt x="1815046" y="92397"/>
                </a:lnTo>
                <a:lnTo>
                  <a:pt x="1795866" y="55312"/>
                </a:lnTo>
                <a:lnTo>
                  <a:pt x="1766621" y="26067"/>
                </a:lnTo>
                <a:lnTo>
                  <a:pt x="1729536" y="6887"/>
                </a:lnTo>
                <a:lnTo>
                  <a:pt x="1686838" y="0"/>
                </a:lnTo>
                <a:close/>
              </a:path>
            </a:pathLst>
          </a:custGeom>
          <a:solidFill>
            <a:schemeClr val="tx1"/>
          </a:solidFill>
        </p:spPr>
        <p:txBody>
          <a:bodyPr wrap="square" lIns="0" tIns="0" rIns="0" bIns="0" rtlCol="0" anchor="ctr"/>
          <a:lstStyle/>
          <a:p>
            <a:pPr algn="ctr" defTabSz="609469">
              <a:spcBef>
                <a:spcPts val="131"/>
              </a:spcBef>
            </a:pPr>
            <a:r>
              <a:rPr lang="en-US" sz="1000" spc="95">
                <a:solidFill>
                  <a:schemeClr val="bg1">
                    <a:lumMod val="95000"/>
                  </a:schemeClr>
                </a:solidFill>
                <a:cs typeface="Arial" panose="020B0604020202020204" pitchFamily="34" charset="0"/>
              </a:rPr>
              <a:t>RELEASE &amp; SUPPORT</a:t>
            </a:r>
            <a:endParaRPr lang="en-US" sz="1000">
              <a:solidFill>
                <a:schemeClr val="bg1">
                  <a:lumMod val="95000"/>
                </a:schemeClr>
              </a:solidFill>
              <a:cs typeface="Arial" panose="020B0604020202020204" pitchFamily="34" charset="0"/>
            </a:endParaRPr>
          </a:p>
        </p:txBody>
      </p:sp>
      <p:sp>
        <p:nvSpPr>
          <p:cNvPr id="79" name="object 62"/>
          <p:cNvSpPr/>
          <p:nvPr/>
        </p:nvSpPr>
        <p:spPr>
          <a:xfrm>
            <a:off x="9726074" y="2207741"/>
            <a:ext cx="46647" cy="92924"/>
          </a:xfrm>
          <a:custGeom>
            <a:avLst/>
            <a:gdLst/>
            <a:ahLst/>
            <a:cxnLst/>
            <a:rect l="l" t="t" r="r" b="b"/>
            <a:pathLst>
              <a:path w="76834" h="153035">
                <a:moveTo>
                  <a:pt x="0" y="0"/>
                </a:moveTo>
                <a:lnTo>
                  <a:pt x="0" y="152644"/>
                </a:lnTo>
                <a:lnTo>
                  <a:pt x="76301" y="76322"/>
                </a:lnTo>
                <a:lnTo>
                  <a:pt x="0" y="0"/>
                </a:lnTo>
                <a:close/>
              </a:path>
            </a:pathLst>
          </a:custGeom>
          <a:solidFill>
            <a:srgbClr val="595A5A"/>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86" name="TextBox 85"/>
          <p:cNvSpPr txBox="1"/>
          <p:nvPr/>
        </p:nvSpPr>
        <p:spPr>
          <a:xfrm>
            <a:off x="4369626" y="2606759"/>
            <a:ext cx="1331266" cy="413249"/>
          </a:xfrm>
          <a:prstGeom prst="rect">
            <a:avLst/>
          </a:prstGeom>
          <a:ln w="6350">
            <a:noFill/>
          </a:ln>
        </p:spPr>
        <p:txBody>
          <a:bodyPr vert="horz" wrap="none" lIns="0" tIns="27432" rIns="0" bIns="0" rtlCol="0" anchor="ctr">
            <a:noAutofit/>
          </a:bodyPr>
          <a:lstStyle/>
          <a:p>
            <a:pPr algn="ctr" defTabSz="609469">
              <a:spcBef>
                <a:spcPts val="151"/>
              </a:spcBef>
              <a:spcAft>
                <a:spcPts val="151"/>
              </a:spcAft>
            </a:pPr>
            <a:r>
              <a:rPr lang="en-US" sz="900" spc="100" dirty="0">
                <a:solidFill>
                  <a:srgbClr val="000000"/>
                </a:solidFill>
                <a:latin typeface="Arial" panose="020B0604020202020204"/>
                <a:ea typeface="Avenir Next Demi Bold" charset="0"/>
                <a:cs typeface="Arial"/>
              </a:rPr>
              <a:t>2 WEEK SPRINTS</a:t>
            </a:r>
            <a:endParaRPr lang="en-US" sz="900" spc="100" dirty="0">
              <a:solidFill>
                <a:srgbClr val="000000"/>
              </a:solidFill>
              <a:latin typeface="Arial" panose="020B0604020202020204"/>
              <a:ea typeface="Avenir Next Demi Bold" charset="0"/>
              <a:cs typeface="Arial" panose="020B0604020202020204" pitchFamily="34" charset="0"/>
            </a:endParaRPr>
          </a:p>
        </p:txBody>
      </p:sp>
      <p:sp>
        <p:nvSpPr>
          <p:cNvPr id="87" name="TextBox 86"/>
          <p:cNvSpPr txBox="1"/>
          <p:nvPr/>
        </p:nvSpPr>
        <p:spPr>
          <a:xfrm>
            <a:off x="8682836" y="2728820"/>
            <a:ext cx="879891" cy="238523"/>
          </a:xfrm>
          <a:prstGeom prst="rect">
            <a:avLst/>
          </a:prstGeom>
          <a:ln w="6350">
            <a:noFill/>
          </a:ln>
        </p:spPr>
        <p:txBody>
          <a:bodyPr vert="horz" wrap="none" lIns="0" tIns="27432" rIns="0" bIns="0" rtlCol="0" anchor="ctr">
            <a:noAutofit/>
          </a:bodyPr>
          <a:lstStyle/>
          <a:p>
            <a:pPr algn="ctr" defTabSz="609469">
              <a:spcBef>
                <a:spcPts val="151"/>
              </a:spcBef>
              <a:spcAft>
                <a:spcPts val="151"/>
              </a:spcAft>
            </a:pPr>
            <a:endParaRPr lang="en-US" sz="1200" b="1" spc="100">
              <a:solidFill>
                <a:srgbClr val="FFFFFF">
                  <a:lumMod val="65000"/>
                </a:srgbClr>
              </a:solidFill>
              <a:latin typeface="Arial" panose="020B0604020202020204"/>
              <a:ea typeface="Avenir Next Demi Bold" charset="0"/>
              <a:cs typeface="Arial" panose="020B0604020202020204" pitchFamily="34" charset="0"/>
            </a:endParaRPr>
          </a:p>
        </p:txBody>
      </p:sp>
      <p:sp>
        <p:nvSpPr>
          <p:cNvPr id="107" name="Rectangle 106"/>
          <p:cNvSpPr/>
          <p:nvPr/>
        </p:nvSpPr>
        <p:spPr>
          <a:xfrm>
            <a:off x="313509" y="5733783"/>
            <a:ext cx="11547567" cy="54140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69"/>
            <a:endParaRPr lang="en-US" sz="2400">
              <a:solidFill>
                <a:srgbClr val="FFFFFF"/>
              </a:solidFill>
              <a:latin typeface="Arial" panose="020B0604020202020204"/>
            </a:endParaRPr>
          </a:p>
        </p:txBody>
      </p:sp>
      <p:sp>
        <p:nvSpPr>
          <p:cNvPr id="108" name="Rectangle 107"/>
          <p:cNvSpPr/>
          <p:nvPr/>
        </p:nvSpPr>
        <p:spPr>
          <a:xfrm>
            <a:off x="1947254" y="2087166"/>
            <a:ext cx="1823277" cy="192154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69"/>
            <a:endParaRPr lang="en-US" sz="2400">
              <a:solidFill>
                <a:srgbClr val="FFFFFF"/>
              </a:solidFill>
              <a:latin typeface="Arial" panose="020B0604020202020204"/>
            </a:endParaRPr>
          </a:p>
        </p:txBody>
      </p:sp>
      <p:sp>
        <p:nvSpPr>
          <p:cNvPr id="109" name="Rectangle 108"/>
          <p:cNvSpPr/>
          <p:nvPr/>
        </p:nvSpPr>
        <p:spPr>
          <a:xfrm>
            <a:off x="1947254" y="4085463"/>
            <a:ext cx="1823277" cy="1440867"/>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69"/>
            <a:endParaRPr lang="en-US" sz="2400">
              <a:solidFill>
                <a:srgbClr val="FFFFFF"/>
              </a:solidFill>
              <a:latin typeface="Arial" panose="020B0604020202020204"/>
            </a:endParaRPr>
          </a:p>
        </p:txBody>
      </p:sp>
      <p:sp>
        <p:nvSpPr>
          <p:cNvPr id="110" name="Rectangle 109"/>
          <p:cNvSpPr/>
          <p:nvPr/>
        </p:nvSpPr>
        <p:spPr>
          <a:xfrm>
            <a:off x="6522401" y="2086205"/>
            <a:ext cx="1987501" cy="211809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469"/>
            <a:endParaRPr lang="en-US" sz="2400">
              <a:solidFill>
                <a:srgbClr val="FFFFFF"/>
              </a:solidFill>
              <a:latin typeface="Arial" panose="020B0604020202020204"/>
            </a:endParaRPr>
          </a:p>
        </p:txBody>
      </p:sp>
      <p:pic>
        <p:nvPicPr>
          <p:cNvPr id="112" name="Picture 1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0399" y="2120823"/>
            <a:ext cx="660079" cy="660079"/>
          </a:xfrm>
          <a:prstGeom prst="rect">
            <a:avLst/>
          </a:prstGeom>
        </p:spPr>
      </p:pic>
      <p:sp>
        <p:nvSpPr>
          <p:cNvPr id="98" name="object 62"/>
          <p:cNvSpPr/>
          <p:nvPr/>
        </p:nvSpPr>
        <p:spPr>
          <a:xfrm>
            <a:off x="5639624" y="2229369"/>
            <a:ext cx="46647" cy="92924"/>
          </a:xfrm>
          <a:custGeom>
            <a:avLst/>
            <a:gdLst/>
            <a:ahLst/>
            <a:cxnLst/>
            <a:rect l="l" t="t" r="r" b="b"/>
            <a:pathLst>
              <a:path w="76834" h="153035">
                <a:moveTo>
                  <a:pt x="0" y="0"/>
                </a:moveTo>
                <a:lnTo>
                  <a:pt x="0" y="152644"/>
                </a:lnTo>
                <a:lnTo>
                  <a:pt x="76301" y="76322"/>
                </a:lnTo>
                <a:lnTo>
                  <a:pt x="0" y="0"/>
                </a:lnTo>
                <a:close/>
              </a:path>
            </a:pathLst>
          </a:custGeom>
          <a:solidFill>
            <a:srgbClr val="595A5A"/>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cxnSp>
        <p:nvCxnSpPr>
          <p:cNvPr id="5" name="Connector: Curved 4">
            <a:extLst>
              <a:ext uri="{FF2B5EF4-FFF2-40B4-BE49-F238E27FC236}">
                <a16:creationId xmlns:a16="http://schemas.microsoft.com/office/drawing/2014/main" id="{86AA59B1-308B-416A-98C0-5BE395FE37EF}"/>
              </a:ext>
            </a:extLst>
          </p:cNvPr>
          <p:cNvCxnSpPr/>
          <p:nvPr/>
        </p:nvCxnSpPr>
        <p:spPr>
          <a:xfrm>
            <a:off x="3770201" y="2894144"/>
            <a:ext cx="535827" cy="647457"/>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100" name="bk object 18">
            <a:extLst>
              <a:ext uri="{FF2B5EF4-FFF2-40B4-BE49-F238E27FC236}">
                <a16:creationId xmlns:a16="http://schemas.microsoft.com/office/drawing/2014/main" id="{9B4B0C00-7E68-4726-BC0C-C7F109C276A8}"/>
              </a:ext>
            </a:extLst>
          </p:cNvPr>
          <p:cNvSpPr/>
          <p:nvPr/>
        </p:nvSpPr>
        <p:spPr>
          <a:xfrm>
            <a:off x="4780511" y="3067998"/>
            <a:ext cx="1210966" cy="248311"/>
          </a:xfrm>
          <a:custGeom>
            <a:avLst/>
            <a:gdLst/>
            <a:ahLst/>
            <a:cxnLst/>
            <a:rect l="l" t="t" r="r" b="b"/>
            <a:pathLst>
              <a:path w="1706880" h="408939">
                <a:moveTo>
                  <a:pt x="1502572" y="0"/>
                </a:moveTo>
                <a:lnTo>
                  <a:pt x="204182" y="0"/>
                </a:lnTo>
                <a:lnTo>
                  <a:pt x="157363" y="5392"/>
                </a:lnTo>
                <a:lnTo>
                  <a:pt x="114386" y="20752"/>
                </a:lnTo>
                <a:lnTo>
                  <a:pt x="76474" y="44855"/>
                </a:lnTo>
                <a:lnTo>
                  <a:pt x="44855" y="76474"/>
                </a:lnTo>
                <a:lnTo>
                  <a:pt x="20752" y="114386"/>
                </a:lnTo>
                <a:lnTo>
                  <a:pt x="5392" y="157363"/>
                </a:lnTo>
                <a:lnTo>
                  <a:pt x="0" y="204182"/>
                </a:lnTo>
                <a:lnTo>
                  <a:pt x="5392" y="251000"/>
                </a:lnTo>
                <a:lnTo>
                  <a:pt x="20752" y="293978"/>
                </a:lnTo>
                <a:lnTo>
                  <a:pt x="44855" y="331889"/>
                </a:lnTo>
                <a:lnTo>
                  <a:pt x="76474" y="363509"/>
                </a:lnTo>
                <a:lnTo>
                  <a:pt x="114386" y="387612"/>
                </a:lnTo>
                <a:lnTo>
                  <a:pt x="157363" y="402972"/>
                </a:lnTo>
                <a:lnTo>
                  <a:pt x="204182" y="408364"/>
                </a:lnTo>
                <a:lnTo>
                  <a:pt x="1502572" y="408364"/>
                </a:lnTo>
                <a:lnTo>
                  <a:pt x="1549390" y="402972"/>
                </a:lnTo>
                <a:lnTo>
                  <a:pt x="1592368" y="387612"/>
                </a:lnTo>
                <a:lnTo>
                  <a:pt x="1630279" y="363509"/>
                </a:lnTo>
                <a:lnTo>
                  <a:pt x="1661899" y="331889"/>
                </a:lnTo>
                <a:lnTo>
                  <a:pt x="1686001" y="293978"/>
                </a:lnTo>
                <a:lnTo>
                  <a:pt x="1701361" y="251000"/>
                </a:lnTo>
                <a:lnTo>
                  <a:pt x="1706754" y="204182"/>
                </a:lnTo>
                <a:lnTo>
                  <a:pt x="1701361" y="157363"/>
                </a:lnTo>
                <a:lnTo>
                  <a:pt x="1686001" y="114386"/>
                </a:lnTo>
                <a:lnTo>
                  <a:pt x="1661899" y="76474"/>
                </a:lnTo>
                <a:lnTo>
                  <a:pt x="1630279" y="44855"/>
                </a:lnTo>
                <a:lnTo>
                  <a:pt x="1592368" y="20752"/>
                </a:lnTo>
                <a:lnTo>
                  <a:pt x="1549390" y="5392"/>
                </a:lnTo>
                <a:lnTo>
                  <a:pt x="1502572" y="0"/>
                </a:lnTo>
                <a:close/>
              </a:path>
            </a:pathLst>
          </a:custGeom>
          <a:solidFill>
            <a:srgbClr val="006A4D"/>
          </a:solidFill>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102" name="object 2">
            <a:extLst>
              <a:ext uri="{FF2B5EF4-FFF2-40B4-BE49-F238E27FC236}">
                <a16:creationId xmlns:a16="http://schemas.microsoft.com/office/drawing/2014/main" id="{40865633-D74E-449D-B2AF-1A77A4D6145F}"/>
              </a:ext>
            </a:extLst>
          </p:cNvPr>
          <p:cNvSpPr txBox="1"/>
          <p:nvPr/>
        </p:nvSpPr>
        <p:spPr>
          <a:xfrm>
            <a:off x="4890577" y="3115189"/>
            <a:ext cx="1050102" cy="148998"/>
          </a:xfrm>
          <a:prstGeom prst="rect">
            <a:avLst/>
          </a:prstGeom>
        </p:spPr>
        <p:txBody>
          <a:bodyPr vert="horz" wrap="square" lIns="0" tIns="10397" rIns="0" bIns="0" rtlCol="0" anchor="t">
            <a:spAutoFit/>
          </a:bodyPr>
          <a:lstStyle/>
          <a:p>
            <a:pPr defTabSz="609469">
              <a:spcBef>
                <a:spcPts val="83"/>
              </a:spcBef>
              <a:tabLst>
                <a:tab pos="756248" algn="l"/>
              </a:tabLst>
            </a:pPr>
            <a:r>
              <a:rPr sz="900" spc="195">
                <a:solidFill>
                  <a:srgbClr val="FFFFFF"/>
                </a:solidFill>
                <a:latin typeface="Arial" panose="020B0604020202020204"/>
                <a:cs typeface="Arial"/>
              </a:rPr>
              <a:t>FEATUR</a:t>
            </a:r>
            <a:r>
              <a:rPr sz="900" spc="9">
                <a:solidFill>
                  <a:srgbClr val="FFFFFF"/>
                </a:solidFill>
                <a:latin typeface="Arial" panose="020B0604020202020204"/>
                <a:cs typeface="Arial"/>
              </a:rPr>
              <a:t>E</a:t>
            </a:r>
            <a:r>
              <a:rPr lang="en-US" sz="900" spc="9">
                <a:solidFill>
                  <a:srgbClr val="FFFFFF"/>
                </a:solidFill>
                <a:latin typeface="Arial" panose="020B0604020202020204"/>
                <a:cs typeface="Arial"/>
              </a:rPr>
              <a:t>S</a:t>
            </a:r>
            <a:endParaRPr lang="en-US" sz="900">
              <a:solidFill>
                <a:srgbClr val="FFFFFF"/>
              </a:solidFill>
              <a:latin typeface="Arial" panose="020B0604020202020204"/>
              <a:cs typeface="Arial"/>
            </a:endParaRPr>
          </a:p>
        </p:txBody>
      </p:sp>
      <p:sp>
        <p:nvSpPr>
          <p:cNvPr id="106" name="object 30">
            <a:extLst>
              <a:ext uri="{FF2B5EF4-FFF2-40B4-BE49-F238E27FC236}">
                <a16:creationId xmlns:a16="http://schemas.microsoft.com/office/drawing/2014/main" id="{CAE9FA16-D20D-425B-93A4-457C5A371434}"/>
              </a:ext>
            </a:extLst>
          </p:cNvPr>
          <p:cNvSpPr/>
          <p:nvPr/>
        </p:nvSpPr>
        <p:spPr>
          <a:xfrm>
            <a:off x="4373673" y="3058633"/>
            <a:ext cx="240169" cy="299204"/>
          </a:xfrm>
          <a:custGeom>
            <a:avLst/>
            <a:gdLst/>
            <a:ahLst/>
            <a:cxnLst/>
            <a:rect l="l" t="t" r="r" b="b"/>
            <a:pathLst>
              <a:path w="395604" h="492760">
                <a:moveTo>
                  <a:pt x="349968" y="492131"/>
                </a:moveTo>
                <a:lnTo>
                  <a:pt x="45506" y="492131"/>
                </a:lnTo>
                <a:lnTo>
                  <a:pt x="27789" y="488556"/>
                </a:lnTo>
                <a:lnTo>
                  <a:pt x="13325" y="478807"/>
                </a:lnTo>
                <a:lnTo>
                  <a:pt x="3574" y="464346"/>
                </a:lnTo>
                <a:lnTo>
                  <a:pt x="0" y="446635"/>
                </a:lnTo>
                <a:lnTo>
                  <a:pt x="0" y="45506"/>
                </a:lnTo>
                <a:lnTo>
                  <a:pt x="3574" y="27794"/>
                </a:lnTo>
                <a:lnTo>
                  <a:pt x="13325" y="13329"/>
                </a:lnTo>
                <a:lnTo>
                  <a:pt x="27789" y="3576"/>
                </a:lnTo>
                <a:lnTo>
                  <a:pt x="45506" y="0"/>
                </a:lnTo>
                <a:lnTo>
                  <a:pt x="349968" y="0"/>
                </a:lnTo>
                <a:lnTo>
                  <a:pt x="367674" y="3576"/>
                </a:lnTo>
                <a:lnTo>
                  <a:pt x="382136" y="13329"/>
                </a:lnTo>
                <a:lnTo>
                  <a:pt x="391888" y="27794"/>
                </a:lnTo>
                <a:lnTo>
                  <a:pt x="395464" y="45506"/>
                </a:lnTo>
                <a:lnTo>
                  <a:pt x="395464" y="446635"/>
                </a:lnTo>
                <a:lnTo>
                  <a:pt x="391888" y="464346"/>
                </a:lnTo>
                <a:lnTo>
                  <a:pt x="382136" y="478807"/>
                </a:lnTo>
                <a:lnTo>
                  <a:pt x="367674" y="488556"/>
                </a:lnTo>
                <a:lnTo>
                  <a:pt x="349968" y="492131"/>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111" name="object 41">
            <a:extLst>
              <a:ext uri="{FF2B5EF4-FFF2-40B4-BE49-F238E27FC236}">
                <a16:creationId xmlns:a16="http://schemas.microsoft.com/office/drawing/2014/main" id="{F45C1375-C049-49F0-A0B5-D596BFB9352E}"/>
              </a:ext>
            </a:extLst>
          </p:cNvPr>
          <p:cNvSpPr/>
          <p:nvPr/>
        </p:nvSpPr>
        <p:spPr>
          <a:xfrm>
            <a:off x="4402575" y="3214605"/>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113" name="object 40">
            <a:extLst>
              <a:ext uri="{FF2B5EF4-FFF2-40B4-BE49-F238E27FC236}">
                <a16:creationId xmlns:a16="http://schemas.microsoft.com/office/drawing/2014/main" id="{9C8184F7-CB87-4151-8DF5-F260D58B7DC9}"/>
              </a:ext>
            </a:extLst>
          </p:cNvPr>
          <p:cNvSpPr/>
          <p:nvPr/>
        </p:nvSpPr>
        <p:spPr>
          <a:xfrm>
            <a:off x="4402575" y="3123831"/>
            <a:ext cx="119892" cy="0"/>
          </a:xfrm>
          <a:custGeom>
            <a:avLst/>
            <a:gdLst/>
            <a:ahLst/>
            <a:cxnLst/>
            <a:rect l="l" t="t" r="r" b="b"/>
            <a:pathLst>
              <a:path w="197484">
                <a:moveTo>
                  <a:pt x="0" y="0"/>
                </a:moveTo>
                <a:lnTo>
                  <a:pt x="197198"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116" name="object 32">
            <a:extLst>
              <a:ext uri="{FF2B5EF4-FFF2-40B4-BE49-F238E27FC236}">
                <a16:creationId xmlns:a16="http://schemas.microsoft.com/office/drawing/2014/main" id="{E9F02BE4-9F53-4201-8BB4-66E326A3397F}"/>
              </a:ext>
            </a:extLst>
          </p:cNvPr>
          <p:cNvSpPr/>
          <p:nvPr/>
        </p:nvSpPr>
        <p:spPr>
          <a:xfrm>
            <a:off x="4552350" y="3264736"/>
            <a:ext cx="118736" cy="118756"/>
          </a:xfrm>
          <a:custGeom>
            <a:avLst/>
            <a:gdLst/>
            <a:ahLst/>
            <a:cxnLst/>
            <a:rect l="l" t="t" r="r" b="b"/>
            <a:pathLst>
              <a:path w="195579" h="195579">
                <a:moveTo>
                  <a:pt x="195460" y="97724"/>
                </a:moveTo>
                <a:lnTo>
                  <a:pt x="187779" y="135765"/>
                </a:lnTo>
                <a:lnTo>
                  <a:pt x="166833" y="166828"/>
                </a:lnTo>
                <a:lnTo>
                  <a:pt x="135767" y="187770"/>
                </a:lnTo>
                <a:lnTo>
                  <a:pt x="97724" y="195449"/>
                </a:lnTo>
                <a:lnTo>
                  <a:pt x="59687" y="187770"/>
                </a:lnTo>
                <a:lnTo>
                  <a:pt x="28624" y="166828"/>
                </a:lnTo>
                <a:lnTo>
                  <a:pt x="7680" y="135765"/>
                </a:lnTo>
                <a:lnTo>
                  <a:pt x="0" y="97724"/>
                </a:lnTo>
                <a:lnTo>
                  <a:pt x="7680" y="59683"/>
                </a:lnTo>
                <a:lnTo>
                  <a:pt x="28624" y="28620"/>
                </a:lnTo>
                <a:lnTo>
                  <a:pt x="59687" y="7678"/>
                </a:lnTo>
                <a:lnTo>
                  <a:pt x="97724" y="0"/>
                </a:lnTo>
                <a:lnTo>
                  <a:pt x="135767" y="7678"/>
                </a:lnTo>
                <a:lnTo>
                  <a:pt x="166833" y="28620"/>
                </a:lnTo>
                <a:lnTo>
                  <a:pt x="187779" y="59683"/>
                </a:lnTo>
                <a:lnTo>
                  <a:pt x="195460" y="97724"/>
                </a:lnTo>
                <a:close/>
              </a:path>
            </a:pathLst>
          </a:custGeom>
          <a:ln w="10470">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117" name="object 33">
            <a:extLst>
              <a:ext uri="{FF2B5EF4-FFF2-40B4-BE49-F238E27FC236}">
                <a16:creationId xmlns:a16="http://schemas.microsoft.com/office/drawing/2014/main" id="{F2814E33-F29C-4356-87B9-89E1876BAF24}"/>
              </a:ext>
            </a:extLst>
          </p:cNvPr>
          <p:cNvSpPr/>
          <p:nvPr/>
        </p:nvSpPr>
        <p:spPr>
          <a:xfrm>
            <a:off x="4584081" y="3307500"/>
            <a:ext cx="55513" cy="38172"/>
          </a:xfrm>
          <a:custGeom>
            <a:avLst/>
            <a:gdLst/>
            <a:ahLst/>
            <a:cxnLst/>
            <a:rect l="l" t="t" r="r" b="b"/>
            <a:pathLst>
              <a:path w="91440" h="62864">
                <a:moveTo>
                  <a:pt x="0" y="31328"/>
                </a:moveTo>
                <a:lnTo>
                  <a:pt x="35632" y="62657"/>
                </a:lnTo>
                <a:lnTo>
                  <a:pt x="90939" y="0"/>
                </a:lnTo>
              </a:path>
            </a:pathLst>
          </a:custGeom>
          <a:ln w="20941">
            <a:solidFill>
              <a:schemeClr val="bg2">
                <a:lumMod val="75000"/>
              </a:schemeClr>
            </a:solidFill>
          </a:ln>
        </p:spPr>
        <p:txBody>
          <a:bodyPr wrap="square" lIns="0" tIns="0" rIns="0" bIns="0" rtlCol="0"/>
          <a:lstStyle/>
          <a:p>
            <a:pPr defTabSz="609469"/>
            <a:endParaRPr sz="1200">
              <a:solidFill>
                <a:srgbClr val="000000"/>
              </a:solidFill>
              <a:latin typeface="Arial" panose="020B0604020202020204"/>
              <a:cs typeface="Arial" panose="020B0604020202020204" pitchFamily="34" charset="0"/>
            </a:endParaRPr>
          </a:p>
        </p:txBody>
      </p:sp>
      <p:sp>
        <p:nvSpPr>
          <p:cNvPr id="7" name="Rectangle 6"/>
          <p:cNvSpPr/>
          <p:nvPr/>
        </p:nvSpPr>
        <p:spPr>
          <a:xfrm>
            <a:off x="4354970" y="3407082"/>
            <a:ext cx="2513025" cy="1477328"/>
          </a:xfrm>
          <a:prstGeom prst="rect">
            <a:avLst/>
          </a:prstGeom>
        </p:spPr>
        <p:txBody>
          <a:bodyPr wrap="square">
            <a:spAutoFit/>
          </a:bodyPr>
          <a:lstStyle/>
          <a:p>
            <a:pPr marL="171450" indent="-171450">
              <a:buFont typeface="Arial" panose="020B0604020202020204" pitchFamily="34" charset="0"/>
              <a:buChar char="•"/>
            </a:pPr>
            <a:r>
              <a:rPr lang="en-US" sz="1000"/>
              <a:t>Sprint planning &amp; grooming</a:t>
            </a:r>
          </a:p>
          <a:p>
            <a:pPr marL="171450" indent="-171450">
              <a:buFont typeface="Arial" panose="020B0604020202020204" pitchFamily="34" charset="0"/>
              <a:buChar char="•"/>
            </a:pPr>
            <a:r>
              <a:rPr lang="en-US" sz="1000"/>
              <a:t>Design &amp; coding </a:t>
            </a:r>
          </a:p>
          <a:p>
            <a:pPr marL="171450" indent="-171450">
              <a:buFont typeface="Arial" panose="020B0604020202020204" pitchFamily="34" charset="0"/>
              <a:buChar char="•"/>
            </a:pPr>
            <a:r>
              <a:rPr lang="en-US" sz="1000"/>
              <a:t>Unit tests(TDD)</a:t>
            </a:r>
          </a:p>
          <a:p>
            <a:pPr marL="171450" indent="-171450">
              <a:buFont typeface="Arial" panose="020B0604020202020204" pitchFamily="34" charset="0"/>
              <a:buChar char="•"/>
            </a:pPr>
            <a:r>
              <a:rPr lang="en-US" sz="1000"/>
              <a:t>Integration with dependencies </a:t>
            </a:r>
          </a:p>
          <a:p>
            <a:pPr marL="171450" indent="-171450">
              <a:buFont typeface="Arial" panose="020B0604020202020204" pitchFamily="34" charset="0"/>
              <a:buChar char="•"/>
            </a:pPr>
            <a:r>
              <a:rPr lang="en-US" sz="1000"/>
              <a:t>Functional validation </a:t>
            </a:r>
          </a:p>
          <a:p>
            <a:pPr marL="171450" indent="-171450">
              <a:buFont typeface="Arial" panose="020B0604020202020204" pitchFamily="34" charset="0"/>
              <a:buChar char="•"/>
            </a:pPr>
            <a:r>
              <a:rPr lang="en-US" sz="1000"/>
              <a:t>CI to the integration environment </a:t>
            </a:r>
          </a:p>
          <a:p>
            <a:pPr marL="171450" indent="-171450">
              <a:buFont typeface="Arial" panose="020B0604020202020204" pitchFamily="34" charset="0"/>
              <a:buChar char="•"/>
            </a:pPr>
            <a:r>
              <a:rPr lang="en-US" sz="1000"/>
              <a:t>CD to the test environment for testing </a:t>
            </a:r>
          </a:p>
          <a:p>
            <a:pPr marL="171450" indent="-171450">
              <a:buFont typeface="Arial" panose="020B0604020202020204" pitchFamily="34" charset="0"/>
              <a:buChar char="•"/>
            </a:pPr>
            <a:r>
              <a:rPr lang="en-US" sz="1000"/>
              <a:t>Feature demo</a:t>
            </a:r>
          </a:p>
          <a:p>
            <a:pPr marL="171450" indent="-171450">
              <a:buFont typeface="Arial" panose="020B0604020202020204" pitchFamily="34" charset="0"/>
              <a:buChar char="•"/>
            </a:pPr>
            <a:r>
              <a:rPr lang="en-US" sz="1000"/>
              <a:t>Retro</a:t>
            </a:r>
          </a:p>
        </p:txBody>
      </p:sp>
      <p:sp>
        <p:nvSpPr>
          <p:cNvPr id="8" name="Rectangle 7"/>
          <p:cNvSpPr/>
          <p:nvPr/>
        </p:nvSpPr>
        <p:spPr>
          <a:xfrm>
            <a:off x="8548363" y="2806735"/>
            <a:ext cx="2448716" cy="400110"/>
          </a:xfrm>
          <a:prstGeom prst="rect">
            <a:avLst/>
          </a:prstGeom>
        </p:spPr>
        <p:txBody>
          <a:bodyPr wrap="square">
            <a:spAutoFit/>
          </a:bodyPr>
          <a:lstStyle/>
          <a:p>
            <a:r>
              <a:rPr lang="en-US" sz="1000"/>
              <a:t>PRODUCT RELEASES AS MVP</a:t>
            </a:r>
          </a:p>
          <a:p>
            <a:r>
              <a:rPr lang="en-US" sz="1000"/>
              <a:t> AND POST-MVP FEATURE RELEASE</a:t>
            </a:r>
          </a:p>
        </p:txBody>
      </p:sp>
      <p:sp>
        <p:nvSpPr>
          <p:cNvPr id="10" name="Rectangle 9"/>
          <p:cNvSpPr/>
          <p:nvPr/>
        </p:nvSpPr>
        <p:spPr>
          <a:xfrm>
            <a:off x="6456717" y="2191722"/>
            <a:ext cx="2107705" cy="400110"/>
          </a:xfrm>
          <a:prstGeom prst="rect">
            <a:avLst/>
          </a:prstGeom>
        </p:spPr>
        <p:txBody>
          <a:bodyPr wrap="square">
            <a:spAutoFit/>
          </a:bodyPr>
          <a:lstStyle/>
          <a:p>
            <a:pPr algn="ctr"/>
            <a:r>
              <a:rPr lang="en-US" sz="1000"/>
              <a:t>MULTIPLE ITERATIONS ON AGILE MODEL</a:t>
            </a:r>
          </a:p>
        </p:txBody>
      </p:sp>
      <p:sp>
        <p:nvSpPr>
          <p:cNvPr id="20" name="Rectangle 19"/>
          <p:cNvSpPr/>
          <p:nvPr/>
        </p:nvSpPr>
        <p:spPr>
          <a:xfrm>
            <a:off x="6491438" y="2924004"/>
            <a:ext cx="2004762" cy="400110"/>
          </a:xfrm>
          <a:prstGeom prst="rect">
            <a:avLst/>
          </a:prstGeom>
        </p:spPr>
        <p:txBody>
          <a:bodyPr wrap="square">
            <a:spAutoFit/>
          </a:bodyPr>
          <a:lstStyle/>
          <a:p>
            <a:pPr algn="ctr"/>
            <a:r>
              <a:rPr lang="en-US" sz="1000"/>
              <a:t>CONTINUOUS INTEGRATION &amp; DEPLOYMENT </a:t>
            </a:r>
          </a:p>
        </p:txBody>
      </p:sp>
      <p:sp>
        <p:nvSpPr>
          <p:cNvPr id="44" name="Rectangle 43"/>
          <p:cNvSpPr/>
          <p:nvPr/>
        </p:nvSpPr>
        <p:spPr>
          <a:xfrm>
            <a:off x="6482054" y="3685353"/>
            <a:ext cx="2057029" cy="400110"/>
          </a:xfrm>
          <a:prstGeom prst="rect">
            <a:avLst/>
          </a:prstGeom>
        </p:spPr>
        <p:txBody>
          <a:bodyPr wrap="square">
            <a:spAutoFit/>
          </a:bodyPr>
          <a:lstStyle/>
          <a:p>
            <a:pPr algn="ctr"/>
            <a:r>
              <a:rPr lang="en-US" sz="1000"/>
              <a:t>LAUNCH MVP PILOT AND COLLECT FEEDBACK</a:t>
            </a:r>
          </a:p>
        </p:txBody>
      </p:sp>
      <p:sp>
        <p:nvSpPr>
          <p:cNvPr id="46" name="Rectangle 45"/>
          <p:cNvSpPr/>
          <p:nvPr/>
        </p:nvSpPr>
        <p:spPr>
          <a:xfrm>
            <a:off x="1906778" y="5017305"/>
            <a:ext cx="2044370" cy="553998"/>
          </a:xfrm>
          <a:prstGeom prst="rect">
            <a:avLst/>
          </a:prstGeom>
        </p:spPr>
        <p:txBody>
          <a:bodyPr wrap="square">
            <a:spAutoFit/>
          </a:bodyPr>
          <a:lstStyle/>
          <a:p>
            <a:r>
              <a:rPr lang="en-US" sz="1000"/>
              <a:t>TECHNOLOGY BLUEPRINT - REUSE &amp; MODULAR ARCHITECTURE</a:t>
            </a:r>
          </a:p>
        </p:txBody>
      </p:sp>
      <p:sp>
        <p:nvSpPr>
          <p:cNvPr id="47" name="Rectangle 46"/>
          <p:cNvSpPr/>
          <p:nvPr/>
        </p:nvSpPr>
        <p:spPr>
          <a:xfrm>
            <a:off x="1906778" y="3629270"/>
            <a:ext cx="1476106" cy="400110"/>
          </a:xfrm>
          <a:prstGeom prst="rect">
            <a:avLst/>
          </a:prstGeom>
        </p:spPr>
        <p:txBody>
          <a:bodyPr wrap="square">
            <a:spAutoFit/>
          </a:bodyPr>
          <a:lstStyle/>
          <a:p>
            <a:r>
              <a:rPr lang="en-US" sz="1000"/>
              <a:t>REFINED PRODUCT BACKLOG</a:t>
            </a:r>
          </a:p>
        </p:txBody>
      </p:sp>
      <p:sp>
        <p:nvSpPr>
          <p:cNvPr id="48" name="Rectangle 47"/>
          <p:cNvSpPr/>
          <p:nvPr/>
        </p:nvSpPr>
        <p:spPr>
          <a:xfrm>
            <a:off x="465469" y="817469"/>
            <a:ext cx="8564231" cy="830997"/>
          </a:xfrm>
          <a:prstGeom prst="rect">
            <a:avLst/>
          </a:prstGeom>
        </p:spPr>
        <p:txBody>
          <a:bodyPr wrap="square">
            <a:spAutoFit/>
          </a:bodyPr>
          <a:lstStyle/>
          <a:p>
            <a:r>
              <a:rPr lang="en-US" sz="1600" dirty="0">
                <a:solidFill>
                  <a:schemeClr val="bg2">
                    <a:lumMod val="50000"/>
                  </a:schemeClr>
                </a:solidFill>
              </a:rPr>
              <a:t>We will follow a rapid feature-driven iterative development process that will drive re-usability, agility and faster time to market for this MVP. The prioritized backlog will be developed, tested and deployed collaboratively in adherence to the development practices. </a:t>
            </a:r>
          </a:p>
        </p:txBody>
      </p:sp>
    </p:spTree>
    <p:extLst>
      <p:ext uri="{BB962C8B-B14F-4D97-AF65-F5344CB8AC3E}">
        <p14:creationId xmlns:p14="http://schemas.microsoft.com/office/powerpoint/2010/main" val="14030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CDEE2954-54E9-4846-B9AA-9D6731F553AF}" type="slidenum">
              <a:rPr lang="en-US" smtClean="0">
                <a:latin typeface="+mj-lt"/>
              </a:rPr>
              <a:pPr/>
              <a:t>3</a:t>
            </a:fld>
            <a:endParaRPr lang="en-US">
              <a:latin typeface="+mj-lt"/>
            </a:endParaRPr>
          </a:p>
        </p:txBody>
      </p:sp>
      <p:sp>
        <p:nvSpPr>
          <p:cNvPr id="40" name="Title 1"/>
          <p:cNvSpPr txBox="1">
            <a:spLocks/>
          </p:cNvSpPr>
          <p:nvPr/>
        </p:nvSpPr>
        <p:spPr>
          <a:xfrm>
            <a:off x="1751750" y="1560121"/>
            <a:ext cx="2057400" cy="400099"/>
          </a:xfrm>
          <a:prstGeom prst="rect">
            <a:avLst/>
          </a:prstGeom>
          <a:ln>
            <a:solidFill>
              <a:schemeClr val="bg1">
                <a:lumMod val="85000"/>
              </a:schemeClr>
            </a:solidFill>
          </a:ln>
        </p:spPr>
        <p:txBody>
          <a:bodyPr lIns="91430" tIns="45715" rIns="91430" bIns="45715" anchor="ctr">
            <a:spAutoFit/>
          </a:bodyPr>
          <a:lstStyle>
            <a:lvl1pPr algn="l" defTabSz="457200" rtl="0" eaLnBrk="1" latinLnBrk="0" hangingPunct="1">
              <a:lnSpc>
                <a:spcPct val="85000"/>
              </a:lnSpc>
              <a:spcBef>
                <a:spcPct val="0"/>
              </a:spcBef>
              <a:buNone/>
              <a:defRPr sz="6000" b="1" kern="1200">
                <a:solidFill>
                  <a:schemeClr val="tx1"/>
                </a:solidFill>
                <a:latin typeface="+mj-lt"/>
                <a:ea typeface="+mj-ea"/>
                <a:cs typeface="+mj-cs"/>
              </a:defRPr>
            </a:lvl1pPr>
          </a:lstStyle>
          <a:p>
            <a:pPr algn="ctr">
              <a:lnSpc>
                <a:spcPct val="100000"/>
              </a:lnSpc>
            </a:pPr>
            <a:r>
              <a:rPr lang="en-US" sz="2000" spc="200">
                <a:solidFill>
                  <a:srgbClr val="006A4D"/>
                </a:solidFill>
                <a:ea typeface="Avenir Black" charset="0"/>
                <a:cs typeface="Arial" panose="020B0604020202020204" pitchFamily="34" charset="0"/>
              </a:rPr>
              <a:t>CONTENTS</a:t>
            </a:r>
            <a:endParaRPr lang="en-US" sz="3200" spc="200">
              <a:solidFill>
                <a:srgbClr val="006A4D"/>
              </a:solidFill>
              <a:ea typeface="Avenir Black" charset="0"/>
              <a:cs typeface="Arial" panose="020B0604020202020204" pitchFamily="34" charset="0"/>
            </a:endParaRPr>
          </a:p>
        </p:txBody>
      </p:sp>
      <p:sp>
        <p:nvSpPr>
          <p:cNvPr id="41" name="Title 1">
            <a:extLst>
              <a:ext uri="{FF2B5EF4-FFF2-40B4-BE49-F238E27FC236}">
                <a16:creationId xmlns:a16="http://schemas.microsoft.com/office/drawing/2014/main" id="{C8C115B2-E8A9-4BE1-81BA-5A0FE20D7A82}"/>
              </a:ext>
            </a:extLst>
          </p:cNvPr>
          <p:cNvSpPr txBox="1">
            <a:spLocks/>
          </p:cNvSpPr>
          <p:nvPr/>
        </p:nvSpPr>
        <p:spPr>
          <a:xfrm>
            <a:off x="3993058" y="2344116"/>
            <a:ext cx="5128429" cy="2657128"/>
          </a:xfrm>
          <a:prstGeom prst="rect">
            <a:avLst/>
          </a:prstGeom>
        </p:spPr>
        <p:txBody>
          <a:bodyPr vert="horz" wrap="square" lIns="91430" tIns="45715" rIns="91430" bIns="45715" rtlCol="0" anchor="t">
            <a:spAutoFit/>
          </a:bodyPr>
          <a:lstStyle>
            <a:lvl1pPr algn="l" defTabSz="685800" rtl="0" eaLnBrk="1" latinLnBrk="0" hangingPunct="1">
              <a:lnSpc>
                <a:spcPct val="90000"/>
              </a:lnSpc>
              <a:spcBef>
                <a:spcPct val="0"/>
              </a:spcBef>
              <a:buNone/>
              <a:defRPr sz="2000" b="1" i="0" kern="1200" cap="none" spc="-20" baseline="0">
                <a:solidFill>
                  <a:schemeClr val="tx1"/>
                </a:solidFill>
                <a:latin typeface="Avenir Next" charset="0"/>
                <a:ea typeface="Avenir Next" charset="0"/>
                <a:cs typeface="Avenir Next" charset="0"/>
              </a:defRPr>
            </a:lvl1pPr>
          </a:lstStyle>
          <a:p>
            <a:pPr>
              <a:lnSpc>
                <a:spcPct val="100000"/>
              </a:lnSpc>
              <a:spcAft>
                <a:spcPts val="2000"/>
              </a:spcAft>
            </a:pPr>
            <a:r>
              <a:rPr lang="en-US" dirty="0">
                <a:solidFill>
                  <a:srgbClr val="006A4D"/>
                </a:solidFill>
                <a:latin typeface="+mj-lt"/>
                <a:cs typeface="Arial" panose="020B0604020202020204" pitchFamily="34" charset="0"/>
              </a:rPr>
              <a:t>01 </a:t>
            </a:r>
            <a:r>
              <a:rPr lang="en-US" dirty="0">
                <a:latin typeface="+mj-lt"/>
                <a:ea typeface="Avenir Black" charset="0"/>
                <a:cs typeface="Arial" panose="020B0604020202020204" pitchFamily="34" charset="0"/>
              </a:rPr>
              <a:t>Setting the scene</a:t>
            </a:r>
          </a:p>
          <a:p>
            <a:pPr>
              <a:lnSpc>
                <a:spcPct val="100000"/>
              </a:lnSpc>
              <a:spcAft>
                <a:spcPts val="2000"/>
              </a:spcAft>
            </a:pPr>
            <a:r>
              <a:rPr lang="en-US" dirty="0">
                <a:solidFill>
                  <a:srgbClr val="006A4D"/>
                </a:solidFill>
                <a:latin typeface="+mj-lt"/>
                <a:cs typeface="Arial" panose="020B0604020202020204" pitchFamily="34" charset="0"/>
              </a:rPr>
              <a:t>02 </a:t>
            </a:r>
            <a:r>
              <a:rPr lang="en-US" dirty="0">
                <a:latin typeface="+mj-lt"/>
                <a:cs typeface="Arial" panose="020B0604020202020204" pitchFamily="34" charset="0"/>
              </a:rPr>
              <a:t>Our vision</a:t>
            </a:r>
            <a:r>
              <a:rPr lang="en-US" dirty="0">
                <a:latin typeface="+mj-lt"/>
                <a:ea typeface="Avenir Black" charset="0"/>
                <a:cs typeface="Arial" panose="020B0604020202020204" pitchFamily="34" charset="0"/>
              </a:rPr>
              <a:t> </a:t>
            </a:r>
          </a:p>
          <a:p>
            <a:pPr>
              <a:lnSpc>
                <a:spcPct val="100000"/>
              </a:lnSpc>
              <a:spcAft>
                <a:spcPts val="2000"/>
              </a:spcAft>
            </a:pPr>
            <a:r>
              <a:rPr lang="en-US" dirty="0">
                <a:solidFill>
                  <a:srgbClr val="006A4D"/>
                </a:solidFill>
                <a:latin typeface="+mj-lt"/>
                <a:cs typeface="Arial" panose="020B0604020202020204" pitchFamily="34" charset="0"/>
              </a:rPr>
              <a:t>03 </a:t>
            </a:r>
            <a:r>
              <a:rPr lang="en-US" dirty="0">
                <a:latin typeface="+mj-lt"/>
                <a:ea typeface="Avenir Black" charset="0"/>
                <a:cs typeface="Arial" panose="020B0604020202020204" pitchFamily="34" charset="0"/>
              </a:rPr>
              <a:t>Our approach</a:t>
            </a:r>
          </a:p>
          <a:p>
            <a:pPr>
              <a:lnSpc>
                <a:spcPct val="100000"/>
              </a:lnSpc>
              <a:spcAft>
                <a:spcPts val="2000"/>
              </a:spcAft>
            </a:pPr>
            <a:r>
              <a:rPr lang="en-US" dirty="0">
                <a:solidFill>
                  <a:srgbClr val="006A4D"/>
                </a:solidFill>
                <a:latin typeface="+mj-lt"/>
                <a:cs typeface="Arial" panose="020B0604020202020204" pitchFamily="34" charset="0"/>
              </a:rPr>
              <a:t>04</a:t>
            </a:r>
            <a:r>
              <a:rPr lang="en-US" dirty="0">
                <a:solidFill>
                  <a:srgbClr val="114287"/>
                </a:solidFill>
                <a:latin typeface="+mj-lt"/>
                <a:cs typeface="Arial" panose="020B0604020202020204" pitchFamily="34" charset="0"/>
              </a:rPr>
              <a:t> </a:t>
            </a:r>
            <a:r>
              <a:rPr lang="en-US" dirty="0">
                <a:latin typeface="+mj-lt"/>
                <a:cs typeface="Arial" panose="020B0604020202020204" pitchFamily="34" charset="0"/>
              </a:rPr>
              <a:t>How we’ll deliver</a:t>
            </a:r>
          </a:p>
          <a:p>
            <a:pPr>
              <a:lnSpc>
                <a:spcPct val="100000"/>
              </a:lnSpc>
              <a:spcAft>
                <a:spcPts val="2000"/>
              </a:spcAft>
            </a:pPr>
            <a:r>
              <a:rPr lang="en-US" dirty="0">
                <a:solidFill>
                  <a:srgbClr val="006A4D"/>
                </a:solidFill>
                <a:latin typeface="+mj-lt"/>
                <a:cs typeface="Arial" panose="020B0604020202020204" pitchFamily="34" charset="0"/>
              </a:rPr>
              <a:t>05 </a:t>
            </a:r>
            <a:r>
              <a:rPr lang="en-US" dirty="0">
                <a:latin typeface="+mj-lt"/>
                <a:cs typeface="Arial" panose="020B0604020202020204" pitchFamily="34" charset="0"/>
              </a:rPr>
              <a:t>A bit more about us</a:t>
            </a:r>
          </a:p>
        </p:txBody>
      </p:sp>
      <p:cxnSp>
        <p:nvCxnSpPr>
          <p:cNvPr id="42" name="Straight Connector 41"/>
          <p:cNvCxnSpPr>
            <a:cxnSpLocks/>
          </p:cNvCxnSpPr>
          <p:nvPr/>
        </p:nvCxnSpPr>
        <p:spPr>
          <a:xfrm>
            <a:off x="3799405" y="2059048"/>
            <a:ext cx="0" cy="3227264"/>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296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0C231D-D412-1D45-836D-DBA2FDF2A31D}"/>
              </a:ext>
            </a:extLst>
          </p:cNvPr>
          <p:cNvSpPr>
            <a:spLocks noGrp="1"/>
          </p:cNvSpPr>
          <p:nvPr>
            <p:ph type="title"/>
          </p:nvPr>
        </p:nvSpPr>
        <p:spPr/>
        <p:txBody>
          <a:bodyPr/>
          <a:lstStyle/>
          <a:p>
            <a:r>
              <a:rPr lang="en-US" sz="2670" dirty="0"/>
              <a:t>Our two-week sprint methodology</a:t>
            </a:r>
          </a:p>
        </p:txBody>
      </p:sp>
      <p:graphicFrame>
        <p:nvGraphicFramePr>
          <p:cNvPr id="5" name="Table 49">
            <a:extLst>
              <a:ext uri="{FF2B5EF4-FFF2-40B4-BE49-F238E27FC236}">
                <a16:creationId xmlns:a16="http://schemas.microsoft.com/office/drawing/2014/main" id="{F1D69B28-CC96-E840-A20C-D9FB616169AB}"/>
              </a:ext>
            </a:extLst>
          </p:cNvPr>
          <p:cNvGraphicFramePr>
            <a:graphicFrameLocks noGrp="1"/>
          </p:cNvGraphicFramePr>
          <p:nvPr>
            <p:extLst>
              <p:ext uri="{D42A27DB-BD31-4B8C-83A1-F6EECF244321}">
                <p14:modId xmlns:p14="http://schemas.microsoft.com/office/powerpoint/2010/main" val="949561860"/>
              </p:ext>
            </p:extLst>
          </p:nvPr>
        </p:nvGraphicFramePr>
        <p:xfrm>
          <a:off x="679364" y="1420461"/>
          <a:ext cx="11381934" cy="2435093"/>
        </p:xfrm>
        <a:graphic>
          <a:graphicData uri="http://schemas.openxmlformats.org/drawingml/2006/table">
            <a:tbl>
              <a:tblPr firstRow="1">
                <a:tableStyleId>{2D5ABB26-0587-4C30-8999-92F81FD0307C}</a:tableStyleId>
              </a:tblPr>
              <a:tblGrid>
                <a:gridCol w="5690967">
                  <a:extLst>
                    <a:ext uri="{9D8B030D-6E8A-4147-A177-3AD203B41FA5}">
                      <a16:colId xmlns:a16="http://schemas.microsoft.com/office/drawing/2014/main" val="882176203"/>
                    </a:ext>
                  </a:extLst>
                </a:gridCol>
                <a:gridCol w="5690967">
                  <a:extLst>
                    <a:ext uri="{9D8B030D-6E8A-4147-A177-3AD203B41FA5}">
                      <a16:colId xmlns:a16="http://schemas.microsoft.com/office/drawing/2014/main" val="1210159070"/>
                    </a:ext>
                  </a:extLst>
                </a:gridCol>
              </a:tblGrid>
              <a:tr h="330573">
                <a:tc>
                  <a:txBody>
                    <a:bodyPr/>
                    <a:lstStyle/>
                    <a:p>
                      <a:pPr algn="ctr" fontAlgn="b"/>
                      <a:r>
                        <a:rPr lang="en-US" sz="1300" b="0" kern="1200">
                          <a:solidFill>
                            <a:schemeClr val="tx1">
                              <a:lumMod val="65000"/>
                              <a:lumOff val="35000"/>
                            </a:schemeClr>
                          </a:solidFill>
                          <a:latin typeface="+mn-lt"/>
                          <a:ea typeface="+mn-ea"/>
                          <a:cs typeface="+mn-cs"/>
                        </a:rPr>
                        <a:t>WEEK 1</a:t>
                      </a:r>
                    </a:p>
                  </a:txBody>
                  <a:tcPr marL="60960" marR="60960" marT="36576" marB="36576" anchor="ctr">
                    <a:lnL w="6350" cap="flat" cmpd="sng" algn="ctr">
                      <a:noFill/>
                      <a:prstDash val="sysDash"/>
                      <a:round/>
                      <a:headEnd type="none" w="med" len="med"/>
                      <a:tailEnd type="none" w="med" len="med"/>
                    </a:lnL>
                    <a:lnR w="6350" cap="flat" cmpd="sng" algn="ctr">
                      <a:solidFill>
                        <a:schemeClr val="bg2"/>
                      </a:solidFill>
                      <a:prstDash val="sysDash"/>
                      <a:round/>
                      <a:headEnd type="none" w="med" len="med"/>
                      <a:tailEnd type="none" w="med" len="med"/>
                    </a:lnR>
                    <a:lnB w="19050" cap="flat" cmpd="sng" algn="ctr">
                      <a:solidFill>
                        <a:schemeClr val="tx1">
                          <a:lumMod val="75000"/>
                          <a:lumOff val="25000"/>
                        </a:schemeClr>
                      </a:solidFill>
                      <a:prstDash val="solid"/>
                      <a:round/>
                      <a:headEnd type="none" w="med" len="med"/>
                      <a:tailEnd type="none" w="med" len="med"/>
                    </a:lnB>
                  </a:tcPr>
                </a:tc>
                <a:tc>
                  <a:txBody>
                    <a:bodyPr/>
                    <a:lstStyle/>
                    <a:p>
                      <a:pPr algn="ctr" fontAlgn="b"/>
                      <a:r>
                        <a:rPr lang="en-US" sz="1300" b="0" kern="1200">
                          <a:solidFill>
                            <a:schemeClr val="tx1">
                              <a:lumMod val="65000"/>
                              <a:lumOff val="35000"/>
                            </a:schemeClr>
                          </a:solidFill>
                          <a:latin typeface="+mn-lt"/>
                          <a:ea typeface="+mn-ea"/>
                          <a:cs typeface="+mn-cs"/>
                        </a:rPr>
                        <a:t>WEEK 2</a:t>
                      </a:r>
                    </a:p>
                  </a:txBody>
                  <a:tcPr marL="60960" marR="60960" marT="36576" marB="36576" anchor="ctr">
                    <a:lnL w="6350" cap="flat" cmpd="sng" algn="ctr">
                      <a:solidFill>
                        <a:schemeClr val="bg2"/>
                      </a:solidFill>
                      <a:prstDash val="sysDash"/>
                      <a:round/>
                      <a:headEnd type="none" w="med" len="med"/>
                      <a:tailEnd type="none" w="med" len="med"/>
                    </a:lnL>
                    <a:lnR w="12700" cap="flat" cmpd="sng" algn="ctr">
                      <a:noFill/>
                      <a:prstDash val="solid"/>
                      <a:round/>
                      <a:headEnd type="none" w="med" len="med"/>
                      <a:tailEnd type="none" w="med" len="med"/>
                    </a:lnR>
                    <a:lnB w="190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909436807"/>
                  </a:ext>
                </a:extLst>
              </a:tr>
              <a:tr h="2104520">
                <a:tc>
                  <a:txBody>
                    <a:bodyPr/>
                    <a:lstStyle/>
                    <a:p>
                      <a:pPr algn="r" fontAlgn="b"/>
                      <a:endParaRPr lang="en-US" sz="1100" kern="1200">
                        <a:solidFill>
                          <a:schemeClr val="tx1">
                            <a:lumMod val="65000"/>
                            <a:lumOff val="35000"/>
                          </a:schemeClr>
                        </a:solidFill>
                        <a:latin typeface="+mn-lt"/>
                        <a:ea typeface="+mn-ea"/>
                        <a:cs typeface="+mn-cs"/>
                      </a:endParaRPr>
                    </a:p>
                  </a:txBody>
                  <a:tcPr marL="60960" marR="60960" marT="36576" marB="36576" anchor="ctr">
                    <a:lnL w="6350" cap="flat" cmpd="sng" algn="ctr">
                      <a:noFill/>
                      <a:prstDash val="sysDash"/>
                      <a:round/>
                      <a:headEnd type="none" w="med" len="med"/>
                      <a:tailEnd type="none" w="med" len="med"/>
                    </a:lnL>
                    <a:lnR w="6350" cap="flat" cmpd="sng" algn="ctr">
                      <a:solidFill>
                        <a:schemeClr val="bg2"/>
                      </a:solidFill>
                      <a:prstDash val="sysDash"/>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noFill/>
                  </a:tcPr>
                </a:tc>
                <a:tc>
                  <a:txBody>
                    <a:bodyPr/>
                    <a:lstStyle/>
                    <a:p>
                      <a:pPr algn="r" fontAlgn="b"/>
                      <a:endParaRPr lang="en-US" sz="1100" kern="1200" dirty="0">
                        <a:solidFill>
                          <a:schemeClr val="tx1">
                            <a:lumMod val="65000"/>
                            <a:lumOff val="35000"/>
                          </a:schemeClr>
                        </a:solidFill>
                        <a:latin typeface="+mn-lt"/>
                        <a:ea typeface="+mn-ea"/>
                        <a:cs typeface="+mn-cs"/>
                      </a:endParaRPr>
                    </a:p>
                  </a:txBody>
                  <a:tcPr marL="60960" marR="60960" marT="36576" marB="36576" anchor="ctr">
                    <a:lnL w="6350" cap="flat" cmpd="sng" algn="ctr">
                      <a:solidFill>
                        <a:schemeClr val="bg2"/>
                      </a:solidFill>
                      <a:prstDash val="sysDash"/>
                      <a:round/>
                      <a:headEnd type="none" w="med" len="med"/>
                      <a:tailEnd type="none" w="med" len="med"/>
                    </a:lnL>
                    <a:lnR w="12700" cap="flat" cmpd="sng" algn="ctr">
                      <a:no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noFill/>
                  </a:tcPr>
                </a:tc>
                <a:extLst>
                  <a:ext uri="{0D108BD9-81ED-4DB2-BD59-A6C34878D82A}">
                    <a16:rowId xmlns:a16="http://schemas.microsoft.com/office/drawing/2014/main" val="1850255068"/>
                  </a:ext>
                </a:extLst>
              </a:tr>
            </a:tbl>
          </a:graphicData>
        </a:graphic>
      </p:graphicFrame>
      <p:grpSp>
        <p:nvGrpSpPr>
          <p:cNvPr id="6" name="Group 51">
            <a:extLst>
              <a:ext uri="{FF2B5EF4-FFF2-40B4-BE49-F238E27FC236}">
                <a16:creationId xmlns:a16="http://schemas.microsoft.com/office/drawing/2014/main" id="{26A0A067-4FD7-164B-825F-01CC9F7871A4}"/>
              </a:ext>
            </a:extLst>
          </p:cNvPr>
          <p:cNvGrpSpPr/>
          <p:nvPr/>
        </p:nvGrpSpPr>
        <p:grpSpPr>
          <a:xfrm>
            <a:off x="844311" y="1855353"/>
            <a:ext cx="2817887" cy="283091"/>
            <a:chOff x="391585" y="1976822"/>
            <a:chExt cx="2113418" cy="283091"/>
          </a:xfrm>
        </p:grpSpPr>
        <p:cxnSp>
          <p:nvCxnSpPr>
            <p:cNvPr id="7" name="Straight Connector 52">
              <a:extLst>
                <a:ext uri="{FF2B5EF4-FFF2-40B4-BE49-F238E27FC236}">
                  <a16:creationId xmlns:a16="http://schemas.microsoft.com/office/drawing/2014/main" id="{54B24C25-FDA6-E140-9C2A-098F41A8960A}"/>
                </a:ext>
              </a:extLst>
            </p:cNvPr>
            <p:cNvCxnSpPr>
              <a:cxnSpLocks/>
            </p:cNvCxnSpPr>
            <p:nvPr/>
          </p:nvCxnSpPr>
          <p:spPr>
            <a:xfrm flipV="1">
              <a:off x="452529" y="2259912"/>
              <a:ext cx="154300" cy="1"/>
            </a:xfrm>
            <a:prstGeom prst="line">
              <a:avLst/>
            </a:prstGeom>
            <a:ln w="38100" cap="rnd">
              <a:solidFill>
                <a:srgbClr val="006A4D"/>
              </a:solidFill>
            </a:ln>
          </p:spPr>
          <p:style>
            <a:lnRef idx="1">
              <a:schemeClr val="accent1"/>
            </a:lnRef>
            <a:fillRef idx="0">
              <a:schemeClr val="accent1"/>
            </a:fillRef>
            <a:effectRef idx="0">
              <a:schemeClr val="accent1"/>
            </a:effectRef>
            <a:fontRef idx="minor">
              <a:schemeClr val="tx1"/>
            </a:fontRef>
          </p:style>
        </p:cxnSp>
        <p:sp>
          <p:nvSpPr>
            <p:cNvPr id="8" name="Rectangle 53">
              <a:extLst>
                <a:ext uri="{FF2B5EF4-FFF2-40B4-BE49-F238E27FC236}">
                  <a16:creationId xmlns:a16="http://schemas.microsoft.com/office/drawing/2014/main" id="{1341E30C-994B-EA48-AE18-6B43EBAF2275}"/>
                </a:ext>
              </a:extLst>
            </p:cNvPr>
            <p:cNvSpPr/>
            <p:nvPr/>
          </p:nvSpPr>
          <p:spPr>
            <a:xfrm>
              <a:off x="391585" y="1976822"/>
              <a:ext cx="2113418" cy="23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0960" tIns="24384" rIns="60960" bIns="24384" rtlCol="0" anchor="b">
              <a:spAutoFit/>
            </a:bodyPr>
            <a:lstStyle/>
            <a:p>
              <a:r>
                <a:rPr lang="en-US" sz="1200">
                  <a:solidFill>
                    <a:schemeClr val="tx1"/>
                  </a:solidFill>
                </a:rPr>
                <a:t>Design sprint kickoff/backlog grooming</a:t>
              </a:r>
            </a:p>
          </p:txBody>
        </p:sp>
      </p:grpSp>
      <p:cxnSp>
        <p:nvCxnSpPr>
          <p:cNvPr id="10" name="Straight Connector 55">
            <a:extLst>
              <a:ext uri="{FF2B5EF4-FFF2-40B4-BE49-F238E27FC236}">
                <a16:creationId xmlns:a16="http://schemas.microsoft.com/office/drawing/2014/main" id="{7C30661C-2544-6242-B276-3A4C3CF7E92E}"/>
              </a:ext>
            </a:extLst>
          </p:cNvPr>
          <p:cNvCxnSpPr>
            <a:cxnSpLocks/>
          </p:cNvCxnSpPr>
          <p:nvPr/>
        </p:nvCxnSpPr>
        <p:spPr>
          <a:xfrm>
            <a:off x="5638800" y="3068569"/>
            <a:ext cx="6067868" cy="0"/>
          </a:xfrm>
          <a:prstGeom prst="line">
            <a:avLst/>
          </a:prstGeom>
          <a:ln w="38100" cap="rnd">
            <a:solidFill>
              <a:srgbClr val="006A4D"/>
            </a:solidFill>
          </a:ln>
        </p:spPr>
        <p:style>
          <a:lnRef idx="1">
            <a:schemeClr val="accent1"/>
          </a:lnRef>
          <a:fillRef idx="0">
            <a:schemeClr val="accent1"/>
          </a:fillRef>
          <a:effectRef idx="0">
            <a:schemeClr val="accent1"/>
          </a:effectRef>
          <a:fontRef idx="minor">
            <a:schemeClr val="tx1"/>
          </a:fontRef>
        </p:style>
      </p:cxnSp>
      <p:grpSp>
        <p:nvGrpSpPr>
          <p:cNvPr id="12" name="Group 57">
            <a:extLst>
              <a:ext uri="{FF2B5EF4-FFF2-40B4-BE49-F238E27FC236}">
                <a16:creationId xmlns:a16="http://schemas.microsoft.com/office/drawing/2014/main" id="{82CC759A-FC83-5E49-93A3-A3E47AC08F35}"/>
              </a:ext>
            </a:extLst>
          </p:cNvPr>
          <p:cNvGrpSpPr/>
          <p:nvPr/>
        </p:nvGrpSpPr>
        <p:grpSpPr>
          <a:xfrm>
            <a:off x="1131303" y="2567932"/>
            <a:ext cx="9720287" cy="372652"/>
            <a:chOff x="-1670441" y="2336417"/>
            <a:chExt cx="8290113" cy="372652"/>
          </a:xfrm>
        </p:grpSpPr>
        <p:cxnSp>
          <p:nvCxnSpPr>
            <p:cNvPr id="13" name="Straight Connector 58">
              <a:extLst>
                <a:ext uri="{FF2B5EF4-FFF2-40B4-BE49-F238E27FC236}">
                  <a16:creationId xmlns:a16="http://schemas.microsoft.com/office/drawing/2014/main" id="{DAAAC7F8-F0B7-2346-8F22-0C526115D8D8}"/>
                </a:ext>
              </a:extLst>
            </p:cNvPr>
            <p:cNvCxnSpPr>
              <a:cxnSpLocks/>
            </p:cNvCxnSpPr>
            <p:nvPr/>
          </p:nvCxnSpPr>
          <p:spPr>
            <a:xfrm>
              <a:off x="-1670441" y="2336417"/>
              <a:ext cx="6011098" cy="0"/>
            </a:xfrm>
            <a:prstGeom prst="line">
              <a:avLst/>
            </a:prstGeom>
            <a:ln w="38100" cap="rnd">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59">
              <a:extLst>
                <a:ext uri="{FF2B5EF4-FFF2-40B4-BE49-F238E27FC236}">
                  <a16:creationId xmlns:a16="http://schemas.microsoft.com/office/drawing/2014/main" id="{1CF8AB26-73C2-0E44-BF43-12867C362E14}"/>
                </a:ext>
              </a:extLst>
            </p:cNvPr>
            <p:cNvSpPr/>
            <p:nvPr/>
          </p:nvSpPr>
          <p:spPr>
            <a:xfrm>
              <a:off x="3164505" y="2475159"/>
              <a:ext cx="3455167" cy="23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0960" tIns="24384" rIns="60960" bIns="24384" rtlCol="0" anchor="b">
              <a:spAutoFit/>
            </a:bodyPr>
            <a:lstStyle/>
            <a:p>
              <a:pPr algn="ctr"/>
              <a:r>
                <a:rPr lang="en-US" sz="1200">
                  <a:solidFill>
                    <a:schemeClr val="tx1"/>
                  </a:solidFill>
                </a:rPr>
                <a:t>Collaborative design review sessions with CBRE</a:t>
              </a:r>
            </a:p>
          </p:txBody>
        </p:sp>
      </p:grpSp>
      <p:sp>
        <p:nvSpPr>
          <p:cNvPr id="17" name="Rectangle 154">
            <a:extLst>
              <a:ext uri="{FF2B5EF4-FFF2-40B4-BE49-F238E27FC236}">
                <a16:creationId xmlns:a16="http://schemas.microsoft.com/office/drawing/2014/main" id="{2EB7BA2E-8362-F24F-8F7B-B086ADAAD6A2}"/>
              </a:ext>
            </a:extLst>
          </p:cNvPr>
          <p:cNvSpPr/>
          <p:nvPr/>
        </p:nvSpPr>
        <p:spPr>
          <a:xfrm>
            <a:off x="10355497" y="3213982"/>
            <a:ext cx="1458003" cy="23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0960" tIns="24384" rIns="60960" bIns="24384" rtlCol="0" anchor="b">
            <a:spAutoFit/>
          </a:bodyPr>
          <a:lstStyle/>
          <a:p>
            <a:pPr algn="ctr"/>
            <a:r>
              <a:rPr lang="en-US" sz="1200" dirty="0">
                <a:solidFill>
                  <a:srgbClr val="000000"/>
                </a:solidFill>
              </a:rPr>
              <a:t>Handoff to Dev</a:t>
            </a:r>
          </a:p>
        </p:txBody>
      </p:sp>
      <p:sp>
        <p:nvSpPr>
          <p:cNvPr id="63" name="Triangle 62">
            <a:extLst>
              <a:ext uri="{FF2B5EF4-FFF2-40B4-BE49-F238E27FC236}">
                <a16:creationId xmlns:a16="http://schemas.microsoft.com/office/drawing/2014/main" id="{FD2DE5F6-5E8C-1547-B9A5-CC3EC64DCC3C}"/>
              </a:ext>
            </a:extLst>
          </p:cNvPr>
          <p:cNvSpPr/>
          <p:nvPr/>
        </p:nvSpPr>
        <p:spPr>
          <a:xfrm>
            <a:off x="10548097" y="2970647"/>
            <a:ext cx="203200" cy="17659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4" name="Triangle 63">
            <a:extLst>
              <a:ext uri="{FF2B5EF4-FFF2-40B4-BE49-F238E27FC236}">
                <a16:creationId xmlns:a16="http://schemas.microsoft.com/office/drawing/2014/main" id="{6B942A22-C232-B748-8D64-3CEE9EB21F33}"/>
              </a:ext>
            </a:extLst>
          </p:cNvPr>
          <p:cNvSpPr/>
          <p:nvPr/>
        </p:nvSpPr>
        <p:spPr>
          <a:xfrm>
            <a:off x="7602193" y="2961466"/>
            <a:ext cx="203200" cy="17659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Triangle 64">
            <a:extLst>
              <a:ext uri="{FF2B5EF4-FFF2-40B4-BE49-F238E27FC236}">
                <a16:creationId xmlns:a16="http://schemas.microsoft.com/office/drawing/2014/main" id="{3EE1CE45-4B0E-BB48-8036-85287976D6AA}"/>
              </a:ext>
            </a:extLst>
          </p:cNvPr>
          <p:cNvSpPr/>
          <p:nvPr/>
        </p:nvSpPr>
        <p:spPr>
          <a:xfrm>
            <a:off x="1107687" y="3701478"/>
            <a:ext cx="203200" cy="17659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6" name="TextBox 65">
            <a:extLst>
              <a:ext uri="{FF2B5EF4-FFF2-40B4-BE49-F238E27FC236}">
                <a16:creationId xmlns:a16="http://schemas.microsoft.com/office/drawing/2014/main" id="{AFD5E285-833C-3E4C-857E-94B5E4B80FFD}"/>
              </a:ext>
            </a:extLst>
          </p:cNvPr>
          <p:cNvSpPr txBox="1"/>
          <p:nvPr/>
        </p:nvSpPr>
        <p:spPr>
          <a:xfrm>
            <a:off x="1310888" y="3644062"/>
            <a:ext cx="1723549" cy="256545"/>
          </a:xfrm>
          <a:prstGeom prst="rect">
            <a:avLst/>
          </a:prstGeom>
          <a:noFill/>
        </p:spPr>
        <p:txBody>
          <a:bodyPr wrap="none" rtlCol="0">
            <a:spAutoFit/>
          </a:bodyPr>
          <a:lstStyle/>
          <a:p>
            <a:r>
              <a:rPr lang="en-US" sz="1067" dirty="0"/>
              <a:t>Prototype review meeting</a:t>
            </a:r>
          </a:p>
        </p:txBody>
      </p:sp>
      <p:sp>
        <p:nvSpPr>
          <p:cNvPr id="67" name="Diamond 66">
            <a:extLst>
              <a:ext uri="{FF2B5EF4-FFF2-40B4-BE49-F238E27FC236}">
                <a16:creationId xmlns:a16="http://schemas.microsoft.com/office/drawing/2014/main" id="{A3C44466-A066-EC4D-BE1A-214D6AE5BCB5}"/>
              </a:ext>
            </a:extLst>
          </p:cNvPr>
          <p:cNvSpPr/>
          <p:nvPr/>
        </p:nvSpPr>
        <p:spPr>
          <a:xfrm>
            <a:off x="3662199" y="3644062"/>
            <a:ext cx="229843" cy="229843"/>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TextBox 67">
            <a:extLst>
              <a:ext uri="{FF2B5EF4-FFF2-40B4-BE49-F238E27FC236}">
                <a16:creationId xmlns:a16="http://schemas.microsoft.com/office/drawing/2014/main" id="{0F0656E2-E675-E24E-B755-C562F1C13994}"/>
              </a:ext>
            </a:extLst>
          </p:cNvPr>
          <p:cNvSpPr txBox="1"/>
          <p:nvPr/>
        </p:nvSpPr>
        <p:spPr>
          <a:xfrm>
            <a:off x="3934345" y="3644062"/>
            <a:ext cx="898003" cy="256545"/>
          </a:xfrm>
          <a:prstGeom prst="rect">
            <a:avLst/>
          </a:prstGeom>
          <a:noFill/>
        </p:spPr>
        <p:txBody>
          <a:bodyPr wrap="none" rtlCol="0">
            <a:spAutoFit/>
          </a:bodyPr>
          <a:lstStyle/>
          <a:p>
            <a:r>
              <a:rPr lang="en-US" sz="1067"/>
              <a:t>Acceptance</a:t>
            </a:r>
          </a:p>
        </p:txBody>
      </p:sp>
      <p:sp>
        <p:nvSpPr>
          <p:cNvPr id="69" name="Diamond 68">
            <a:extLst>
              <a:ext uri="{FF2B5EF4-FFF2-40B4-BE49-F238E27FC236}">
                <a16:creationId xmlns:a16="http://schemas.microsoft.com/office/drawing/2014/main" id="{D50C1593-2044-9A4D-84ED-E413224F34EC}"/>
              </a:ext>
            </a:extLst>
          </p:cNvPr>
          <p:cNvSpPr/>
          <p:nvPr/>
        </p:nvSpPr>
        <p:spPr>
          <a:xfrm>
            <a:off x="11583657" y="2946923"/>
            <a:ext cx="229843" cy="229843"/>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4" name="Rounded Rectangle 73">
            <a:extLst>
              <a:ext uri="{FF2B5EF4-FFF2-40B4-BE49-F238E27FC236}">
                <a16:creationId xmlns:a16="http://schemas.microsoft.com/office/drawing/2014/main" id="{0AFC9B49-3783-D34F-A1DD-31D1D9DB7956}"/>
              </a:ext>
            </a:extLst>
          </p:cNvPr>
          <p:cNvSpPr/>
          <p:nvPr/>
        </p:nvSpPr>
        <p:spPr>
          <a:xfrm>
            <a:off x="1683688" y="4303943"/>
            <a:ext cx="4189739" cy="509847"/>
          </a:xfrm>
          <a:prstGeom prst="roundRect">
            <a:avLst/>
          </a:prstGeom>
          <a:noFill/>
          <a:ln>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TextBox 14">
            <a:extLst>
              <a:ext uri="{FF2B5EF4-FFF2-40B4-BE49-F238E27FC236}">
                <a16:creationId xmlns:a16="http://schemas.microsoft.com/office/drawing/2014/main" id="{103F493E-2B1B-4383-B7CA-869311504B51}"/>
              </a:ext>
            </a:extLst>
          </p:cNvPr>
          <p:cNvSpPr txBox="1"/>
          <p:nvPr/>
        </p:nvSpPr>
        <p:spPr>
          <a:xfrm rot="16200000">
            <a:off x="-483350" y="2951801"/>
            <a:ext cx="2228729" cy="196977"/>
          </a:xfrm>
          <a:prstGeom prst="rect">
            <a:avLst/>
          </a:prstGeom>
          <a:solidFill>
            <a:schemeClr val="tx1"/>
          </a:solidFill>
          <a:ln w="6350">
            <a:solidFill>
              <a:schemeClr val="bg1">
                <a:lumMod val="75000"/>
              </a:schemeClr>
            </a:solidFill>
          </a:ln>
        </p:spPr>
        <p:txBody>
          <a:bodyPr rot="0" spcFirstLastPara="0" vertOverflow="overflow" horzOverflow="overflow" vert="horz" wrap="square" lIns="0" tIns="27432" rIns="0" bIns="0" numCol="1" spcCol="0" rtlCol="0" fromWordArt="0" anchor="ctr" anchorCtr="0" forceAA="0" compatLnSpc="1">
            <a:prstTxWarp prst="textNoShape">
              <a:avLst/>
            </a:prstTxWarp>
            <a:spAutoFit/>
          </a:bodyPr>
          <a:lstStyle/>
          <a:p>
            <a:pPr algn="ctr">
              <a:spcBef>
                <a:spcPts val="150"/>
              </a:spcBef>
              <a:spcAft>
                <a:spcPts val="150"/>
              </a:spcAft>
            </a:pPr>
            <a:r>
              <a:rPr lang="en-US" sz="1100" spc="100">
                <a:solidFill>
                  <a:schemeClr val="bg1">
                    <a:lumMod val="95000"/>
                  </a:schemeClr>
                </a:solidFill>
                <a:latin typeface="+mj-lt"/>
                <a:ea typeface="Avenir Next Demi Bold" charset="0"/>
                <a:cs typeface="Avenir Next Demi Bold" charset="0"/>
              </a:rPr>
              <a:t>UI/UX DESIGN SPRINT N</a:t>
            </a:r>
          </a:p>
        </p:txBody>
      </p:sp>
      <p:grpSp>
        <p:nvGrpSpPr>
          <p:cNvPr id="27" name="Group 51">
            <a:extLst>
              <a:ext uri="{FF2B5EF4-FFF2-40B4-BE49-F238E27FC236}">
                <a16:creationId xmlns:a16="http://schemas.microsoft.com/office/drawing/2014/main" id="{55C36C1E-106E-453A-B250-36DCA7CF1AEE}"/>
              </a:ext>
            </a:extLst>
          </p:cNvPr>
          <p:cNvGrpSpPr/>
          <p:nvPr/>
        </p:nvGrpSpPr>
        <p:grpSpPr>
          <a:xfrm>
            <a:off x="844311" y="4149908"/>
            <a:ext cx="2684702" cy="283091"/>
            <a:chOff x="391585" y="1976822"/>
            <a:chExt cx="2013529" cy="283091"/>
          </a:xfrm>
        </p:grpSpPr>
        <p:cxnSp>
          <p:nvCxnSpPr>
            <p:cNvPr id="28" name="Straight Connector 52">
              <a:extLst>
                <a:ext uri="{FF2B5EF4-FFF2-40B4-BE49-F238E27FC236}">
                  <a16:creationId xmlns:a16="http://schemas.microsoft.com/office/drawing/2014/main" id="{76505A18-54A4-4E69-A0EF-975F178A4524}"/>
                </a:ext>
              </a:extLst>
            </p:cNvPr>
            <p:cNvCxnSpPr>
              <a:cxnSpLocks/>
            </p:cNvCxnSpPr>
            <p:nvPr/>
          </p:nvCxnSpPr>
          <p:spPr>
            <a:xfrm flipV="1">
              <a:off x="452529" y="2259912"/>
              <a:ext cx="154300" cy="1"/>
            </a:xfrm>
            <a:prstGeom prst="line">
              <a:avLst/>
            </a:prstGeom>
            <a:ln w="38100" cap="rnd">
              <a:solidFill>
                <a:srgbClr val="006A4D"/>
              </a:solidFill>
            </a:ln>
          </p:spPr>
          <p:style>
            <a:lnRef idx="1">
              <a:schemeClr val="accent1"/>
            </a:lnRef>
            <a:fillRef idx="0">
              <a:schemeClr val="accent1"/>
            </a:fillRef>
            <a:effectRef idx="0">
              <a:schemeClr val="accent1"/>
            </a:effectRef>
            <a:fontRef idx="minor">
              <a:schemeClr val="tx1"/>
            </a:fontRef>
          </p:style>
        </p:cxnSp>
        <p:sp>
          <p:nvSpPr>
            <p:cNvPr id="29" name="Rectangle 53">
              <a:extLst>
                <a:ext uri="{FF2B5EF4-FFF2-40B4-BE49-F238E27FC236}">
                  <a16:creationId xmlns:a16="http://schemas.microsoft.com/office/drawing/2014/main" id="{1707B7C1-D33D-4C15-89E8-66BA08F9EBB3}"/>
                </a:ext>
              </a:extLst>
            </p:cNvPr>
            <p:cNvSpPr/>
            <p:nvPr/>
          </p:nvSpPr>
          <p:spPr>
            <a:xfrm>
              <a:off x="391585" y="1976822"/>
              <a:ext cx="2013529" cy="2339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0960" tIns="24384" rIns="60960" bIns="24384" rtlCol="0" anchor="b">
              <a:spAutoFit/>
            </a:bodyPr>
            <a:lstStyle/>
            <a:p>
              <a:r>
                <a:rPr lang="en-US" sz="1200">
                  <a:solidFill>
                    <a:schemeClr val="tx1"/>
                  </a:solidFill>
                </a:rPr>
                <a:t>Dev sprint kickoff/backlog grooming</a:t>
              </a:r>
            </a:p>
          </p:txBody>
        </p:sp>
      </p:grpSp>
      <p:sp>
        <p:nvSpPr>
          <p:cNvPr id="33" name="Rectangle 154">
            <a:extLst>
              <a:ext uri="{FF2B5EF4-FFF2-40B4-BE49-F238E27FC236}">
                <a16:creationId xmlns:a16="http://schemas.microsoft.com/office/drawing/2014/main" id="{A5EEF3D1-4450-47F3-B76B-603E433B5F9F}"/>
              </a:ext>
            </a:extLst>
          </p:cNvPr>
          <p:cNvSpPr/>
          <p:nvPr/>
        </p:nvSpPr>
        <p:spPr>
          <a:xfrm>
            <a:off x="10302379" y="5550027"/>
            <a:ext cx="1758920" cy="418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0960" tIns="24384" rIns="60960" bIns="24384" rtlCol="0" anchor="b">
            <a:spAutoFit/>
          </a:bodyPr>
          <a:lstStyle/>
          <a:p>
            <a:pPr algn="r"/>
            <a:r>
              <a:rPr lang="en-US" sz="1200">
                <a:solidFill>
                  <a:srgbClr val="000000"/>
                </a:solidFill>
              </a:rPr>
              <a:t>Deployed for UAT Validation</a:t>
            </a:r>
            <a:endParaRPr lang="en-US">
              <a:solidFill>
                <a:srgbClr val="000000"/>
              </a:solidFill>
            </a:endParaRPr>
          </a:p>
        </p:txBody>
      </p:sp>
      <p:sp>
        <p:nvSpPr>
          <p:cNvPr id="42" name="5-Point Star 18">
            <a:extLst>
              <a:ext uri="{FF2B5EF4-FFF2-40B4-BE49-F238E27FC236}">
                <a16:creationId xmlns:a16="http://schemas.microsoft.com/office/drawing/2014/main" id="{D80AC1C7-3384-4F6C-9FD0-DC6BF98DDB9E}"/>
              </a:ext>
            </a:extLst>
          </p:cNvPr>
          <p:cNvSpPr/>
          <p:nvPr/>
        </p:nvSpPr>
        <p:spPr>
          <a:xfrm>
            <a:off x="11706668" y="6031826"/>
            <a:ext cx="287372" cy="278712"/>
          </a:xfrm>
          <a:prstGeom prst="star5">
            <a:avLst/>
          </a:prstGeom>
          <a:solidFill>
            <a:srgbClr val="006A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4" name="TextBox 43">
            <a:extLst>
              <a:ext uri="{FF2B5EF4-FFF2-40B4-BE49-F238E27FC236}">
                <a16:creationId xmlns:a16="http://schemas.microsoft.com/office/drawing/2014/main" id="{5926A8DD-677F-455C-9E51-52A8DFD3CE8E}"/>
              </a:ext>
            </a:extLst>
          </p:cNvPr>
          <p:cNvSpPr txBox="1"/>
          <p:nvPr/>
        </p:nvSpPr>
        <p:spPr>
          <a:xfrm rot="16200000">
            <a:off x="-483350" y="5168115"/>
            <a:ext cx="2228729" cy="196977"/>
          </a:xfrm>
          <a:prstGeom prst="rect">
            <a:avLst/>
          </a:prstGeom>
          <a:solidFill>
            <a:schemeClr val="tx1"/>
          </a:solidFill>
          <a:ln w="6350">
            <a:solidFill>
              <a:schemeClr val="bg1">
                <a:lumMod val="75000"/>
              </a:schemeClr>
            </a:solidFill>
          </a:ln>
        </p:spPr>
        <p:txBody>
          <a:bodyPr rot="0" spcFirstLastPara="0" vertOverflow="overflow" horzOverflow="overflow" vert="horz" wrap="square" lIns="0" tIns="27432" rIns="0" bIns="0" numCol="1" spcCol="0" rtlCol="0" fromWordArt="0" anchor="ctr" anchorCtr="0" forceAA="0" compatLnSpc="1">
            <a:prstTxWarp prst="textNoShape">
              <a:avLst/>
            </a:prstTxWarp>
            <a:spAutoFit/>
          </a:bodyPr>
          <a:lstStyle/>
          <a:p>
            <a:pPr algn="ctr">
              <a:spcBef>
                <a:spcPts val="150"/>
              </a:spcBef>
              <a:spcAft>
                <a:spcPts val="150"/>
              </a:spcAft>
            </a:pPr>
            <a:r>
              <a:rPr lang="en-US" sz="1100" spc="100">
                <a:solidFill>
                  <a:schemeClr val="bg1">
                    <a:lumMod val="95000"/>
                  </a:schemeClr>
                </a:solidFill>
                <a:latin typeface="+mj-lt"/>
                <a:ea typeface="Avenir Next Demi Bold" charset="0"/>
                <a:cs typeface="Avenir Next Demi Bold" charset="0"/>
              </a:rPr>
              <a:t>BUILD  SPRINT  N -1</a:t>
            </a:r>
          </a:p>
        </p:txBody>
      </p:sp>
      <p:sp>
        <p:nvSpPr>
          <p:cNvPr id="47" name="Rectangle 56">
            <a:extLst>
              <a:ext uri="{FF2B5EF4-FFF2-40B4-BE49-F238E27FC236}">
                <a16:creationId xmlns:a16="http://schemas.microsoft.com/office/drawing/2014/main" id="{66D14F13-64D1-46B6-AD6B-BC2129FEF880}"/>
              </a:ext>
            </a:extLst>
          </p:cNvPr>
          <p:cNvSpPr/>
          <p:nvPr/>
        </p:nvSpPr>
        <p:spPr>
          <a:xfrm>
            <a:off x="1310887" y="2269971"/>
            <a:ext cx="5628313" cy="235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0960" tIns="24384" rIns="60960" bIns="24384" rtlCol="0" anchor="b">
            <a:spAutoFit/>
          </a:bodyPr>
          <a:lstStyle/>
          <a:p>
            <a:pPr algn="ctr"/>
            <a:r>
              <a:rPr lang="en-US" sz="1200" dirty="0">
                <a:solidFill>
                  <a:schemeClr val="tx1"/>
                </a:solidFill>
              </a:rPr>
              <a:t>Rapidly design and iterate on concepts and features</a:t>
            </a:r>
          </a:p>
        </p:txBody>
      </p:sp>
      <p:pic>
        <p:nvPicPr>
          <p:cNvPr id="18" name="Picture 17" descr="A close up of a sign&#10;&#10;Description generated with high confidence">
            <a:extLst>
              <a:ext uri="{FF2B5EF4-FFF2-40B4-BE49-F238E27FC236}">
                <a16:creationId xmlns:a16="http://schemas.microsoft.com/office/drawing/2014/main" id="{CDEFB0E7-68CC-4FF1-9238-B4C905E01E06}"/>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205874" y="4191703"/>
            <a:ext cx="5663991" cy="1561575"/>
          </a:xfrm>
          <a:prstGeom prst="rect">
            <a:avLst/>
          </a:prstGeom>
        </p:spPr>
      </p:pic>
      <p:sp>
        <p:nvSpPr>
          <p:cNvPr id="22" name="Rectangle 21">
            <a:extLst>
              <a:ext uri="{FF2B5EF4-FFF2-40B4-BE49-F238E27FC236}">
                <a16:creationId xmlns:a16="http://schemas.microsoft.com/office/drawing/2014/main" id="{D968C09D-9E17-4CE2-BF1B-85D5708017BC}"/>
              </a:ext>
            </a:extLst>
          </p:cNvPr>
          <p:cNvSpPr/>
          <p:nvPr/>
        </p:nvSpPr>
        <p:spPr bwMode="auto">
          <a:xfrm rot="5400000">
            <a:off x="5843950" y="1367901"/>
            <a:ext cx="381572" cy="9554607"/>
          </a:xfrm>
          <a:prstGeom prst="rect">
            <a:avLst/>
          </a:prstGeom>
          <a:solidFill>
            <a:schemeClr val="bg1"/>
          </a:solidFill>
          <a:ln w="19050" cap="flat" cmpd="sng" algn="ctr">
            <a:solidFill>
              <a:schemeClr val="tx1"/>
            </a:solidFill>
            <a:prstDash val="sysDot"/>
            <a:miter lim="800000"/>
          </a:ln>
          <a:effectLst/>
        </p:spPr>
        <p:txBody>
          <a:bodyPr vert="vert270" rtlCol="0" anchor="ctr"/>
          <a:lstStyle/>
          <a:p>
            <a:pPr algn="ctr" defTabSz="570558">
              <a:defRPr/>
            </a:pPr>
            <a:r>
              <a:rPr lang="en-US" sz="1200" kern="0">
                <a:latin typeface="+mj-lt"/>
                <a:cs typeface="Arial"/>
              </a:rPr>
              <a:t>CLOUD GATE </a:t>
            </a:r>
            <a:endParaRPr lang="en-US" sz="1200" kern="0">
              <a:latin typeface="+mj-lt"/>
            </a:endParaRPr>
          </a:p>
          <a:p>
            <a:pPr algn="ctr" defTabSz="570558">
              <a:defRPr/>
            </a:pPr>
            <a:r>
              <a:rPr lang="en-US" sz="1200" kern="0">
                <a:latin typeface="+mj-lt"/>
              </a:rPr>
              <a:t>Continuous Integration, Continuous Testing &amp; Continuous Deployment</a:t>
            </a:r>
            <a:endParaRPr lang="en-US" sz="1200" kern="0">
              <a:latin typeface="+mj-lt"/>
              <a:cs typeface="Arial"/>
            </a:endParaRPr>
          </a:p>
        </p:txBody>
      </p:sp>
      <p:pic>
        <p:nvPicPr>
          <p:cNvPr id="23" name="Picture 23" descr="A close up of a logo&#10;&#10;Description generated with very high confidence">
            <a:extLst>
              <a:ext uri="{FF2B5EF4-FFF2-40B4-BE49-F238E27FC236}">
                <a16:creationId xmlns:a16="http://schemas.microsoft.com/office/drawing/2014/main" id="{017C26A9-34E4-49CD-957E-735E1A307FF8}"/>
              </a:ext>
            </a:extLst>
          </p:cNvPr>
          <p:cNvPicPr>
            <a:picLocks noChangeAspect="1"/>
          </p:cNvPicPr>
          <p:nvPr/>
        </p:nvPicPr>
        <p:blipFill>
          <a:blip r:embed="rId4"/>
          <a:stretch>
            <a:fillRect/>
          </a:stretch>
        </p:blipFill>
        <p:spPr>
          <a:xfrm>
            <a:off x="11361350" y="3541494"/>
            <a:ext cx="650370" cy="491782"/>
          </a:xfrm>
          <a:prstGeom prst="rect">
            <a:avLst/>
          </a:prstGeom>
        </p:spPr>
      </p:pic>
      <p:sp>
        <p:nvSpPr>
          <p:cNvPr id="36" name="Triangle 35">
            <a:extLst>
              <a:ext uri="{FF2B5EF4-FFF2-40B4-BE49-F238E27FC236}">
                <a16:creationId xmlns:a16="http://schemas.microsoft.com/office/drawing/2014/main" id="{301EA665-8721-4C42-BDED-B0648DE75F2A}"/>
              </a:ext>
            </a:extLst>
          </p:cNvPr>
          <p:cNvSpPr/>
          <p:nvPr/>
        </p:nvSpPr>
        <p:spPr>
          <a:xfrm>
            <a:off x="5537200" y="2955285"/>
            <a:ext cx="203200" cy="176596"/>
          </a:xfrm>
          <a:prstGeom prst="triangl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8431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aphicFrame>
        <p:nvGraphicFramePr>
          <p:cNvPr id="49" name="Table 48">
            <a:extLst>
              <a:ext uri="{FF2B5EF4-FFF2-40B4-BE49-F238E27FC236}">
                <a16:creationId xmlns:a16="http://schemas.microsoft.com/office/drawing/2014/main" id="{C0BFAE31-2C06-6244-A572-1C6EBF9A0A38}"/>
              </a:ext>
            </a:extLst>
          </p:cNvPr>
          <p:cNvGraphicFramePr>
            <a:graphicFrameLocks noGrp="1"/>
          </p:cNvGraphicFramePr>
          <p:nvPr>
            <p:extLst>
              <p:ext uri="{D42A27DB-BD31-4B8C-83A1-F6EECF244321}">
                <p14:modId xmlns:p14="http://schemas.microsoft.com/office/powerpoint/2010/main" val="239102808"/>
              </p:ext>
            </p:extLst>
          </p:nvPr>
        </p:nvGraphicFramePr>
        <p:xfrm>
          <a:off x="558800" y="1995715"/>
          <a:ext cx="11074400" cy="2828544"/>
        </p:xfrm>
        <a:graphic>
          <a:graphicData uri="http://schemas.openxmlformats.org/drawingml/2006/table">
            <a:tbl>
              <a:tblPr firstRow="1" bandRow="1">
                <a:tableStyleId>{2D5ABB26-0587-4C30-8999-92F81FD0307C}</a:tableStyleId>
              </a:tblPr>
              <a:tblGrid>
                <a:gridCol w="2768600">
                  <a:extLst>
                    <a:ext uri="{9D8B030D-6E8A-4147-A177-3AD203B41FA5}">
                      <a16:colId xmlns:a16="http://schemas.microsoft.com/office/drawing/2014/main" val="2625792749"/>
                    </a:ext>
                  </a:extLst>
                </a:gridCol>
                <a:gridCol w="2768600">
                  <a:extLst>
                    <a:ext uri="{9D8B030D-6E8A-4147-A177-3AD203B41FA5}">
                      <a16:colId xmlns:a16="http://schemas.microsoft.com/office/drawing/2014/main" val="2703333924"/>
                    </a:ext>
                  </a:extLst>
                </a:gridCol>
                <a:gridCol w="2768600">
                  <a:extLst>
                    <a:ext uri="{9D8B030D-6E8A-4147-A177-3AD203B41FA5}">
                      <a16:colId xmlns:a16="http://schemas.microsoft.com/office/drawing/2014/main" val="4126522344"/>
                    </a:ext>
                  </a:extLst>
                </a:gridCol>
                <a:gridCol w="2768600">
                  <a:extLst>
                    <a:ext uri="{9D8B030D-6E8A-4147-A177-3AD203B41FA5}">
                      <a16:colId xmlns:a16="http://schemas.microsoft.com/office/drawing/2014/main" val="3627552194"/>
                    </a:ext>
                  </a:extLst>
                </a:gridCol>
              </a:tblGrid>
              <a:tr h="2164080">
                <a:tc>
                  <a:txBody>
                    <a:bodyPr/>
                    <a:lstStyle/>
                    <a:p>
                      <a:pPr algn="ctr"/>
                      <a:r>
                        <a:rPr lang="en-US" sz="1400">
                          <a:solidFill>
                            <a:srgbClr val="006A4D"/>
                          </a:solidFill>
                          <a:latin typeface="Arial" panose="020B0604020202020204" pitchFamily="34" charset="0"/>
                          <a:ea typeface="Avenir"/>
                          <a:cs typeface="Arial" panose="020B0604020202020204" pitchFamily="34" charset="0"/>
                          <a:sym typeface="Avenir"/>
                        </a:rPr>
                        <a:t>User Story Development</a:t>
                      </a:r>
                      <a:endParaRPr lang="en-US" sz="1400">
                        <a:solidFill>
                          <a:srgbClr val="006A4D"/>
                        </a:solidFill>
                        <a:latin typeface="Arial" panose="020B0604020202020204" pitchFamily="34" charset="0"/>
                        <a:cs typeface="Arial" panose="020B0604020202020204" pitchFamily="34" charset="0"/>
                      </a:endParaRPr>
                    </a:p>
                  </a:txBody>
                  <a:tcPr marL="121920" marR="121920" marT="1950720" marB="0" anchor="b">
                    <a:lnL>
                      <a:noFill/>
                    </a:lnL>
                    <a:lnR w="6350" cap="flat" cmpd="sng" algn="ctr">
                      <a:noFill/>
                      <a:prstDash val="solid"/>
                      <a:round/>
                      <a:headEnd type="none" w="med" len="med"/>
                      <a:tailEnd type="none" w="med" len="med"/>
                    </a:lnR>
                    <a:lnT>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dirty="0">
                          <a:solidFill>
                            <a:srgbClr val="006A4D"/>
                          </a:solidFill>
                          <a:cs typeface="Arial" panose="020B0604020202020204" pitchFamily="34" charset="0"/>
                          <a:sym typeface="Avenir"/>
                        </a:rPr>
                        <a:t>Hi-fidelity Clickable Prototypes</a:t>
                      </a:r>
                      <a:endParaRPr lang="en-US" sz="1400" dirty="0">
                        <a:solidFill>
                          <a:srgbClr val="006A4D"/>
                        </a:solidFill>
                        <a:cs typeface="Arial" panose="020B0604020202020204" pitchFamily="34" charset="0"/>
                      </a:endParaRPr>
                    </a:p>
                  </a:txBody>
                  <a:tcPr marL="121920" marR="121920" marT="6096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a:solidFill>
                            <a:srgbClr val="006A4D"/>
                          </a:solidFill>
                          <a:latin typeface="Arial" panose="020B0604020202020204" pitchFamily="34" charset="0"/>
                          <a:ea typeface="Avenir"/>
                          <a:cs typeface="Arial" panose="020B0604020202020204" pitchFamily="34" charset="0"/>
                          <a:sym typeface="Avenir"/>
                        </a:rPr>
                        <a:t>Design Systems</a:t>
                      </a:r>
                      <a:endParaRPr lang="en-US" sz="1400">
                        <a:solidFill>
                          <a:srgbClr val="006A4D"/>
                        </a:solidFill>
                        <a:latin typeface="Arial" panose="020B0604020202020204" pitchFamily="34" charset="0"/>
                        <a:cs typeface="Arial" panose="020B0604020202020204" pitchFamily="34" charset="0"/>
                      </a:endParaRPr>
                    </a:p>
                  </a:txBody>
                  <a:tcPr marL="121920" marR="0" marT="1036320" marB="0" anchor="b">
                    <a:lnL w="6350" cap="flat" cmpd="sng" algn="ctr">
                      <a:noFill/>
                      <a:prstDash val="solid"/>
                      <a:round/>
                      <a:headEnd type="none" w="med" len="med"/>
                      <a:tailEnd type="none" w="med" len="med"/>
                    </a:lnL>
                    <a:lnR>
                      <a:noFill/>
                    </a:lnR>
                    <a:lnT>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kern="1200">
                          <a:solidFill>
                            <a:srgbClr val="006A4D"/>
                          </a:solidFill>
                          <a:latin typeface="+mn-lt"/>
                          <a:ea typeface="+mn-ea"/>
                          <a:cs typeface="Arial" panose="020B0604020202020204" pitchFamily="34" charset="0"/>
                          <a:sym typeface="Avenir"/>
                        </a:rPr>
                        <a:t>Sitemap</a:t>
                      </a:r>
                      <a:endParaRPr lang="en-US" sz="1400" kern="1200">
                        <a:solidFill>
                          <a:srgbClr val="006A4D"/>
                        </a:solidFill>
                        <a:latin typeface="+mn-lt"/>
                        <a:ea typeface="+mn-ea"/>
                        <a:cs typeface="Arial" panose="020B0604020202020204" pitchFamily="34" charset="0"/>
                      </a:endParaRPr>
                    </a:p>
                  </a:txBody>
                  <a:tcPr marL="121920" marR="121920" marT="60960" marB="0" anchor="b">
                    <a:lnL w="6350" cap="flat" cmpd="sng" algn="ctr">
                      <a:noFill/>
                      <a:prstDash val="solid"/>
                      <a:round/>
                      <a:headEnd type="none" w="med" len="med"/>
                      <a:tailEnd type="none" w="med" len="med"/>
                    </a:lnL>
                    <a:lnR>
                      <a:noFill/>
                    </a:lnR>
                    <a:lnT>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3504849"/>
                  </a:ext>
                </a:extLst>
              </a:tr>
              <a:tr h="499872">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100" kern="1200">
                          <a:solidFill>
                            <a:schemeClr val="tx1">
                              <a:lumMod val="65000"/>
                              <a:lumOff val="35000"/>
                            </a:schemeClr>
                          </a:solidFill>
                          <a:latin typeface="+mn-lt"/>
                          <a:ea typeface="Avenir Next" charset="0"/>
                          <a:cs typeface="Arial" panose="020B0604020202020204" pitchFamily="34" charset="0"/>
                          <a:sym typeface="Avenir"/>
                        </a:rPr>
                        <a:t>A user story is a requirement expressed </a:t>
                      </a:r>
                      <a:br>
                        <a:rPr lang="en-US" sz="1100" kern="1200">
                          <a:solidFill>
                            <a:schemeClr val="tx1">
                              <a:lumMod val="65000"/>
                              <a:lumOff val="35000"/>
                            </a:schemeClr>
                          </a:solidFill>
                          <a:latin typeface="+mn-lt"/>
                          <a:ea typeface="Avenir Next" charset="0"/>
                          <a:cs typeface="Arial" panose="020B0604020202020204" pitchFamily="34" charset="0"/>
                          <a:sym typeface="Avenir"/>
                        </a:rPr>
                      </a:br>
                      <a:r>
                        <a:rPr lang="en-US" sz="1100" kern="1200">
                          <a:solidFill>
                            <a:schemeClr val="tx1">
                              <a:lumMod val="65000"/>
                              <a:lumOff val="35000"/>
                            </a:schemeClr>
                          </a:solidFill>
                          <a:latin typeface="+mn-lt"/>
                          <a:ea typeface="Avenir Next" charset="0"/>
                          <a:cs typeface="Arial" panose="020B0604020202020204" pitchFamily="34" charset="0"/>
                          <a:sym typeface="Avenir"/>
                        </a:rPr>
                        <a:t>from the perspective of an end-user goal</a:t>
                      </a:r>
                    </a:p>
                  </a:txBody>
                  <a:tcPr marL="121920" marR="121920" marT="60960" marB="0">
                    <a:lnL>
                      <a:noFill/>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100" kern="1200">
                          <a:solidFill>
                            <a:schemeClr val="tx1">
                              <a:lumMod val="65000"/>
                              <a:lumOff val="35000"/>
                            </a:schemeClr>
                          </a:solidFill>
                          <a:latin typeface="+mn-lt"/>
                          <a:ea typeface="Avenir Next" charset="0"/>
                          <a:cs typeface="Arial" panose="020B0604020202020204" pitchFamily="34" charset="0"/>
                          <a:sym typeface="Avenir"/>
                        </a:rPr>
                        <a:t>Clickable prototypes showcase how flows, features, and visual design come to life</a:t>
                      </a:r>
                    </a:p>
                  </a:txBody>
                  <a:tcPr marL="121920" marR="121920" marT="6096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100" kern="1200">
                          <a:solidFill>
                            <a:schemeClr val="tx1">
                              <a:lumMod val="65000"/>
                              <a:lumOff val="35000"/>
                            </a:schemeClr>
                          </a:solidFill>
                          <a:latin typeface="+mn-lt"/>
                          <a:ea typeface="Avenir Next" charset="0"/>
                          <a:cs typeface="Arial" panose="020B0604020202020204" pitchFamily="34" charset="0"/>
                          <a:sym typeface="Avenir"/>
                        </a:rPr>
                        <a:t>Design systems identify the design architecture for color, fonts, and UI patterns</a:t>
                      </a:r>
                    </a:p>
                  </a:txBody>
                  <a:tcPr marL="121920" marR="0" marT="60960" marB="0">
                    <a:lnL w="6350" cap="flat" cmpd="sng" algn="ctr">
                      <a:no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90000"/>
                        </a:lnSpc>
                        <a:spcBef>
                          <a:spcPts val="0"/>
                        </a:spcBef>
                        <a:spcAft>
                          <a:spcPts val="0"/>
                        </a:spcAft>
                        <a:buClrTx/>
                        <a:buSzTx/>
                        <a:buFontTx/>
                        <a:buNone/>
                        <a:tabLst/>
                        <a:defRPr/>
                      </a:pPr>
                      <a:r>
                        <a:rPr lang="en-US" sz="1100" kern="1200">
                          <a:solidFill>
                            <a:schemeClr val="tx1">
                              <a:lumMod val="65000"/>
                              <a:lumOff val="35000"/>
                            </a:schemeClr>
                          </a:solidFill>
                          <a:latin typeface="+mn-lt"/>
                          <a:ea typeface="Avenir Next" charset="0"/>
                          <a:cs typeface="Arial" panose="020B0604020202020204" pitchFamily="34" charset="0"/>
                          <a:sym typeface="Avenir"/>
                        </a:rPr>
                        <a:t>A sitemap that defines the information architecture including the structure, taxonomy, and nomenclature of the experience</a:t>
                      </a:r>
                    </a:p>
                  </a:txBody>
                  <a:tcPr marL="121920" marR="121920" marT="60960" marB="0">
                    <a:lnL w="6350" cap="flat" cmpd="sng" algn="ctr">
                      <a:noFill/>
                      <a:prstDash val="solid"/>
                      <a:round/>
                      <a:headEnd type="none" w="med" len="med"/>
                      <a:tailEnd type="none" w="med" len="med"/>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901270125"/>
                  </a:ext>
                </a:extLst>
              </a:tr>
            </a:tbl>
          </a:graphicData>
        </a:graphic>
      </p:graphicFrame>
      <p:sp>
        <p:nvSpPr>
          <p:cNvPr id="1560" name="Google Shape;1560;p162"/>
          <p:cNvSpPr/>
          <p:nvPr/>
        </p:nvSpPr>
        <p:spPr>
          <a:xfrm>
            <a:off x="5503240" y="1187737"/>
            <a:ext cx="2048000" cy="3785600"/>
          </a:xfrm>
          <a:prstGeom prst="rect">
            <a:avLst/>
          </a:prstGeom>
          <a:noFill/>
          <a:ln>
            <a:noFill/>
          </a:ln>
        </p:spPr>
        <p:txBody>
          <a:bodyPr spcFirstLastPara="1" wrap="square" lIns="121900" tIns="60933" rIns="121900" bIns="60933" anchor="ctr" anchorCtr="0">
            <a:noAutofit/>
          </a:bodyPr>
          <a:lstStyle/>
          <a:p>
            <a:pPr algn="ctr"/>
            <a:endParaRPr>
              <a:solidFill>
                <a:srgbClr val="002060"/>
              </a:solidFill>
              <a:latin typeface="Arial"/>
              <a:ea typeface="Arial"/>
              <a:cs typeface="Arial"/>
              <a:sym typeface="Arial"/>
            </a:endParaRPr>
          </a:p>
        </p:txBody>
      </p:sp>
      <p:sp>
        <p:nvSpPr>
          <p:cNvPr id="1561" name="Google Shape;1561;p162"/>
          <p:cNvSpPr/>
          <p:nvPr/>
        </p:nvSpPr>
        <p:spPr>
          <a:xfrm>
            <a:off x="7654045" y="1187737"/>
            <a:ext cx="2939600" cy="3785600"/>
          </a:xfrm>
          <a:prstGeom prst="rect">
            <a:avLst/>
          </a:prstGeom>
          <a:noFill/>
          <a:ln>
            <a:noFill/>
          </a:ln>
        </p:spPr>
        <p:txBody>
          <a:bodyPr spcFirstLastPara="1" wrap="square" lIns="121900" tIns="60933" rIns="121900" bIns="60933" anchor="ctr" anchorCtr="0">
            <a:noAutofit/>
          </a:bodyPr>
          <a:lstStyle/>
          <a:p>
            <a:pPr algn="ctr"/>
            <a:endParaRPr>
              <a:solidFill>
                <a:srgbClr val="002060"/>
              </a:solidFill>
              <a:latin typeface="Arial"/>
              <a:ea typeface="Arial"/>
              <a:cs typeface="Arial"/>
              <a:sym typeface="Arial"/>
            </a:endParaRPr>
          </a:p>
        </p:txBody>
      </p:sp>
      <p:sp>
        <p:nvSpPr>
          <p:cNvPr id="3" name="Title 2">
            <a:extLst>
              <a:ext uri="{FF2B5EF4-FFF2-40B4-BE49-F238E27FC236}">
                <a16:creationId xmlns:a16="http://schemas.microsoft.com/office/drawing/2014/main" id="{66A5D403-23E1-5D44-9BA6-703D12BEFD78}"/>
              </a:ext>
            </a:extLst>
          </p:cNvPr>
          <p:cNvSpPr>
            <a:spLocks noGrp="1"/>
          </p:cNvSpPr>
          <p:nvPr>
            <p:ph type="title"/>
          </p:nvPr>
        </p:nvSpPr>
        <p:spPr/>
        <p:txBody>
          <a:bodyPr/>
          <a:lstStyle/>
          <a:p>
            <a:r>
              <a:rPr lang="en-US" dirty="0"/>
              <a:t>Key outputs of our process</a:t>
            </a:r>
          </a:p>
        </p:txBody>
      </p:sp>
      <p:pic>
        <p:nvPicPr>
          <p:cNvPr id="37" name="Google Shape;1580;p162">
            <a:extLst>
              <a:ext uri="{FF2B5EF4-FFF2-40B4-BE49-F238E27FC236}">
                <a16:creationId xmlns:a16="http://schemas.microsoft.com/office/drawing/2014/main" id="{1F67DF0E-8C30-F342-A64F-9A33F25E5618}"/>
              </a:ext>
            </a:extLst>
          </p:cNvPr>
          <p:cNvPicPr preferRelativeResize="0">
            <a:picLocks noChangeAspect="1"/>
          </p:cNvPicPr>
          <p:nvPr/>
        </p:nvPicPr>
        <p:blipFill rotWithShape="1">
          <a:blip r:embed="rId3" cstate="screen">
            <a:alphaModFix/>
            <a:extLst>
              <a:ext uri="{28A0092B-C50C-407E-A947-70E740481C1C}">
                <a14:useLocalDpi xmlns:a14="http://schemas.microsoft.com/office/drawing/2010/main"/>
              </a:ext>
            </a:extLst>
          </a:blip>
          <a:srcRect r="17781"/>
          <a:stretch/>
        </p:blipFill>
        <p:spPr>
          <a:xfrm>
            <a:off x="3624863" y="2324781"/>
            <a:ext cx="2208382" cy="1423519"/>
          </a:xfrm>
          <a:prstGeom prst="rect">
            <a:avLst/>
          </a:prstGeom>
          <a:noFill/>
          <a:ln>
            <a:noFill/>
          </a:ln>
        </p:spPr>
      </p:pic>
      <p:pic>
        <p:nvPicPr>
          <p:cNvPr id="4" name="Picture 3">
            <a:extLst>
              <a:ext uri="{FF2B5EF4-FFF2-40B4-BE49-F238E27FC236}">
                <a16:creationId xmlns:a16="http://schemas.microsoft.com/office/drawing/2014/main" id="{2A1F0976-A75B-894D-81C8-0D247327BAEE}"/>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t="-2043" b="-5235"/>
          <a:stretch/>
        </p:blipFill>
        <p:spPr>
          <a:xfrm>
            <a:off x="761540" y="2356749"/>
            <a:ext cx="2518688" cy="1524000"/>
          </a:xfrm>
          <a:prstGeom prst="rect">
            <a:avLst/>
          </a:prstGeom>
          <a:solidFill>
            <a:srgbClr val="F8F8F8"/>
          </a:solidFill>
          <a:ln w="6350">
            <a:solidFill>
              <a:schemeClr val="bg1">
                <a:lumMod val="85000"/>
              </a:schemeClr>
            </a:solidFill>
          </a:ln>
          <a:effectLst/>
        </p:spPr>
      </p:pic>
      <p:pic>
        <p:nvPicPr>
          <p:cNvPr id="8" name="Picture 7">
            <a:extLst>
              <a:ext uri="{FF2B5EF4-FFF2-40B4-BE49-F238E27FC236}">
                <a16:creationId xmlns:a16="http://schemas.microsoft.com/office/drawing/2014/main" id="{CAF1EF05-5E85-8642-A0A5-32EA6BDEA040}"/>
              </a:ext>
            </a:extLst>
          </p:cNvPr>
          <p:cNvPicPr>
            <a:picLocks noChangeAspect="1"/>
          </p:cNvPicPr>
          <p:nvPr/>
        </p:nvPicPr>
        <p:blipFill rotWithShape="1">
          <a:blip r:embed="rId5" cstate="screen">
            <a:alphaModFix/>
            <a:extLst>
              <a:ext uri="{28A0092B-C50C-407E-A947-70E740481C1C}">
                <a14:useLocalDpi xmlns:a14="http://schemas.microsoft.com/office/drawing/2010/main"/>
              </a:ext>
            </a:extLst>
          </a:blip>
          <a:srcRect t="898"/>
          <a:stretch/>
        </p:blipFill>
        <p:spPr>
          <a:xfrm>
            <a:off x="9071429" y="2356749"/>
            <a:ext cx="2362976" cy="1524000"/>
          </a:xfrm>
          <a:prstGeom prst="rect">
            <a:avLst/>
          </a:prstGeom>
          <a:noFill/>
          <a:ln w="6350">
            <a:solidFill>
              <a:schemeClr val="bg1">
                <a:lumMod val="85000"/>
              </a:schemeClr>
            </a:solidFill>
          </a:ln>
          <a:effectLst/>
        </p:spPr>
      </p:pic>
      <p:pic>
        <p:nvPicPr>
          <p:cNvPr id="10" name="Picture 9">
            <a:extLst>
              <a:ext uri="{FF2B5EF4-FFF2-40B4-BE49-F238E27FC236}">
                <a16:creationId xmlns:a16="http://schemas.microsoft.com/office/drawing/2014/main" id="{F209B47C-F31B-8440-B02B-392F056D4287}"/>
              </a:ext>
            </a:extLst>
          </p:cNvPr>
          <p:cNvPicPr>
            <a:picLocks noChangeAspect="1"/>
          </p:cNvPicPr>
          <p:nvPr/>
        </p:nvPicPr>
        <p:blipFill rotWithShape="1">
          <a:blip r:embed="rId6" cstate="screen">
            <a:alphaModFix/>
            <a:extLst>
              <a:ext uri="{28A0092B-C50C-407E-A947-70E740481C1C}">
                <a14:useLocalDpi xmlns:a14="http://schemas.microsoft.com/office/drawing/2010/main"/>
              </a:ext>
            </a:extLst>
          </a:blip>
          <a:srcRect t="3729" r="3473" b="6822"/>
          <a:stretch/>
        </p:blipFill>
        <p:spPr>
          <a:xfrm>
            <a:off x="6474444" y="2356750"/>
            <a:ext cx="2112107" cy="1520717"/>
          </a:xfrm>
          <a:prstGeom prst="rect">
            <a:avLst/>
          </a:prstGeom>
          <a:noFill/>
          <a:ln w="6350">
            <a:solidFill>
              <a:schemeClr val="bg1">
                <a:lumMod val="85000"/>
              </a:schemeClr>
            </a:solidFill>
          </a:ln>
          <a:effectLst/>
        </p:spPr>
      </p:pic>
      <p:sp>
        <p:nvSpPr>
          <p:cNvPr id="15" name="Rectangle 14">
            <a:extLst>
              <a:ext uri="{FF2B5EF4-FFF2-40B4-BE49-F238E27FC236}">
                <a16:creationId xmlns:a16="http://schemas.microsoft.com/office/drawing/2014/main" id="{D42D4477-A469-FD49-BB8A-6273D59258E0}"/>
              </a:ext>
            </a:extLst>
          </p:cNvPr>
          <p:cNvSpPr/>
          <p:nvPr/>
        </p:nvSpPr>
        <p:spPr>
          <a:xfrm>
            <a:off x="457197" y="1913172"/>
            <a:ext cx="6096000" cy="307777"/>
          </a:xfrm>
          <a:prstGeom prst="rect">
            <a:avLst/>
          </a:prstGeom>
        </p:spPr>
        <p:txBody>
          <a:bodyPr>
            <a:spAutoFit/>
          </a:bodyPr>
          <a:lstStyle/>
          <a:p>
            <a:pPr defTabSz="914377">
              <a:defRPr/>
            </a:pPr>
            <a:r>
              <a:rPr lang="en-US" sz="1400" b="1" spc="133">
                <a:solidFill>
                  <a:srgbClr val="006A4D"/>
                </a:solidFill>
                <a:latin typeface="Arial" panose="020B0604020202020204" pitchFamily="34" charset="0"/>
                <a:ea typeface="Avenir Next Demi Bold" charset="0"/>
                <a:cs typeface="Arial" panose="020B0604020202020204" pitchFamily="34" charset="0"/>
              </a:rPr>
              <a:t>// </a:t>
            </a:r>
            <a:r>
              <a:rPr lang="en-US" sz="1400" b="1" cap="all" spc="133">
                <a:solidFill>
                  <a:srgbClr val="000000"/>
                </a:solidFill>
                <a:latin typeface="Arial" panose="020B0604020202020204" pitchFamily="34" charset="0"/>
                <a:ea typeface="Avenir Next Demi Bold" charset="0"/>
                <a:cs typeface="Arial" panose="020B0604020202020204" pitchFamily="34" charset="0"/>
              </a:rPr>
              <a:t>PRODUCT REALIZATION and DESIGN</a:t>
            </a:r>
          </a:p>
        </p:txBody>
      </p:sp>
    </p:spTree>
    <p:extLst>
      <p:ext uri="{BB962C8B-B14F-4D97-AF65-F5344CB8AC3E}">
        <p14:creationId xmlns:p14="http://schemas.microsoft.com/office/powerpoint/2010/main" val="125591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11223172" cy="831125"/>
          </a:xfrm>
        </p:spPr>
        <p:txBody>
          <a:bodyPr/>
          <a:lstStyle/>
          <a:p>
            <a:r>
              <a:rPr lang="en-US" sz="2670" dirty="0">
                <a:solidFill>
                  <a:srgbClr val="006A4D"/>
                </a:solidFill>
                <a:latin typeface="+mj-lt"/>
              </a:rPr>
              <a:t>A closer look: </a:t>
            </a:r>
            <a:br>
              <a:rPr lang="en-US" sz="2670" dirty="0">
                <a:latin typeface="+mj-lt"/>
              </a:rPr>
            </a:br>
            <a:r>
              <a:rPr lang="en-US" sz="2670" dirty="0">
                <a:latin typeface="+mj-lt"/>
              </a:rPr>
              <a:t>DevOps pipeline leveraging CBRE </a:t>
            </a:r>
            <a:r>
              <a:rPr lang="en-US" sz="2670" dirty="0" err="1">
                <a:latin typeface="+mj-lt"/>
              </a:rPr>
              <a:t>CloudGate</a:t>
            </a:r>
            <a:r>
              <a:rPr lang="en-US" sz="2670" dirty="0">
                <a:latin typeface="+mj-lt"/>
              </a:rPr>
              <a:t> standards</a:t>
            </a:r>
          </a:p>
        </p:txBody>
      </p:sp>
      <p:sp>
        <p:nvSpPr>
          <p:cNvPr id="3" name="Slide Number Placeholder 2"/>
          <p:cNvSpPr>
            <a:spLocks noGrp="1"/>
          </p:cNvSpPr>
          <p:nvPr>
            <p:ph type="sldNum" sz="quarter" idx="13"/>
          </p:nvPr>
        </p:nvSpPr>
        <p:spPr/>
        <p:txBody>
          <a:bodyPr/>
          <a:lstStyle/>
          <a:p>
            <a:fld id="{CDEE2954-54E9-4846-B9AA-9D6731F553AF}" type="slidenum">
              <a:rPr lang="en-US" smtClean="0">
                <a:latin typeface="+mj-lt"/>
              </a:rPr>
              <a:pPr/>
              <a:t>32</a:t>
            </a:fld>
            <a:endParaRPr lang="en-US">
              <a:latin typeface="+mj-lt"/>
            </a:endParaRPr>
          </a:p>
        </p:txBody>
      </p:sp>
      <p:sp>
        <p:nvSpPr>
          <p:cNvPr id="7" name="Rectangle 6"/>
          <p:cNvSpPr/>
          <p:nvPr/>
        </p:nvSpPr>
        <p:spPr>
          <a:xfrm>
            <a:off x="9413090" y="3124129"/>
            <a:ext cx="1614324" cy="1468721"/>
          </a:xfrm>
          <a:prstGeom prst="rect">
            <a:avLst/>
          </a:prstGeom>
          <a:gradFill rotWithShape="1">
            <a:gsLst>
              <a:gs pos="0">
                <a:srgbClr val="00B140">
                  <a:lumMod val="110000"/>
                  <a:satMod val="105000"/>
                  <a:tint val="67000"/>
                </a:srgbClr>
              </a:gs>
              <a:gs pos="50000">
                <a:srgbClr val="00B140">
                  <a:lumMod val="105000"/>
                  <a:satMod val="103000"/>
                  <a:tint val="73000"/>
                </a:srgbClr>
              </a:gs>
              <a:gs pos="100000">
                <a:srgbClr val="00B140">
                  <a:lumMod val="105000"/>
                  <a:satMod val="109000"/>
                  <a:tint val="81000"/>
                </a:srgbClr>
              </a:gs>
            </a:gsLst>
            <a:lin ang="5400000" scaled="0"/>
          </a:gradFill>
          <a:ln w="6350" cap="flat" cmpd="sng" algn="ctr">
            <a:solidFill>
              <a:srgbClr val="00195A">
                <a:lumMod val="50000"/>
              </a:srgbClr>
            </a:solidFill>
            <a:prstDash val="solid"/>
            <a:miter lim="800000"/>
          </a:ln>
          <a:effectLst/>
        </p:spPr>
        <p:txBody>
          <a:bodyPr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41414"/>
              </a:solidFill>
              <a:effectLst/>
              <a:uLnTx/>
              <a:uFillTx/>
              <a:latin typeface="+mj-lt"/>
              <a:ea typeface="+mn-ea"/>
              <a:cs typeface="Calibri" panose="020F0502020204030204" pitchFamily="34" charset="0"/>
            </a:endParaRPr>
          </a:p>
        </p:txBody>
      </p:sp>
      <p:sp>
        <p:nvSpPr>
          <p:cNvPr id="8" name="Rectangle 7"/>
          <p:cNvSpPr/>
          <p:nvPr/>
        </p:nvSpPr>
        <p:spPr>
          <a:xfrm>
            <a:off x="9417689" y="2990673"/>
            <a:ext cx="1599225" cy="1623878"/>
          </a:xfrm>
          <a:prstGeom prst="rect">
            <a:avLst/>
          </a:prstGeom>
          <a:solidFill>
            <a:srgbClr val="0033B4"/>
          </a:solidFill>
          <a:ln w="12700" cap="flat" cmpd="sng" algn="ctr">
            <a:solidFill>
              <a:srgbClr val="0033B4">
                <a:shade val="50000"/>
              </a:srgbClr>
            </a:solidFill>
            <a:prstDash val="solid"/>
            <a:miter lim="800000"/>
          </a:ln>
          <a:effectLst/>
        </p:spPr>
        <p:txBody>
          <a:bodyPr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41414"/>
              </a:solidFill>
              <a:effectLst/>
              <a:uLnTx/>
              <a:uFillTx/>
              <a:latin typeface="+mj-lt"/>
              <a:ea typeface="+mn-ea"/>
              <a:cs typeface="Calibri" panose="020F0502020204030204" pitchFamily="34" charset="0"/>
            </a:endParaRPr>
          </a:p>
        </p:txBody>
      </p:sp>
      <p:sp>
        <p:nvSpPr>
          <p:cNvPr id="9" name="Rectangle 8"/>
          <p:cNvSpPr/>
          <p:nvPr/>
        </p:nvSpPr>
        <p:spPr>
          <a:xfrm>
            <a:off x="9367395" y="1269981"/>
            <a:ext cx="1944732" cy="3840014"/>
          </a:xfrm>
          <a:prstGeom prst="rect">
            <a:avLst/>
          </a:prstGeom>
          <a:solidFill>
            <a:schemeClr val="bg2"/>
          </a:solidFill>
          <a:ln>
            <a:solidFill>
              <a:schemeClr val="tx1"/>
            </a:solid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141414"/>
              </a:solidFill>
              <a:effectLst/>
              <a:uLnTx/>
              <a:uFillTx/>
              <a:latin typeface="+mj-lt"/>
              <a:ea typeface="+mn-ea"/>
              <a:cs typeface="Calibri" panose="020F0502020204030204" pitchFamily="34" charset="0"/>
            </a:endParaRPr>
          </a:p>
        </p:txBody>
      </p:sp>
      <p:sp>
        <p:nvSpPr>
          <p:cNvPr id="10" name="Rectangle 9"/>
          <p:cNvSpPr/>
          <p:nvPr/>
        </p:nvSpPr>
        <p:spPr>
          <a:xfrm>
            <a:off x="2754937" y="1667968"/>
            <a:ext cx="754732" cy="429768"/>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Unit Testing</a:t>
            </a:r>
          </a:p>
        </p:txBody>
      </p:sp>
      <p:sp>
        <p:nvSpPr>
          <p:cNvPr id="11" name="Rectangle 10"/>
          <p:cNvSpPr/>
          <p:nvPr/>
        </p:nvSpPr>
        <p:spPr>
          <a:xfrm>
            <a:off x="4556728" y="1667968"/>
            <a:ext cx="1185776" cy="429768"/>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Build Automation</a:t>
            </a:r>
          </a:p>
        </p:txBody>
      </p:sp>
      <p:sp>
        <p:nvSpPr>
          <p:cNvPr id="12" name="Rectangle 11"/>
          <p:cNvSpPr/>
          <p:nvPr/>
        </p:nvSpPr>
        <p:spPr>
          <a:xfrm>
            <a:off x="1194931" y="2822289"/>
            <a:ext cx="1123878" cy="577030"/>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effectLst/>
                <a:uLnTx/>
                <a:uFillTx/>
                <a:latin typeface="+mj-lt"/>
                <a:cs typeface="Calibri" panose="020F0502020204030204" pitchFamily="34" charset="0"/>
              </a:rPr>
              <a:t>Application Lifecycle Management</a:t>
            </a:r>
          </a:p>
          <a:p>
            <a:pPr marL="0" marR="0" lvl="0" indent="0" algn="ctr" defTabSz="1219018" eaLnBrk="1" fontAlgn="auto" latinLnBrk="0" hangingPunct="1">
              <a:lnSpc>
                <a:spcPct val="100000"/>
              </a:lnSpc>
              <a:spcBef>
                <a:spcPts val="0"/>
              </a:spcBef>
              <a:spcAft>
                <a:spcPts val="0"/>
              </a:spcAft>
              <a:buClrTx/>
              <a:buSzTx/>
              <a:buFontTx/>
              <a:buNone/>
              <a:tabLst/>
              <a:defRPr/>
            </a:pPr>
            <a:r>
              <a:rPr lang="en-US" sz="800" kern="0" dirty="0">
                <a:latin typeface="+mj-lt"/>
                <a:cs typeface="Calibri" panose="020F0502020204030204" pitchFamily="34" charset="0"/>
              </a:rPr>
              <a:t>(APM ID)</a:t>
            </a:r>
            <a:endParaRPr kumimoji="0" lang="en-US" sz="800" strike="noStrike" kern="0" cap="none" spc="0" normalizeH="0" baseline="0" noProof="0" dirty="0">
              <a:ln>
                <a:noFill/>
              </a:ln>
              <a:effectLst/>
              <a:uLnTx/>
              <a:uFillTx/>
              <a:latin typeface="+mj-lt"/>
              <a:cs typeface="Calibri" panose="020F0502020204030204" pitchFamily="34" charset="0"/>
            </a:endParaRPr>
          </a:p>
        </p:txBody>
      </p:sp>
      <p:sp>
        <p:nvSpPr>
          <p:cNvPr id="13" name="Rectangle 12"/>
          <p:cNvSpPr/>
          <p:nvPr/>
        </p:nvSpPr>
        <p:spPr>
          <a:xfrm>
            <a:off x="3271565" y="2813814"/>
            <a:ext cx="1123878" cy="577030"/>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Source Code Version (SCM)</a:t>
            </a:r>
          </a:p>
        </p:txBody>
      </p:sp>
      <p:sp>
        <p:nvSpPr>
          <p:cNvPr id="14" name="Rectangle 13"/>
          <p:cNvSpPr/>
          <p:nvPr/>
        </p:nvSpPr>
        <p:spPr>
          <a:xfrm>
            <a:off x="2472655" y="4494717"/>
            <a:ext cx="901445" cy="429983"/>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Peer Code Review</a:t>
            </a:r>
          </a:p>
        </p:txBody>
      </p:sp>
      <p:sp>
        <p:nvSpPr>
          <p:cNvPr id="15" name="Rectangle 14"/>
          <p:cNvSpPr/>
          <p:nvPr/>
        </p:nvSpPr>
        <p:spPr>
          <a:xfrm>
            <a:off x="3540321" y="4092710"/>
            <a:ext cx="901445" cy="429983"/>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Static Code Analysis</a:t>
            </a:r>
          </a:p>
        </p:txBody>
      </p:sp>
      <p:sp>
        <p:nvSpPr>
          <p:cNvPr id="16" name="Rectangle 15"/>
          <p:cNvSpPr/>
          <p:nvPr/>
        </p:nvSpPr>
        <p:spPr>
          <a:xfrm>
            <a:off x="7138316" y="2832280"/>
            <a:ext cx="1364424" cy="545092"/>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Deployment Automation</a:t>
            </a:r>
          </a:p>
        </p:txBody>
      </p:sp>
      <p:sp>
        <p:nvSpPr>
          <p:cNvPr id="18" name="Rectangle 17"/>
          <p:cNvSpPr/>
          <p:nvPr/>
        </p:nvSpPr>
        <p:spPr>
          <a:xfrm>
            <a:off x="6566296" y="3938548"/>
            <a:ext cx="1434078" cy="634733"/>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21807" tIns="81203" rIns="121807"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Infrastrure  Provisioning &amp; Configuration  Automation</a:t>
            </a:r>
          </a:p>
        </p:txBody>
      </p:sp>
      <p:sp>
        <p:nvSpPr>
          <p:cNvPr id="19" name="TextBox 18"/>
          <p:cNvSpPr txBox="1"/>
          <p:nvPr/>
        </p:nvSpPr>
        <p:spPr>
          <a:xfrm>
            <a:off x="9392955" y="1274799"/>
            <a:ext cx="1467714" cy="333269"/>
          </a:xfrm>
          <a:prstGeom prst="rect">
            <a:avLst/>
          </a:prstGeom>
          <a:noFill/>
        </p:spPr>
        <p:txBody>
          <a:bodyPr wrap="none" lIns="162403" tIns="81203" rIns="162403" bIns="81203" rtlCol="0">
            <a:spAutoFit/>
          </a:bodyPr>
          <a:lstStyle/>
          <a:p>
            <a:pPr defTabSz="1219018"/>
            <a:r>
              <a:rPr lang="en-US" sz="1100" b="1" dirty="0">
                <a:solidFill>
                  <a:srgbClr val="FFFFFF"/>
                </a:solidFill>
                <a:latin typeface="+mj-lt"/>
                <a:cs typeface="Calibri" panose="020F0502020204030204" pitchFamily="34" charset="0"/>
              </a:rPr>
              <a:t>ENVIRONMENTS</a:t>
            </a:r>
          </a:p>
        </p:txBody>
      </p:sp>
      <p:sp>
        <p:nvSpPr>
          <p:cNvPr id="20" name="Rectangle 19"/>
          <p:cNvSpPr/>
          <p:nvPr/>
        </p:nvSpPr>
        <p:spPr>
          <a:xfrm>
            <a:off x="1355075" y="5819925"/>
            <a:ext cx="7349060" cy="332996"/>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Log Management &amp; Monitoring</a:t>
            </a:r>
          </a:p>
        </p:txBody>
      </p:sp>
      <p:cxnSp>
        <p:nvCxnSpPr>
          <p:cNvPr id="21" name="Straight Arrow Connector 20"/>
          <p:cNvCxnSpPr/>
          <p:nvPr/>
        </p:nvCxnSpPr>
        <p:spPr>
          <a:xfrm>
            <a:off x="6081284" y="3215702"/>
            <a:ext cx="1057033" cy="2494"/>
          </a:xfrm>
          <a:prstGeom prst="straightConnector1">
            <a:avLst/>
          </a:prstGeom>
          <a:noFill/>
          <a:ln w="6350" cap="flat" cmpd="sng" algn="ctr">
            <a:solidFill>
              <a:schemeClr val="bg1">
                <a:lumMod val="75000"/>
              </a:schemeClr>
            </a:solidFill>
            <a:prstDash val="dash"/>
            <a:miter lim="800000"/>
            <a:tailEnd type="triangle"/>
          </a:ln>
          <a:effectLst/>
        </p:spPr>
      </p:cxnSp>
      <p:cxnSp>
        <p:nvCxnSpPr>
          <p:cNvPr id="22" name="Straight Arrow Connector 21"/>
          <p:cNvCxnSpPr/>
          <p:nvPr/>
        </p:nvCxnSpPr>
        <p:spPr>
          <a:xfrm flipV="1">
            <a:off x="8000374" y="4223901"/>
            <a:ext cx="1374247" cy="6559"/>
          </a:xfrm>
          <a:prstGeom prst="straightConnector1">
            <a:avLst/>
          </a:prstGeom>
          <a:noFill/>
          <a:ln w="6350" cap="flat" cmpd="sng" algn="ctr">
            <a:solidFill>
              <a:schemeClr val="bg1">
                <a:lumMod val="75000"/>
              </a:schemeClr>
            </a:solidFill>
            <a:prstDash val="dash"/>
            <a:miter lim="800000"/>
            <a:tailEnd type="triangle"/>
          </a:ln>
          <a:effectLst/>
        </p:spPr>
      </p:cxnSp>
      <p:cxnSp>
        <p:nvCxnSpPr>
          <p:cNvPr id="23" name="Straight Arrow Connector 22"/>
          <p:cNvCxnSpPr>
            <a:stCxn id="51" idx="3"/>
          </p:cNvCxnSpPr>
          <p:nvPr/>
        </p:nvCxnSpPr>
        <p:spPr>
          <a:xfrm flipV="1">
            <a:off x="6468720" y="4704192"/>
            <a:ext cx="2900941" cy="4072"/>
          </a:xfrm>
          <a:prstGeom prst="straightConnector1">
            <a:avLst/>
          </a:prstGeom>
          <a:noFill/>
          <a:ln w="6350" cap="flat" cmpd="sng" algn="ctr">
            <a:solidFill>
              <a:schemeClr val="bg1">
                <a:lumMod val="75000"/>
              </a:schemeClr>
            </a:solidFill>
            <a:prstDash val="dash"/>
            <a:miter lim="800000"/>
            <a:tailEnd type="triangle"/>
          </a:ln>
          <a:effectLst/>
        </p:spPr>
      </p:cxnSp>
      <p:cxnSp>
        <p:nvCxnSpPr>
          <p:cNvPr id="24" name="Elbow Connector 23"/>
          <p:cNvCxnSpPr>
            <a:stCxn id="9" idx="2"/>
            <a:endCxn id="20" idx="3"/>
          </p:cNvCxnSpPr>
          <p:nvPr/>
        </p:nvCxnSpPr>
        <p:spPr>
          <a:xfrm rot="5400000">
            <a:off x="9083734" y="4730396"/>
            <a:ext cx="876428" cy="1635626"/>
          </a:xfrm>
          <a:prstGeom prst="bentConnector2">
            <a:avLst/>
          </a:prstGeom>
          <a:noFill/>
          <a:ln w="6350" cap="flat" cmpd="sng" algn="ctr">
            <a:solidFill>
              <a:schemeClr val="bg1">
                <a:lumMod val="75000"/>
              </a:schemeClr>
            </a:solidFill>
            <a:prstDash val="dash"/>
            <a:miter lim="800000"/>
            <a:tailEnd type="triangle"/>
          </a:ln>
          <a:effectLst/>
        </p:spPr>
      </p:cxnSp>
      <p:cxnSp>
        <p:nvCxnSpPr>
          <p:cNvPr id="25" name="Straight Arrow Connector 24"/>
          <p:cNvCxnSpPr>
            <a:stCxn id="12" idx="3"/>
            <a:endCxn id="13" idx="1"/>
          </p:cNvCxnSpPr>
          <p:nvPr/>
        </p:nvCxnSpPr>
        <p:spPr>
          <a:xfrm flipV="1">
            <a:off x="2318807" y="3102333"/>
            <a:ext cx="952759" cy="8473"/>
          </a:xfrm>
          <a:prstGeom prst="straightConnector1">
            <a:avLst/>
          </a:prstGeom>
          <a:noFill/>
          <a:ln w="6350" cap="flat" cmpd="sng" algn="ctr">
            <a:solidFill>
              <a:schemeClr val="bg1">
                <a:lumMod val="75000"/>
              </a:schemeClr>
            </a:solidFill>
            <a:prstDash val="dash"/>
            <a:miter lim="800000"/>
            <a:tailEnd type="triangle"/>
          </a:ln>
          <a:effectLst/>
        </p:spPr>
      </p:cxnSp>
      <p:cxnSp>
        <p:nvCxnSpPr>
          <p:cNvPr id="26" name="Straight Arrow Connector 25"/>
          <p:cNvCxnSpPr>
            <a:stCxn id="13" idx="3"/>
            <a:endCxn id="42" idx="1"/>
          </p:cNvCxnSpPr>
          <p:nvPr/>
        </p:nvCxnSpPr>
        <p:spPr>
          <a:xfrm>
            <a:off x="4395442" y="3102331"/>
            <a:ext cx="619331" cy="0"/>
          </a:xfrm>
          <a:prstGeom prst="straightConnector1">
            <a:avLst/>
          </a:prstGeom>
          <a:noFill/>
          <a:ln w="6350" cap="flat" cmpd="sng" algn="ctr">
            <a:solidFill>
              <a:schemeClr val="bg1">
                <a:lumMod val="75000"/>
              </a:schemeClr>
            </a:solidFill>
            <a:prstDash val="dash"/>
            <a:miter lim="800000"/>
            <a:tailEnd type="triangle"/>
          </a:ln>
          <a:effectLst/>
        </p:spPr>
      </p:cxnSp>
      <p:cxnSp>
        <p:nvCxnSpPr>
          <p:cNvPr id="27" name="Straight Arrow Connector 26"/>
          <p:cNvCxnSpPr>
            <a:stCxn id="10" idx="3"/>
            <a:endCxn id="11" idx="1"/>
          </p:cNvCxnSpPr>
          <p:nvPr/>
        </p:nvCxnSpPr>
        <p:spPr>
          <a:xfrm flipV="1">
            <a:off x="3509666" y="1865126"/>
            <a:ext cx="1047062" cy="668"/>
          </a:xfrm>
          <a:prstGeom prst="straightConnector1">
            <a:avLst/>
          </a:prstGeom>
          <a:noFill/>
          <a:ln w="6350" cap="flat" cmpd="sng" algn="ctr">
            <a:solidFill>
              <a:schemeClr val="bg1">
                <a:lumMod val="75000"/>
              </a:schemeClr>
            </a:solidFill>
            <a:prstDash val="dash"/>
            <a:miter lim="800000"/>
            <a:tailEnd type="triangle"/>
          </a:ln>
          <a:effectLst/>
        </p:spPr>
      </p:cxnSp>
      <p:sp>
        <p:nvSpPr>
          <p:cNvPr id="28" name="TextBox 27"/>
          <p:cNvSpPr txBox="1"/>
          <p:nvPr/>
        </p:nvSpPr>
        <p:spPr>
          <a:xfrm>
            <a:off x="3613391" y="1670920"/>
            <a:ext cx="790708" cy="410213"/>
          </a:xfrm>
          <a:prstGeom prst="rect">
            <a:avLst/>
          </a:prstGeom>
          <a:solidFill>
            <a:schemeClr val="bg1">
              <a:alpha val="55000"/>
            </a:schemeClr>
          </a:solidFill>
        </p:spPr>
        <p:txBody>
          <a:bodyPr wrap="square" lIns="162403" tIns="81203" rIns="162403" bIns="81203" rtlCol="0">
            <a:spAutoFit/>
          </a:bodyPr>
          <a:lstStyle/>
          <a:p>
            <a:pPr algn="ctr" defTabSz="1219018"/>
            <a:r>
              <a:rPr lang="en-US" sz="800" dirty="0">
                <a:solidFill>
                  <a:srgbClr val="141414"/>
                </a:solidFill>
                <a:latin typeface="+mj-lt"/>
                <a:cs typeface="Calibri" panose="020F0502020204030204" pitchFamily="34" charset="0"/>
              </a:rPr>
              <a:t>Run </a:t>
            </a:r>
          </a:p>
          <a:p>
            <a:pPr algn="ctr" defTabSz="1219018"/>
            <a:r>
              <a:rPr lang="en-US" sz="800" dirty="0">
                <a:solidFill>
                  <a:srgbClr val="141414"/>
                </a:solidFill>
                <a:latin typeface="+mj-lt"/>
                <a:cs typeface="Calibri" panose="020F0502020204030204" pitchFamily="34" charset="0"/>
              </a:rPr>
              <a:t>Unit Tests</a:t>
            </a:r>
          </a:p>
        </p:txBody>
      </p:sp>
      <p:cxnSp>
        <p:nvCxnSpPr>
          <p:cNvPr id="34" name="Straight Arrow Connector 33"/>
          <p:cNvCxnSpPr/>
          <p:nvPr/>
        </p:nvCxnSpPr>
        <p:spPr>
          <a:xfrm flipH="1">
            <a:off x="4019386" y="4476666"/>
            <a:ext cx="4105" cy="843981"/>
          </a:xfrm>
          <a:prstGeom prst="straightConnector1">
            <a:avLst/>
          </a:prstGeom>
          <a:noFill/>
          <a:ln w="6350" cap="flat" cmpd="sng" algn="ctr">
            <a:solidFill>
              <a:schemeClr val="bg1">
                <a:lumMod val="75000"/>
              </a:schemeClr>
            </a:solidFill>
            <a:prstDash val="dash"/>
            <a:miter lim="800000"/>
            <a:tailEnd type="triangle"/>
          </a:ln>
          <a:effectLst/>
        </p:spPr>
      </p:cxnSp>
      <p:sp>
        <p:nvSpPr>
          <p:cNvPr id="35" name="TextBox 34"/>
          <p:cNvSpPr txBox="1"/>
          <p:nvPr/>
        </p:nvSpPr>
        <p:spPr>
          <a:xfrm>
            <a:off x="809198" y="3376052"/>
            <a:ext cx="1098299" cy="533324"/>
          </a:xfrm>
          <a:prstGeom prst="rect">
            <a:avLst/>
          </a:prstGeom>
          <a:noFill/>
        </p:spPr>
        <p:txBody>
          <a:bodyPr wrap="square" lIns="162403" tIns="81203" rIns="162403" bIns="81203" rtlCol="0">
            <a:spAutoFit/>
          </a:bodyPr>
          <a:lstStyle/>
          <a:p>
            <a:pPr algn="ctr" defTabSz="1219018"/>
            <a:r>
              <a:rPr lang="en-US" sz="800" dirty="0">
                <a:solidFill>
                  <a:srgbClr val="006A4D"/>
                </a:solidFill>
                <a:latin typeface="+mj-lt"/>
                <a:cs typeface="Calibri" panose="020F0502020204030204" pitchFamily="34" charset="0"/>
              </a:rPr>
              <a:t>Service Now</a:t>
            </a:r>
          </a:p>
          <a:p>
            <a:pPr algn="ctr" defTabSz="1219018"/>
            <a:r>
              <a:rPr lang="en-US" sz="800" dirty="0">
                <a:solidFill>
                  <a:srgbClr val="006A4D"/>
                </a:solidFill>
                <a:latin typeface="+mj-lt"/>
                <a:cs typeface="Calibri" panose="020F0502020204030204" pitchFamily="34" charset="0"/>
              </a:rPr>
              <a:t>DevOps Portal</a:t>
            </a:r>
          </a:p>
          <a:p>
            <a:pPr algn="ctr" defTabSz="1219018"/>
            <a:r>
              <a:rPr lang="en-US" sz="800" dirty="0">
                <a:solidFill>
                  <a:srgbClr val="006A4D"/>
                </a:solidFill>
                <a:latin typeface="+mj-lt"/>
                <a:cs typeface="Calibri" panose="020F0502020204030204" pitchFamily="34" charset="0"/>
              </a:rPr>
              <a:t>Onboarding</a:t>
            </a:r>
          </a:p>
        </p:txBody>
      </p:sp>
      <p:cxnSp>
        <p:nvCxnSpPr>
          <p:cNvPr id="36" name="Elbow Connector 35"/>
          <p:cNvCxnSpPr/>
          <p:nvPr/>
        </p:nvCxnSpPr>
        <p:spPr>
          <a:xfrm rot="5400000" flipH="1" flipV="1">
            <a:off x="2826508" y="3487718"/>
            <a:ext cx="1103870" cy="910126"/>
          </a:xfrm>
          <a:prstGeom prst="bentConnector3">
            <a:avLst>
              <a:gd name="adj1" fmla="val 84589"/>
            </a:avLst>
          </a:prstGeom>
          <a:noFill/>
          <a:ln w="6350" cap="flat" cmpd="sng" algn="ctr">
            <a:solidFill>
              <a:schemeClr val="bg1">
                <a:lumMod val="75000"/>
              </a:schemeClr>
            </a:solidFill>
            <a:prstDash val="dash"/>
            <a:miter lim="800000"/>
            <a:tailEnd type="triangle"/>
          </a:ln>
          <a:effectLst/>
        </p:spPr>
      </p:cxnSp>
      <p:sp>
        <p:nvSpPr>
          <p:cNvPr id="37" name="TextBox 36"/>
          <p:cNvSpPr txBox="1"/>
          <p:nvPr/>
        </p:nvSpPr>
        <p:spPr>
          <a:xfrm>
            <a:off x="2364678" y="4123914"/>
            <a:ext cx="875701" cy="410213"/>
          </a:xfrm>
          <a:prstGeom prst="rect">
            <a:avLst/>
          </a:prstGeom>
          <a:noFill/>
        </p:spPr>
        <p:txBody>
          <a:bodyPr wrap="square" lIns="162403" tIns="81203" rIns="162403" bIns="81203" rtlCol="0" anchor="ctr">
            <a:spAutoFit/>
          </a:bodyPr>
          <a:lstStyle/>
          <a:p>
            <a:pPr defTabSz="1219018"/>
            <a:r>
              <a:rPr lang="en-US" sz="800" dirty="0">
                <a:solidFill>
                  <a:srgbClr val="141414"/>
                </a:solidFill>
                <a:latin typeface="+mj-lt"/>
                <a:cs typeface="Calibri" panose="020F0502020204030204" pitchFamily="34" charset="0"/>
              </a:rPr>
              <a:t>Code Review</a:t>
            </a:r>
          </a:p>
        </p:txBody>
      </p:sp>
      <p:sp>
        <p:nvSpPr>
          <p:cNvPr id="40" name="TextBox 39"/>
          <p:cNvSpPr txBox="1"/>
          <p:nvPr/>
        </p:nvSpPr>
        <p:spPr>
          <a:xfrm>
            <a:off x="8249850" y="3989313"/>
            <a:ext cx="930946" cy="410213"/>
          </a:xfrm>
          <a:prstGeom prst="rect">
            <a:avLst/>
          </a:prstGeom>
          <a:solidFill>
            <a:schemeClr val="bg1">
              <a:alpha val="55000"/>
            </a:schemeClr>
          </a:solidFill>
        </p:spPr>
        <p:txBody>
          <a:bodyPr wrap="square" lIns="162403" tIns="81203" rIns="162403" bIns="81203" rtlCol="0">
            <a:spAutoFit/>
          </a:bodyPr>
          <a:lstStyle>
            <a:defPPr>
              <a:defRPr lang="en-US"/>
            </a:defPPr>
            <a:lvl1pPr algn="ctr" defTabSz="1219018">
              <a:defRPr sz="700">
                <a:solidFill>
                  <a:srgbClr val="141414"/>
                </a:solidFill>
                <a:cs typeface="Calibri" panose="020F0502020204030204" pitchFamily="34" charset="0"/>
              </a:defRPr>
            </a:lvl1pPr>
          </a:lstStyle>
          <a:p>
            <a:r>
              <a:rPr lang="en-US" sz="800" dirty="0">
                <a:latin typeface="+mj-lt"/>
              </a:rPr>
              <a:t>App. </a:t>
            </a:r>
          </a:p>
          <a:p>
            <a:r>
              <a:rPr lang="en-US" sz="800" dirty="0" err="1">
                <a:latin typeface="+mj-lt"/>
              </a:rPr>
              <a:t>Env</a:t>
            </a:r>
            <a:r>
              <a:rPr lang="en-US" sz="800" dirty="0">
                <a:latin typeface="+mj-lt"/>
              </a:rPr>
              <a:t> Configs</a:t>
            </a:r>
          </a:p>
        </p:txBody>
      </p:sp>
      <p:cxnSp>
        <p:nvCxnSpPr>
          <p:cNvPr id="41" name="Straight Arrow Connector 40"/>
          <p:cNvCxnSpPr/>
          <p:nvPr/>
        </p:nvCxnSpPr>
        <p:spPr>
          <a:xfrm flipH="1" flipV="1">
            <a:off x="5214221" y="2079007"/>
            <a:ext cx="807" cy="761419"/>
          </a:xfrm>
          <a:prstGeom prst="straightConnector1">
            <a:avLst/>
          </a:prstGeom>
          <a:noFill/>
          <a:ln w="6350" cap="flat" cmpd="sng" algn="ctr">
            <a:solidFill>
              <a:schemeClr val="bg1">
                <a:lumMod val="75000"/>
              </a:schemeClr>
            </a:solidFill>
            <a:prstDash val="dash"/>
            <a:miter lim="800000"/>
            <a:tailEnd type="triangle"/>
          </a:ln>
          <a:effectLst/>
        </p:spPr>
      </p:cxnSp>
      <p:sp>
        <p:nvSpPr>
          <p:cNvPr id="42" name="Rectangle 41"/>
          <p:cNvSpPr/>
          <p:nvPr/>
        </p:nvSpPr>
        <p:spPr>
          <a:xfrm>
            <a:off x="5014774" y="2813814"/>
            <a:ext cx="1066510" cy="577030"/>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Continuous Integration</a:t>
            </a:r>
          </a:p>
        </p:txBody>
      </p:sp>
      <p:sp>
        <p:nvSpPr>
          <p:cNvPr id="45" name="Rectangle 44"/>
          <p:cNvSpPr/>
          <p:nvPr/>
        </p:nvSpPr>
        <p:spPr>
          <a:xfrm>
            <a:off x="9577342" y="3638828"/>
            <a:ext cx="1546086" cy="1295309"/>
          </a:xfrm>
          <a:prstGeom prst="rect">
            <a:avLst/>
          </a:prstGeom>
          <a:solidFill>
            <a:schemeClr val="tx1">
              <a:lumMod val="50000"/>
              <a:lumOff val="50000"/>
            </a:schemeClr>
          </a:solidFill>
          <a:ln>
            <a:noFill/>
          </a:ln>
          <a:effectLst/>
          <a:scene3d>
            <a:camera prst="orthographicFront">
              <a:rot lat="0" lon="0" rev="0"/>
            </a:camera>
            <a:lightRig rig="threePt" dir="t">
              <a:rot lat="0" lon="0" rev="1200000"/>
            </a:lightRig>
          </a:scene3d>
          <a:sp3d/>
        </p:spPr>
        <p:txBody>
          <a:bodyPr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41414"/>
              </a:solidFill>
              <a:effectLst/>
              <a:uLnTx/>
              <a:uFillTx/>
              <a:latin typeface="+mj-lt"/>
              <a:ea typeface="+mn-ea"/>
              <a:cs typeface="Calibri" panose="020F0502020204030204" pitchFamily="34" charset="0"/>
            </a:endParaRPr>
          </a:p>
        </p:txBody>
      </p:sp>
      <p:sp>
        <p:nvSpPr>
          <p:cNvPr id="46" name="Rectangle 45"/>
          <p:cNvSpPr/>
          <p:nvPr/>
        </p:nvSpPr>
        <p:spPr>
          <a:xfrm>
            <a:off x="9762158" y="3834911"/>
            <a:ext cx="535749" cy="386444"/>
          </a:xfrm>
          <a:prstGeom prst="rect">
            <a:avLst/>
          </a:prstGeom>
          <a:solidFill>
            <a:schemeClr val="tx1">
              <a:lumMod val="75000"/>
              <a:lumOff val="25000"/>
            </a:schemeClr>
          </a:solidFill>
          <a:ln>
            <a:noFill/>
          </a:ln>
          <a:effectLst/>
          <a:scene3d>
            <a:camera prst="orthographicFront">
              <a:rot lat="0" lon="0" rev="0"/>
            </a:camera>
            <a:lightRig rig="threePt" dir="t">
              <a:rot lat="0" lon="0" rev="1200000"/>
            </a:lightRig>
          </a:scene3d>
          <a:sp3d/>
        </p:spPr>
        <p:txBody>
          <a:bodyPr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j-lt"/>
                <a:ea typeface="+mn-ea"/>
                <a:cs typeface="Calibri" panose="020F0502020204030204" pitchFamily="34" charset="0"/>
              </a:rPr>
              <a:t>Dev</a:t>
            </a:r>
          </a:p>
        </p:txBody>
      </p:sp>
      <p:sp>
        <p:nvSpPr>
          <p:cNvPr id="47" name="Rectangle 46"/>
          <p:cNvSpPr/>
          <p:nvPr/>
        </p:nvSpPr>
        <p:spPr>
          <a:xfrm>
            <a:off x="9764264" y="4327233"/>
            <a:ext cx="535749" cy="386444"/>
          </a:xfrm>
          <a:prstGeom prst="rect">
            <a:avLst/>
          </a:prstGeom>
          <a:solidFill>
            <a:schemeClr val="tx1">
              <a:lumMod val="75000"/>
              <a:lumOff val="25000"/>
            </a:schemeClr>
          </a:solidFill>
          <a:ln>
            <a:noFill/>
          </a:ln>
          <a:effectLst/>
          <a:scene3d>
            <a:camera prst="orthographicFront">
              <a:rot lat="0" lon="0" rev="0"/>
            </a:camera>
            <a:lightRig rig="threePt" dir="t">
              <a:rot lat="0" lon="0" rev="1200000"/>
            </a:lightRig>
          </a:scene3d>
          <a:sp3d/>
        </p:spPr>
        <p:txBody>
          <a:bodyPr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j-lt"/>
                <a:ea typeface="+mn-ea"/>
                <a:cs typeface="Calibri" panose="020F0502020204030204" pitchFamily="34" charset="0"/>
              </a:rPr>
              <a:t>QA</a:t>
            </a:r>
          </a:p>
        </p:txBody>
      </p:sp>
      <p:sp>
        <p:nvSpPr>
          <p:cNvPr id="48" name="Rectangle 47"/>
          <p:cNvSpPr/>
          <p:nvPr/>
        </p:nvSpPr>
        <p:spPr>
          <a:xfrm>
            <a:off x="10382239" y="3848628"/>
            <a:ext cx="589326" cy="865049"/>
          </a:xfrm>
          <a:prstGeom prst="rect">
            <a:avLst/>
          </a:prstGeom>
          <a:solidFill>
            <a:schemeClr val="tx1">
              <a:lumMod val="75000"/>
              <a:lumOff val="25000"/>
            </a:schemeClr>
          </a:solidFill>
          <a:ln>
            <a:noFill/>
          </a:ln>
          <a:effectLst/>
          <a:scene3d>
            <a:camera prst="orthographicFront">
              <a:rot lat="0" lon="0" rev="0"/>
            </a:camera>
            <a:lightRig rig="threePt" dir="t">
              <a:rot lat="0" lon="0" rev="1200000"/>
            </a:lightRig>
          </a:scene3d>
          <a:sp3d/>
        </p:spPr>
        <p:txBody>
          <a:bodyPr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mj-lt"/>
                <a:ea typeface="+mn-ea"/>
                <a:cs typeface="Calibri" panose="020F0502020204030204" pitchFamily="34" charset="0"/>
              </a:rPr>
              <a:t>Prod</a:t>
            </a:r>
            <a:endParaRPr kumimoji="0" lang="en-US" sz="1400" b="0" i="0" u="none" strike="noStrike" kern="0" cap="none" spc="0" normalizeH="0" baseline="0" noProof="0" dirty="0">
              <a:ln>
                <a:noFill/>
              </a:ln>
              <a:solidFill>
                <a:prstClr val="white"/>
              </a:solidFill>
              <a:effectLst/>
              <a:uLnTx/>
              <a:uFillTx/>
              <a:latin typeface="+mj-lt"/>
              <a:ea typeface="+mn-ea"/>
              <a:cs typeface="Calibri" panose="020F0502020204030204" pitchFamily="34" charset="0"/>
            </a:endParaRPr>
          </a:p>
        </p:txBody>
      </p:sp>
      <p:sp>
        <p:nvSpPr>
          <p:cNvPr id="49" name="Cloud 48"/>
          <p:cNvSpPr/>
          <p:nvPr/>
        </p:nvSpPr>
        <p:spPr>
          <a:xfrm>
            <a:off x="9494063" y="1692571"/>
            <a:ext cx="1796297" cy="977070"/>
          </a:xfrm>
          <a:prstGeom prst="cloud">
            <a:avLst/>
          </a:prstGeom>
          <a:solidFill>
            <a:srgbClr val="FFFFFF"/>
          </a:solidFill>
          <a:ln>
            <a:solidFill>
              <a:srgbClr val="FFFFFF">
                <a:lumMod val="85000"/>
              </a:srgbClr>
            </a:solidFill>
          </a:ln>
          <a:effectLst/>
          <a:scene3d>
            <a:camera prst="orthographicFront">
              <a:rot lat="0" lon="0" rev="0"/>
            </a:camera>
            <a:lightRig rig="threePt" dir="t">
              <a:rot lat="0" lon="0" rev="1200000"/>
            </a:lightRig>
          </a:scene3d>
          <a:sp3d/>
        </p:spPr>
        <p:txBody>
          <a:bodyPr rtlCol="0" anchor="ctr"/>
          <a:lstStyle/>
          <a:p>
            <a:pPr marL="0" marR="0" lvl="0" indent="0" algn="ctr" defTabSz="108229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141414"/>
              </a:solidFill>
              <a:effectLst/>
              <a:uLnTx/>
              <a:uFillTx/>
              <a:latin typeface="+mj-lt"/>
              <a:ea typeface="+mn-ea"/>
              <a:cs typeface="Calibri" panose="020F0502020204030204" pitchFamily="34" charset="0"/>
            </a:endParaRPr>
          </a:p>
        </p:txBody>
      </p:sp>
      <p:sp>
        <p:nvSpPr>
          <p:cNvPr id="50" name="Up-Down Arrow 49"/>
          <p:cNvSpPr/>
          <p:nvPr/>
        </p:nvSpPr>
        <p:spPr>
          <a:xfrm>
            <a:off x="10879039" y="2549772"/>
            <a:ext cx="234631" cy="1024141"/>
          </a:xfrm>
          <a:prstGeom prst="upDownArrow">
            <a:avLst>
              <a:gd name="adj1" fmla="val 50001"/>
              <a:gd name="adj2" fmla="val 50000"/>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41414"/>
              </a:solidFill>
              <a:effectLst/>
              <a:uLnTx/>
              <a:uFillTx/>
              <a:latin typeface="+mj-lt"/>
              <a:ea typeface="+mn-ea"/>
              <a:cs typeface="Calibri" panose="020F0502020204030204" pitchFamily="34" charset="0"/>
            </a:endParaRPr>
          </a:p>
        </p:txBody>
      </p:sp>
      <p:sp>
        <p:nvSpPr>
          <p:cNvPr id="51" name="Rectangle 50"/>
          <p:cNvSpPr/>
          <p:nvPr/>
        </p:nvSpPr>
        <p:spPr>
          <a:xfrm>
            <a:off x="4555640" y="4426600"/>
            <a:ext cx="1913081" cy="563327"/>
          </a:xfrm>
          <a:prstGeom prst="rect">
            <a:avLst/>
          </a:prstGeom>
          <a:solidFill>
            <a:srgbClr val="FFFFFF">
              <a:lumMod val="85000"/>
            </a:srgbClr>
          </a:solidFill>
          <a:ln w="12700" cap="flat" cmpd="sng" algn="ctr">
            <a:noFill/>
            <a:prstDash val="solid"/>
            <a:miter lim="800000"/>
          </a:ln>
          <a:effectLst/>
        </p:spPr>
        <p:txBody>
          <a:bodyPr rtlCol="0" anchor="t"/>
          <a:lstStyle/>
          <a:p>
            <a:pPr marL="0" marR="0" lvl="0" indent="0" algn="ctr" defTabSz="1219018"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mj-lt"/>
              <a:ea typeface="+mn-ea"/>
              <a:cs typeface="+mn-cs"/>
            </a:endParaRPr>
          </a:p>
        </p:txBody>
      </p:sp>
      <p:cxnSp>
        <p:nvCxnSpPr>
          <p:cNvPr id="52" name="Elbow Connector 51"/>
          <p:cNvCxnSpPr>
            <a:stCxn id="42" idx="2"/>
            <a:endCxn id="15" idx="0"/>
          </p:cNvCxnSpPr>
          <p:nvPr/>
        </p:nvCxnSpPr>
        <p:spPr>
          <a:xfrm rot="5400000">
            <a:off x="4418604" y="2963284"/>
            <a:ext cx="701864" cy="1556988"/>
          </a:xfrm>
          <a:prstGeom prst="bentConnector3">
            <a:avLst>
              <a:gd name="adj1" fmla="val 40933"/>
            </a:avLst>
          </a:prstGeom>
          <a:noFill/>
          <a:ln w="6350" cap="flat" cmpd="sng" algn="ctr">
            <a:solidFill>
              <a:schemeClr val="bg1">
                <a:lumMod val="75000"/>
              </a:schemeClr>
            </a:solidFill>
            <a:prstDash val="dash"/>
            <a:miter lim="800000"/>
            <a:tailEnd type="triangle"/>
          </a:ln>
          <a:effectLst/>
        </p:spPr>
      </p:cxnSp>
      <p:cxnSp>
        <p:nvCxnSpPr>
          <p:cNvPr id="53" name="Elbow Connector 52"/>
          <p:cNvCxnSpPr>
            <a:endCxn id="12" idx="2"/>
          </p:cNvCxnSpPr>
          <p:nvPr/>
        </p:nvCxnSpPr>
        <p:spPr>
          <a:xfrm rot="10800000" flipV="1">
            <a:off x="1756869" y="3376052"/>
            <a:ext cx="5515964" cy="23268"/>
          </a:xfrm>
          <a:prstGeom prst="bentConnector4">
            <a:avLst>
              <a:gd name="adj1" fmla="val -19"/>
              <a:gd name="adj2" fmla="val 2069162"/>
            </a:avLst>
          </a:prstGeom>
          <a:noFill/>
          <a:ln w="6350" cap="flat" cmpd="sng" algn="ctr">
            <a:solidFill>
              <a:schemeClr val="bg1">
                <a:lumMod val="75000"/>
              </a:schemeClr>
            </a:solidFill>
            <a:prstDash val="dash"/>
            <a:miter lim="800000"/>
            <a:tailEnd type="triangle"/>
          </a:ln>
          <a:effectLst/>
        </p:spPr>
      </p:cxnSp>
      <p:cxnSp>
        <p:nvCxnSpPr>
          <p:cNvPr id="54" name="Elbow Connector 53"/>
          <p:cNvCxnSpPr/>
          <p:nvPr/>
        </p:nvCxnSpPr>
        <p:spPr>
          <a:xfrm rot="10800000" flipV="1">
            <a:off x="6068656" y="3001906"/>
            <a:ext cx="1010102" cy="7364"/>
          </a:xfrm>
          <a:prstGeom prst="bentConnector3">
            <a:avLst>
              <a:gd name="adj1" fmla="val 50000"/>
            </a:avLst>
          </a:prstGeom>
          <a:noFill/>
          <a:ln w="6350" cap="flat" cmpd="sng" algn="ctr">
            <a:solidFill>
              <a:schemeClr val="bg1">
                <a:lumMod val="75000"/>
              </a:schemeClr>
            </a:solidFill>
            <a:prstDash val="dash"/>
            <a:miter lim="800000"/>
            <a:tailEnd type="triangle"/>
          </a:ln>
          <a:effectLst/>
        </p:spPr>
      </p:cxnSp>
      <p:cxnSp>
        <p:nvCxnSpPr>
          <p:cNvPr id="58" name="Straight Arrow Connector 57"/>
          <p:cNvCxnSpPr/>
          <p:nvPr/>
        </p:nvCxnSpPr>
        <p:spPr>
          <a:xfrm flipH="1">
            <a:off x="7679018" y="3387685"/>
            <a:ext cx="2534" cy="520077"/>
          </a:xfrm>
          <a:prstGeom prst="straightConnector1">
            <a:avLst/>
          </a:prstGeom>
          <a:noFill/>
          <a:ln w="6350" cap="flat" cmpd="sng" algn="ctr">
            <a:solidFill>
              <a:schemeClr val="bg1">
                <a:lumMod val="75000"/>
              </a:schemeClr>
            </a:solidFill>
            <a:prstDash val="dash"/>
            <a:miter lim="800000"/>
            <a:tailEnd type="triangle"/>
          </a:ln>
          <a:effectLst/>
        </p:spPr>
      </p:cxnSp>
      <p:sp>
        <p:nvSpPr>
          <p:cNvPr id="59" name="TextBox 58"/>
          <p:cNvSpPr txBox="1"/>
          <p:nvPr/>
        </p:nvSpPr>
        <p:spPr>
          <a:xfrm>
            <a:off x="4888148" y="4561777"/>
            <a:ext cx="1374816" cy="461665"/>
          </a:xfrm>
          <a:prstGeom prst="rect">
            <a:avLst/>
          </a:prstGeom>
          <a:noFill/>
        </p:spPr>
        <p:txBody>
          <a:bodyPr wrap="square" rtlCol="0" anchor="t">
            <a:spAutoFit/>
          </a:bodyPr>
          <a:lstStyle/>
          <a:p>
            <a:pPr algn="ctr" defTabSz="1219018"/>
            <a:r>
              <a:rPr lang="en-US" sz="800">
                <a:latin typeface="+mj-lt"/>
              </a:rPr>
              <a:t>Functional/Integration /Device/Performance Testing</a:t>
            </a:r>
          </a:p>
        </p:txBody>
      </p:sp>
      <p:cxnSp>
        <p:nvCxnSpPr>
          <p:cNvPr id="63" name="Elbow Connector 62"/>
          <p:cNvCxnSpPr/>
          <p:nvPr/>
        </p:nvCxnSpPr>
        <p:spPr>
          <a:xfrm rot="5400000">
            <a:off x="6111452" y="3395633"/>
            <a:ext cx="1104929" cy="902857"/>
          </a:xfrm>
          <a:prstGeom prst="bentConnector3">
            <a:avLst>
              <a:gd name="adj1" fmla="val 30602"/>
            </a:avLst>
          </a:prstGeom>
          <a:noFill/>
          <a:ln w="6350" cap="flat" cmpd="sng" algn="ctr">
            <a:solidFill>
              <a:schemeClr val="bg1">
                <a:lumMod val="75000"/>
              </a:schemeClr>
            </a:solidFill>
            <a:prstDash val="lgDash"/>
            <a:miter lim="800000"/>
            <a:tailEnd type="triangle"/>
          </a:ln>
          <a:effectLst/>
        </p:spPr>
      </p:cxnSp>
      <p:sp>
        <p:nvSpPr>
          <p:cNvPr id="64" name="TextBox 63"/>
          <p:cNvSpPr txBox="1"/>
          <p:nvPr/>
        </p:nvSpPr>
        <p:spPr>
          <a:xfrm>
            <a:off x="3033711" y="2295452"/>
            <a:ext cx="1605249" cy="533324"/>
          </a:xfrm>
          <a:prstGeom prst="rect">
            <a:avLst/>
          </a:prstGeom>
          <a:noFill/>
        </p:spPr>
        <p:txBody>
          <a:bodyPr wrap="square" lIns="162403" tIns="81203" rIns="162403" bIns="81203" rtlCol="0">
            <a:spAutoFit/>
          </a:bodyPr>
          <a:lstStyle/>
          <a:p>
            <a:pPr algn="ctr" defTabSz="1219018"/>
            <a:r>
              <a:rPr lang="en-US" sz="800" dirty="0">
                <a:solidFill>
                  <a:srgbClr val="006A4D"/>
                </a:solidFill>
                <a:latin typeface="+mj-lt"/>
                <a:cs typeface="Calibri" panose="020F0502020204030204" pitchFamily="34" charset="0"/>
              </a:rPr>
              <a:t>Azure  DevOps Repo</a:t>
            </a:r>
          </a:p>
          <a:p>
            <a:pPr algn="ctr" defTabSz="1219018"/>
            <a:r>
              <a:rPr lang="en-US" sz="800" dirty="0">
                <a:solidFill>
                  <a:srgbClr val="006A4D"/>
                </a:solidFill>
                <a:latin typeface="+mj-lt"/>
                <a:cs typeface="Calibri" panose="020F0502020204030204" pitchFamily="34" charset="0"/>
              </a:rPr>
              <a:t>Git Model/ </a:t>
            </a:r>
          </a:p>
          <a:p>
            <a:pPr algn="ctr" defTabSz="1219018"/>
            <a:r>
              <a:rPr lang="en-US" sz="800" dirty="0">
                <a:solidFill>
                  <a:srgbClr val="006A4D"/>
                </a:solidFill>
                <a:latin typeface="+mj-lt"/>
                <a:cs typeface="Calibri" panose="020F0502020204030204" pitchFamily="34" charset="0"/>
              </a:rPr>
              <a:t>DevOps Portal update</a:t>
            </a:r>
          </a:p>
        </p:txBody>
      </p:sp>
      <p:sp>
        <p:nvSpPr>
          <p:cNvPr id="65" name="TextBox 64"/>
          <p:cNvSpPr txBox="1"/>
          <p:nvPr/>
        </p:nvSpPr>
        <p:spPr>
          <a:xfrm>
            <a:off x="2386537" y="4856701"/>
            <a:ext cx="1241736" cy="287103"/>
          </a:xfrm>
          <a:prstGeom prst="rect">
            <a:avLst/>
          </a:prstGeom>
          <a:noFill/>
        </p:spPr>
        <p:txBody>
          <a:bodyPr wrap="square" lIns="162403" tIns="81203" rIns="162403" bIns="81203" rtlCol="0">
            <a:spAutoFit/>
          </a:bodyPr>
          <a:lstStyle>
            <a:defPPr>
              <a:defRPr lang="en-US"/>
            </a:defPPr>
            <a:lvl1pPr algn="ctr" defTabSz="1219018">
              <a:defRPr sz="700" b="1">
                <a:solidFill>
                  <a:srgbClr val="C00000"/>
                </a:solidFill>
                <a:cs typeface="Calibri" panose="020F0502020204030204" pitchFamily="34" charset="0"/>
              </a:defRPr>
            </a:lvl1pPr>
          </a:lstStyle>
          <a:p>
            <a:r>
              <a:rPr lang="en-US" sz="800" b="0" dirty="0">
                <a:solidFill>
                  <a:srgbClr val="006A4D"/>
                </a:solidFill>
                <a:latin typeface="+mj-lt"/>
              </a:rPr>
              <a:t>Azure DevOps</a:t>
            </a:r>
          </a:p>
        </p:txBody>
      </p:sp>
      <p:sp>
        <p:nvSpPr>
          <p:cNvPr id="66" name="TextBox 65"/>
          <p:cNvSpPr txBox="1"/>
          <p:nvPr/>
        </p:nvSpPr>
        <p:spPr>
          <a:xfrm>
            <a:off x="4839018" y="1435960"/>
            <a:ext cx="1325185" cy="287103"/>
          </a:xfrm>
          <a:prstGeom prst="rect">
            <a:avLst/>
          </a:prstGeom>
          <a:noFill/>
        </p:spPr>
        <p:txBody>
          <a:bodyPr wrap="square" lIns="162403" tIns="81203" rIns="162403" bIns="81203" rtlCol="0">
            <a:spAutoFit/>
          </a:bodyPr>
          <a:lstStyle/>
          <a:p>
            <a:pPr algn="ctr" defTabSz="1219018"/>
            <a:r>
              <a:rPr lang="en-US" sz="800" dirty="0">
                <a:solidFill>
                  <a:srgbClr val="006A4D"/>
                </a:solidFill>
                <a:latin typeface="+mj-lt"/>
                <a:cs typeface="Calibri" panose="020F0502020204030204" pitchFamily="34" charset="0"/>
              </a:rPr>
              <a:t>MS Build</a:t>
            </a:r>
          </a:p>
        </p:txBody>
      </p:sp>
      <p:sp>
        <p:nvSpPr>
          <p:cNvPr id="67" name="TextBox 66"/>
          <p:cNvSpPr txBox="1"/>
          <p:nvPr/>
        </p:nvSpPr>
        <p:spPr>
          <a:xfrm>
            <a:off x="7383123" y="2578031"/>
            <a:ext cx="1623998" cy="287103"/>
          </a:xfrm>
          <a:prstGeom prst="rect">
            <a:avLst/>
          </a:prstGeom>
          <a:noFill/>
        </p:spPr>
        <p:txBody>
          <a:bodyPr wrap="square" lIns="162403" tIns="81203" rIns="162403" bIns="81203" rtlCol="0">
            <a:spAutoFit/>
          </a:bodyPr>
          <a:lstStyle>
            <a:defPPr>
              <a:defRPr lang="en-US"/>
            </a:defPPr>
            <a:lvl1pPr algn="ctr" defTabSz="1219018">
              <a:defRPr sz="1000" b="1">
                <a:solidFill>
                  <a:schemeClr val="accent2">
                    <a:lumMod val="75000"/>
                  </a:schemeClr>
                </a:solidFill>
                <a:cs typeface="Calibri" panose="020F0502020204030204" pitchFamily="34" charset="0"/>
              </a:defRPr>
            </a:lvl1pPr>
          </a:lstStyle>
          <a:p>
            <a:r>
              <a:rPr lang="en-US" sz="800" b="0" dirty="0">
                <a:solidFill>
                  <a:srgbClr val="006A4D"/>
                </a:solidFill>
                <a:latin typeface="+mj-lt"/>
              </a:rPr>
              <a:t>Azure DevOps</a:t>
            </a:r>
          </a:p>
        </p:txBody>
      </p:sp>
      <p:sp>
        <p:nvSpPr>
          <p:cNvPr id="69" name="TextBox 68"/>
          <p:cNvSpPr txBox="1"/>
          <p:nvPr/>
        </p:nvSpPr>
        <p:spPr>
          <a:xfrm>
            <a:off x="2670911" y="1406317"/>
            <a:ext cx="1325185" cy="287103"/>
          </a:xfrm>
          <a:prstGeom prst="rect">
            <a:avLst/>
          </a:prstGeom>
          <a:noFill/>
        </p:spPr>
        <p:txBody>
          <a:bodyPr wrap="square" lIns="162403" tIns="81203" rIns="162403" bIns="81203" rtlCol="0">
            <a:spAutoFit/>
          </a:bodyPr>
          <a:lstStyle/>
          <a:p>
            <a:pPr algn="ctr" defTabSz="1219018"/>
            <a:r>
              <a:rPr lang="en-US" sz="800" dirty="0" err="1">
                <a:solidFill>
                  <a:srgbClr val="006A4D"/>
                </a:solidFill>
                <a:latin typeface="+mj-lt"/>
                <a:cs typeface="Calibri" panose="020F0502020204030204" pitchFamily="34" charset="0"/>
              </a:rPr>
              <a:t>Nunit</a:t>
            </a:r>
            <a:endParaRPr lang="en-US" sz="800" dirty="0">
              <a:solidFill>
                <a:srgbClr val="006A4D"/>
              </a:solidFill>
              <a:latin typeface="+mj-lt"/>
              <a:cs typeface="Calibri" panose="020F0502020204030204" pitchFamily="34" charset="0"/>
            </a:endParaRPr>
          </a:p>
        </p:txBody>
      </p:sp>
      <p:sp>
        <p:nvSpPr>
          <p:cNvPr id="70" name="TextBox 69"/>
          <p:cNvSpPr txBox="1"/>
          <p:nvPr/>
        </p:nvSpPr>
        <p:spPr>
          <a:xfrm>
            <a:off x="5794011" y="4925653"/>
            <a:ext cx="1039845" cy="410213"/>
          </a:xfrm>
          <a:prstGeom prst="rect">
            <a:avLst/>
          </a:prstGeom>
          <a:noFill/>
        </p:spPr>
        <p:txBody>
          <a:bodyPr wrap="square" lIns="162403" tIns="81203" rIns="162403" bIns="81203" rtlCol="0" anchor="t">
            <a:spAutoFit/>
          </a:bodyPr>
          <a:lstStyle/>
          <a:p>
            <a:pPr defTabSz="1219018"/>
            <a:r>
              <a:rPr lang="en-US" sz="800">
                <a:solidFill>
                  <a:srgbClr val="006A4D"/>
                </a:solidFill>
                <a:latin typeface="+mj-lt"/>
                <a:cs typeface="Calibri"/>
              </a:rPr>
              <a:t>C#/Selenium/ BDD-Specflow</a:t>
            </a:r>
            <a:endParaRPr lang="en-US" sz="800" err="1">
              <a:solidFill>
                <a:srgbClr val="006A4D"/>
              </a:solidFill>
              <a:latin typeface="+mj-lt"/>
              <a:cs typeface="Calibri"/>
            </a:endParaRPr>
          </a:p>
        </p:txBody>
      </p:sp>
      <p:sp>
        <p:nvSpPr>
          <p:cNvPr id="71" name="TextBox 70"/>
          <p:cNvSpPr txBox="1"/>
          <p:nvPr/>
        </p:nvSpPr>
        <p:spPr>
          <a:xfrm>
            <a:off x="6248357" y="5945086"/>
            <a:ext cx="1353196" cy="123112"/>
          </a:xfrm>
          <a:prstGeom prst="rect">
            <a:avLst/>
          </a:prstGeom>
        </p:spPr>
        <p:txBody>
          <a:bodyPr wrap="square" lIns="0" tIns="0" rIns="0" bIns="0" rtlCol="0">
            <a:spAutoFit/>
          </a:bodyPr>
          <a:lstStyle/>
          <a:p>
            <a:pPr algn="ctr">
              <a:defRPr/>
            </a:pPr>
            <a:r>
              <a:rPr lang="en-US" sz="800" kern="0" dirty="0">
                <a:solidFill>
                  <a:srgbClr val="006A4D"/>
                </a:solidFill>
                <a:latin typeface="+mj-lt"/>
              </a:rPr>
              <a:t>Application Insights</a:t>
            </a:r>
          </a:p>
        </p:txBody>
      </p:sp>
      <p:sp>
        <p:nvSpPr>
          <p:cNvPr id="72" name="TextBox 71"/>
          <p:cNvSpPr txBox="1"/>
          <p:nvPr/>
        </p:nvSpPr>
        <p:spPr>
          <a:xfrm>
            <a:off x="4402459" y="4926406"/>
            <a:ext cx="1655510" cy="410213"/>
          </a:xfrm>
          <a:prstGeom prst="rect">
            <a:avLst/>
          </a:prstGeom>
          <a:noFill/>
        </p:spPr>
        <p:txBody>
          <a:bodyPr wrap="square" lIns="162403" tIns="81203" rIns="162403" bIns="81203" rtlCol="0">
            <a:spAutoFit/>
          </a:bodyPr>
          <a:lstStyle/>
          <a:p>
            <a:pPr defTabSz="1219018"/>
            <a:r>
              <a:rPr lang="en-US" sz="800" dirty="0" err="1">
                <a:solidFill>
                  <a:srgbClr val="006A4D"/>
                </a:solidFill>
                <a:latin typeface="+mj-lt"/>
                <a:cs typeface="Calibri" panose="020F0502020204030204" pitchFamily="34" charset="0"/>
              </a:rPr>
              <a:t>Appscan</a:t>
            </a:r>
            <a:r>
              <a:rPr lang="en-US" sz="800" dirty="0">
                <a:solidFill>
                  <a:srgbClr val="006A4D"/>
                </a:solidFill>
                <a:latin typeface="+mj-lt"/>
                <a:cs typeface="Calibri" panose="020F0502020204030204" pitchFamily="34" charset="0"/>
              </a:rPr>
              <a:t>/ Fortify/ </a:t>
            </a:r>
            <a:r>
              <a:rPr lang="en-US" sz="800" dirty="0" err="1">
                <a:solidFill>
                  <a:srgbClr val="006A4D"/>
                </a:solidFill>
                <a:latin typeface="+mj-lt"/>
                <a:cs typeface="Calibri" panose="020F0502020204030204" pitchFamily="34" charset="0"/>
              </a:rPr>
              <a:t>Jmeter</a:t>
            </a:r>
            <a:r>
              <a:rPr lang="en-US" sz="800" dirty="0">
                <a:solidFill>
                  <a:srgbClr val="006A4D"/>
                </a:solidFill>
                <a:latin typeface="+mj-lt"/>
                <a:cs typeface="Calibri" panose="020F0502020204030204" pitchFamily="34" charset="0"/>
              </a:rPr>
              <a:t>/ </a:t>
            </a:r>
            <a:r>
              <a:rPr lang="en-US" sz="800" dirty="0" err="1">
                <a:solidFill>
                  <a:srgbClr val="006A4D"/>
                </a:solidFill>
                <a:latin typeface="+mj-lt"/>
                <a:cs typeface="Calibri" panose="020F0502020204030204" pitchFamily="34" charset="0"/>
              </a:rPr>
              <a:t>Nuget</a:t>
            </a:r>
            <a:r>
              <a:rPr lang="en-US" sz="800" dirty="0">
                <a:solidFill>
                  <a:srgbClr val="006A4D"/>
                </a:solidFill>
                <a:latin typeface="+mj-lt"/>
                <a:cs typeface="Calibri" panose="020F0502020204030204" pitchFamily="34" charset="0"/>
              </a:rPr>
              <a:t>/ </a:t>
            </a:r>
            <a:r>
              <a:rPr lang="en-US" sz="800" dirty="0" err="1">
                <a:solidFill>
                  <a:srgbClr val="006A4D"/>
                </a:solidFill>
                <a:latin typeface="+mj-lt"/>
                <a:cs typeface="Calibri" panose="020F0502020204030204" pitchFamily="34" charset="0"/>
              </a:rPr>
              <a:t>MSTest</a:t>
            </a:r>
            <a:endParaRPr lang="en-US" sz="800" dirty="0">
              <a:solidFill>
                <a:srgbClr val="006A4D"/>
              </a:solidFill>
              <a:latin typeface="+mj-lt"/>
              <a:cs typeface="Calibri" panose="020F0502020204030204" pitchFamily="34" charset="0"/>
            </a:endParaRPr>
          </a:p>
        </p:txBody>
      </p:sp>
      <p:pic>
        <p:nvPicPr>
          <p:cNvPr id="73" name="Picture 72"/>
          <p:cNvPicPr>
            <a:picLocks noChangeAspect="1"/>
          </p:cNvPicPr>
          <p:nvPr/>
        </p:nvPicPr>
        <p:blipFill rotWithShape="1">
          <a:blip r:embed="rId2"/>
          <a:srcRect l="1" t="18257" r="1828" b="29235"/>
          <a:stretch/>
        </p:blipFill>
        <p:spPr>
          <a:xfrm>
            <a:off x="9817018" y="1953780"/>
            <a:ext cx="1247708" cy="460482"/>
          </a:xfrm>
          <a:prstGeom prst="rect">
            <a:avLst/>
          </a:prstGeom>
        </p:spPr>
      </p:pic>
      <p:cxnSp>
        <p:nvCxnSpPr>
          <p:cNvPr id="74" name="Straight Arrow Connector 73"/>
          <p:cNvCxnSpPr/>
          <p:nvPr/>
        </p:nvCxnSpPr>
        <p:spPr>
          <a:xfrm>
            <a:off x="8502740" y="3195180"/>
            <a:ext cx="860204" cy="0"/>
          </a:xfrm>
          <a:prstGeom prst="straightConnector1">
            <a:avLst/>
          </a:prstGeom>
          <a:noFill/>
          <a:ln w="6350" cap="flat" cmpd="sng" algn="ctr">
            <a:solidFill>
              <a:schemeClr val="bg1">
                <a:lumMod val="75000"/>
              </a:schemeClr>
            </a:solidFill>
            <a:prstDash val="dash"/>
            <a:miter lim="800000"/>
            <a:tailEnd type="triangle"/>
          </a:ln>
          <a:effectLst/>
        </p:spPr>
      </p:cxnSp>
      <p:sp>
        <p:nvSpPr>
          <p:cNvPr id="75" name="TextBox 74"/>
          <p:cNvSpPr txBox="1"/>
          <p:nvPr/>
        </p:nvSpPr>
        <p:spPr>
          <a:xfrm>
            <a:off x="2993626" y="3570552"/>
            <a:ext cx="900660" cy="178268"/>
          </a:xfrm>
          <a:prstGeom prst="rect">
            <a:avLst/>
          </a:prstGeom>
          <a:solidFill>
            <a:schemeClr val="bg1">
              <a:alpha val="52000"/>
            </a:schemeClr>
          </a:solidFill>
        </p:spPr>
        <p:txBody>
          <a:bodyPr wrap="square" lIns="162403" tIns="81203" rIns="162403" bIns="81203" rtlCol="0">
            <a:spAutoFit/>
          </a:bodyPr>
          <a:lstStyle/>
          <a:p>
            <a:pPr algn="ctr" defTabSz="1219018"/>
            <a:r>
              <a:rPr lang="en-US" sz="800" dirty="0" err="1">
                <a:solidFill>
                  <a:srgbClr val="006A4D"/>
                </a:solidFill>
                <a:latin typeface="+mj-lt"/>
                <a:cs typeface="Calibri" panose="020F0502020204030204" pitchFamily="34" charset="0"/>
              </a:rPr>
              <a:t>SonarQube</a:t>
            </a:r>
            <a:endParaRPr lang="en-US" sz="800" dirty="0">
              <a:solidFill>
                <a:srgbClr val="006A4D"/>
              </a:solidFill>
              <a:latin typeface="+mj-lt"/>
              <a:cs typeface="Calibri" panose="020F0502020204030204" pitchFamily="34" charset="0"/>
            </a:endParaRPr>
          </a:p>
        </p:txBody>
      </p:sp>
      <p:sp>
        <p:nvSpPr>
          <p:cNvPr id="76" name="Rectangle 75"/>
          <p:cNvSpPr/>
          <p:nvPr/>
        </p:nvSpPr>
        <p:spPr>
          <a:xfrm>
            <a:off x="1355075" y="5390826"/>
            <a:ext cx="7349060" cy="332996"/>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Release Management </a:t>
            </a:r>
          </a:p>
        </p:txBody>
      </p:sp>
      <p:sp>
        <p:nvSpPr>
          <p:cNvPr id="77" name="TextBox 76"/>
          <p:cNvSpPr txBox="1"/>
          <p:nvPr/>
        </p:nvSpPr>
        <p:spPr>
          <a:xfrm>
            <a:off x="6079264" y="5390826"/>
            <a:ext cx="1691383" cy="287103"/>
          </a:xfrm>
          <a:prstGeom prst="rect">
            <a:avLst/>
          </a:prstGeom>
          <a:noFill/>
        </p:spPr>
        <p:txBody>
          <a:bodyPr wrap="square" lIns="162403" tIns="81203" rIns="162403" bIns="81203" rtlCol="0">
            <a:spAutoFit/>
          </a:bodyPr>
          <a:lstStyle/>
          <a:p>
            <a:pPr algn="ctr" defTabSz="1219018"/>
            <a:r>
              <a:rPr lang="en-US" sz="800" dirty="0">
                <a:solidFill>
                  <a:srgbClr val="006A4D"/>
                </a:solidFill>
                <a:latin typeface="+mj-lt"/>
                <a:cs typeface="Calibri" panose="020F0502020204030204" pitchFamily="34" charset="0"/>
              </a:rPr>
              <a:t>Azure DevOps</a:t>
            </a:r>
          </a:p>
        </p:txBody>
      </p:sp>
      <p:cxnSp>
        <p:nvCxnSpPr>
          <p:cNvPr id="78" name="Elbow Connector 77"/>
          <p:cNvCxnSpPr>
            <a:stCxn id="9" idx="2"/>
          </p:cNvCxnSpPr>
          <p:nvPr/>
        </p:nvCxnSpPr>
        <p:spPr>
          <a:xfrm rot="5400000">
            <a:off x="9258914" y="4574500"/>
            <a:ext cx="545354" cy="1616344"/>
          </a:xfrm>
          <a:prstGeom prst="bentConnector2">
            <a:avLst/>
          </a:prstGeom>
          <a:noFill/>
          <a:ln w="6350" cap="flat" cmpd="sng" algn="ctr">
            <a:solidFill>
              <a:schemeClr val="bg1">
                <a:lumMod val="75000"/>
              </a:schemeClr>
            </a:solidFill>
            <a:prstDash val="dash"/>
            <a:miter lim="800000"/>
            <a:tailEnd type="triangle"/>
          </a:ln>
          <a:effectLst/>
        </p:spPr>
      </p:cxnSp>
      <p:cxnSp>
        <p:nvCxnSpPr>
          <p:cNvPr id="79" name="Straight Arrow Connector 78"/>
          <p:cNvCxnSpPr/>
          <p:nvPr/>
        </p:nvCxnSpPr>
        <p:spPr>
          <a:xfrm flipV="1">
            <a:off x="8492683" y="3430264"/>
            <a:ext cx="0" cy="1942136"/>
          </a:xfrm>
          <a:prstGeom prst="straightConnector1">
            <a:avLst/>
          </a:prstGeom>
          <a:noFill/>
          <a:ln w="6350" cap="flat" cmpd="sng" algn="ctr">
            <a:solidFill>
              <a:schemeClr val="bg1">
                <a:lumMod val="75000"/>
              </a:schemeClr>
            </a:solidFill>
            <a:prstDash val="dash"/>
            <a:miter lim="800000"/>
            <a:tailEnd type="triangle"/>
          </a:ln>
          <a:effectLst/>
        </p:spPr>
      </p:cxnSp>
      <p:sp>
        <p:nvSpPr>
          <p:cNvPr id="80" name="TextBox 79"/>
          <p:cNvSpPr txBox="1"/>
          <p:nvPr/>
        </p:nvSpPr>
        <p:spPr>
          <a:xfrm>
            <a:off x="6676402" y="4357101"/>
            <a:ext cx="1691383" cy="287103"/>
          </a:xfrm>
          <a:prstGeom prst="rect">
            <a:avLst/>
          </a:prstGeom>
          <a:noFill/>
        </p:spPr>
        <p:txBody>
          <a:bodyPr wrap="square" lIns="162403" tIns="81203" rIns="162403" bIns="81203" rtlCol="0">
            <a:spAutoFit/>
          </a:bodyPr>
          <a:lstStyle/>
          <a:p>
            <a:pPr algn="ctr" defTabSz="1219018"/>
            <a:r>
              <a:rPr lang="en-US" sz="800" dirty="0">
                <a:solidFill>
                  <a:srgbClr val="006A4D"/>
                </a:solidFill>
                <a:latin typeface="+mj-lt"/>
                <a:cs typeface="Calibri" panose="020F0502020204030204" pitchFamily="34" charset="0"/>
              </a:rPr>
              <a:t>ARM  Templates</a:t>
            </a:r>
          </a:p>
        </p:txBody>
      </p:sp>
      <p:pic>
        <p:nvPicPr>
          <p:cNvPr id="81" name="Picture 8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17746" y="2369572"/>
            <a:ext cx="213982" cy="255925"/>
          </a:xfrm>
          <a:prstGeom prst="rect">
            <a:avLst/>
          </a:prstGeom>
        </p:spPr>
      </p:pic>
      <p:sp>
        <p:nvSpPr>
          <p:cNvPr id="82" name="TextBox 81"/>
          <p:cNvSpPr txBox="1"/>
          <p:nvPr/>
        </p:nvSpPr>
        <p:spPr>
          <a:xfrm>
            <a:off x="5808303" y="4284598"/>
            <a:ext cx="782490" cy="123112"/>
          </a:xfrm>
          <a:prstGeom prst="rect">
            <a:avLst/>
          </a:prstGeom>
        </p:spPr>
        <p:txBody>
          <a:bodyPr wrap="square" lIns="0" tIns="0" rIns="0" bIns="0" rtlCol="0" anchor="t">
            <a:spAutoFit/>
          </a:bodyPr>
          <a:lstStyle/>
          <a:p>
            <a:pPr defTabSz="457200"/>
            <a:r>
              <a:rPr lang="en-US" sz="800" b="1" dirty="0">
                <a:latin typeface="+mj-lt"/>
              </a:rPr>
              <a:t>Tester</a:t>
            </a:r>
            <a:endParaRPr lang="en-US" b="1" dirty="0"/>
          </a:p>
        </p:txBody>
      </p:sp>
      <p:pic>
        <p:nvPicPr>
          <p:cNvPr id="1026" name="Picture 2" descr="Image result for azure app service icon"/>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9757529" y="2667836"/>
            <a:ext cx="523246" cy="583239"/>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9400497" y="3255887"/>
            <a:ext cx="1239090" cy="256325"/>
          </a:xfrm>
          <a:prstGeom prst="rect">
            <a:avLst/>
          </a:prstGeom>
          <a:noFill/>
        </p:spPr>
        <p:txBody>
          <a:bodyPr wrap="square" lIns="162403" tIns="81203" rIns="162403" bIns="81203" rtlCol="0">
            <a:spAutoFit/>
          </a:bodyPr>
          <a:lstStyle>
            <a:defPPr>
              <a:defRPr lang="en-US"/>
            </a:defPPr>
            <a:lvl1pPr algn="ctr" defTabSz="1219018">
              <a:defRPr sz="700">
                <a:solidFill>
                  <a:srgbClr val="141414"/>
                </a:solidFill>
                <a:cs typeface="Calibri" panose="020F0502020204030204" pitchFamily="34" charset="0"/>
              </a:defRPr>
            </a:lvl1pPr>
          </a:lstStyle>
          <a:p>
            <a:r>
              <a:rPr lang="en-US" sz="600" dirty="0">
                <a:solidFill>
                  <a:schemeClr val="bg1"/>
                </a:solidFill>
                <a:latin typeface="+mj-lt"/>
              </a:rPr>
              <a:t>Azure web App</a:t>
            </a:r>
          </a:p>
        </p:txBody>
      </p:sp>
      <p:sp>
        <p:nvSpPr>
          <p:cNvPr id="83" name="TextBox 82">
            <a:extLst>
              <a:ext uri="{FF2B5EF4-FFF2-40B4-BE49-F238E27FC236}">
                <a16:creationId xmlns:a16="http://schemas.microsoft.com/office/drawing/2014/main" id="{8F56B33E-7A18-7040-9CB5-8877EED6C6E2}"/>
              </a:ext>
            </a:extLst>
          </p:cNvPr>
          <p:cNvSpPr txBox="1"/>
          <p:nvPr/>
        </p:nvSpPr>
        <p:spPr>
          <a:xfrm>
            <a:off x="5057269" y="3402565"/>
            <a:ext cx="1046169" cy="410213"/>
          </a:xfrm>
          <a:prstGeom prst="rect">
            <a:avLst/>
          </a:prstGeom>
          <a:solidFill>
            <a:schemeClr val="bg1">
              <a:alpha val="54000"/>
            </a:schemeClr>
          </a:solidFill>
        </p:spPr>
        <p:txBody>
          <a:bodyPr wrap="square" lIns="162403" tIns="81203" rIns="162403" bIns="81203" rtlCol="0">
            <a:spAutoFit/>
          </a:bodyPr>
          <a:lstStyle/>
          <a:p>
            <a:pPr algn="ctr" defTabSz="1219018"/>
            <a:r>
              <a:rPr lang="en-US" sz="800" dirty="0">
                <a:solidFill>
                  <a:srgbClr val="006A4D"/>
                </a:solidFill>
                <a:latin typeface="+mj-lt"/>
                <a:cs typeface="Calibri" panose="020F0502020204030204" pitchFamily="34" charset="0"/>
              </a:rPr>
              <a:t>Azure  DevOps/</a:t>
            </a:r>
          </a:p>
          <a:p>
            <a:pPr algn="ctr" defTabSz="1219018"/>
            <a:r>
              <a:rPr lang="en-US" sz="800" dirty="0">
                <a:solidFill>
                  <a:srgbClr val="006A4D"/>
                </a:solidFill>
                <a:latin typeface="+mj-lt"/>
                <a:cs typeface="Calibri" panose="020F0502020204030204" pitchFamily="34" charset="0"/>
              </a:rPr>
              <a:t>CI Pipeline</a:t>
            </a:r>
          </a:p>
        </p:txBody>
      </p:sp>
      <p:sp>
        <p:nvSpPr>
          <p:cNvPr id="86" name="Rectangle 85">
            <a:extLst>
              <a:ext uri="{FF2B5EF4-FFF2-40B4-BE49-F238E27FC236}">
                <a16:creationId xmlns:a16="http://schemas.microsoft.com/office/drawing/2014/main" id="{850167B2-F74C-8641-A600-F3425E6EF629}"/>
              </a:ext>
            </a:extLst>
          </p:cNvPr>
          <p:cNvSpPr/>
          <p:nvPr/>
        </p:nvSpPr>
        <p:spPr>
          <a:xfrm>
            <a:off x="6512183" y="1667968"/>
            <a:ext cx="1185776" cy="429768"/>
          </a:xfrm>
          <a:prstGeom prst="rect">
            <a:avLst/>
          </a:prstGeom>
          <a:solidFill>
            <a:srgbClr val="FFFFFF">
              <a:lumMod val="85000"/>
            </a:srgbClr>
          </a:solidFill>
          <a:ln>
            <a:noFill/>
          </a:ln>
          <a:effectLst/>
          <a:scene3d>
            <a:camera prst="orthographicFront">
              <a:rot lat="0" lon="0" rev="0"/>
            </a:camera>
            <a:lightRig rig="threePt" dir="t">
              <a:rot lat="0" lon="0" rev="1200000"/>
            </a:lightRig>
          </a:scene3d>
          <a:sp3d/>
        </p:spPr>
        <p:txBody>
          <a:bodyPr lIns="162403" tIns="81203" rIns="162403" bIns="81203" rtlCol="0" anchor="ctr"/>
          <a:lstStyle/>
          <a:p>
            <a:pPr marL="0" marR="0" lvl="0" indent="0" algn="ctr" defTabSz="1219018" eaLnBrk="1" fontAlgn="auto" latinLnBrk="0" hangingPunct="1">
              <a:lnSpc>
                <a:spcPct val="100000"/>
              </a:lnSpc>
              <a:spcBef>
                <a:spcPts val="0"/>
              </a:spcBef>
              <a:spcAft>
                <a:spcPts val="0"/>
              </a:spcAft>
              <a:buClrTx/>
              <a:buSzTx/>
              <a:buFontTx/>
              <a:buNone/>
              <a:tabLst/>
              <a:defRPr/>
            </a:pPr>
            <a:r>
              <a:rPr kumimoji="0" lang="en-US" sz="80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Artifacts Management </a:t>
            </a:r>
          </a:p>
        </p:txBody>
      </p:sp>
      <p:sp>
        <p:nvSpPr>
          <p:cNvPr id="87" name="TextBox 86">
            <a:extLst>
              <a:ext uri="{FF2B5EF4-FFF2-40B4-BE49-F238E27FC236}">
                <a16:creationId xmlns:a16="http://schemas.microsoft.com/office/drawing/2014/main" id="{B4D06A78-5A8C-304C-A199-177DC8E139D1}"/>
              </a:ext>
            </a:extLst>
          </p:cNvPr>
          <p:cNvSpPr txBox="1"/>
          <p:nvPr/>
        </p:nvSpPr>
        <p:spPr>
          <a:xfrm>
            <a:off x="6685717" y="1454446"/>
            <a:ext cx="1325185" cy="287103"/>
          </a:xfrm>
          <a:prstGeom prst="rect">
            <a:avLst/>
          </a:prstGeom>
          <a:noFill/>
        </p:spPr>
        <p:txBody>
          <a:bodyPr wrap="square" lIns="162403" tIns="81203" rIns="162403" bIns="81203" rtlCol="0">
            <a:spAutoFit/>
          </a:bodyPr>
          <a:lstStyle/>
          <a:p>
            <a:pPr algn="ctr" defTabSz="1219018"/>
            <a:r>
              <a:rPr lang="en-US" sz="800" dirty="0">
                <a:solidFill>
                  <a:srgbClr val="006A4D"/>
                </a:solidFill>
                <a:latin typeface="+mj-lt"/>
                <a:cs typeface="Calibri" panose="020F0502020204030204" pitchFamily="34" charset="0"/>
              </a:rPr>
              <a:t>Azure Artifacts</a:t>
            </a:r>
          </a:p>
        </p:txBody>
      </p:sp>
      <p:cxnSp>
        <p:nvCxnSpPr>
          <p:cNvPr id="88" name="Straight Arrow Connector 87">
            <a:extLst>
              <a:ext uri="{FF2B5EF4-FFF2-40B4-BE49-F238E27FC236}">
                <a16:creationId xmlns:a16="http://schemas.microsoft.com/office/drawing/2014/main" id="{6DC98B1A-AC4D-0744-BBD2-05E221F06274}"/>
              </a:ext>
            </a:extLst>
          </p:cNvPr>
          <p:cNvCxnSpPr>
            <a:cxnSpLocks/>
            <a:stCxn id="11" idx="3"/>
            <a:endCxn id="86" idx="1"/>
          </p:cNvCxnSpPr>
          <p:nvPr/>
        </p:nvCxnSpPr>
        <p:spPr>
          <a:xfrm flipV="1">
            <a:off x="5742504" y="1863802"/>
            <a:ext cx="769679" cy="1325"/>
          </a:xfrm>
          <a:prstGeom prst="straightConnector1">
            <a:avLst/>
          </a:prstGeom>
          <a:noFill/>
          <a:ln w="6350" cap="flat" cmpd="sng" algn="ctr">
            <a:solidFill>
              <a:schemeClr val="bg1">
                <a:lumMod val="75000"/>
              </a:schemeClr>
            </a:solidFill>
            <a:prstDash val="dash"/>
            <a:miter lim="800000"/>
            <a:tailEnd type="triangle"/>
          </a:ln>
          <a:effectLst/>
        </p:spPr>
      </p:cxnSp>
      <p:cxnSp>
        <p:nvCxnSpPr>
          <p:cNvPr id="89" name="Elbow Connector 88">
            <a:extLst>
              <a:ext uri="{FF2B5EF4-FFF2-40B4-BE49-F238E27FC236}">
                <a16:creationId xmlns:a16="http://schemas.microsoft.com/office/drawing/2014/main" id="{9ECB898C-8D8D-F84E-894B-0EADF54FE034}"/>
              </a:ext>
            </a:extLst>
          </p:cNvPr>
          <p:cNvCxnSpPr>
            <a:cxnSpLocks/>
            <a:stCxn id="86" idx="2"/>
            <a:endCxn id="42" idx="0"/>
          </p:cNvCxnSpPr>
          <p:nvPr/>
        </p:nvCxnSpPr>
        <p:spPr>
          <a:xfrm rot="5400000">
            <a:off x="5959040" y="1667782"/>
            <a:ext cx="735021" cy="1557042"/>
          </a:xfrm>
          <a:prstGeom prst="bentConnector3">
            <a:avLst>
              <a:gd name="adj1" fmla="val 50000"/>
            </a:avLst>
          </a:prstGeom>
          <a:noFill/>
          <a:ln w="6350" cap="flat" cmpd="sng" algn="ctr">
            <a:solidFill>
              <a:schemeClr val="bg1">
                <a:lumMod val="75000"/>
              </a:schemeClr>
            </a:solidFill>
            <a:prstDash val="lgDash"/>
            <a:miter lim="800000"/>
            <a:tailEnd type="triangle"/>
          </a:ln>
          <a:effectLst/>
        </p:spPr>
      </p:cxnSp>
      <p:sp>
        <p:nvSpPr>
          <p:cNvPr id="91" name="TextBox 90">
            <a:extLst>
              <a:ext uri="{FF2B5EF4-FFF2-40B4-BE49-F238E27FC236}">
                <a16:creationId xmlns:a16="http://schemas.microsoft.com/office/drawing/2014/main" id="{012F8553-B3F7-9242-9610-BA36DD69065D}"/>
              </a:ext>
            </a:extLst>
          </p:cNvPr>
          <p:cNvSpPr txBox="1"/>
          <p:nvPr/>
        </p:nvSpPr>
        <p:spPr>
          <a:xfrm>
            <a:off x="5627854" y="2086723"/>
            <a:ext cx="1361084" cy="410213"/>
          </a:xfrm>
          <a:prstGeom prst="rect">
            <a:avLst/>
          </a:prstGeom>
          <a:noFill/>
        </p:spPr>
        <p:txBody>
          <a:bodyPr wrap="square" lIns="162403" tIns="81203" rIns="162403" bIns="81203" rtlCol="0">
            <a:spAutoFit/>
          </a:bodyPr>
          <a:lstStyle>
            <a:defPPr>
              <a:defRPr lang="en-US"/>
            </a:defPPr>
            <a:lvl1pPr algn="ctr" defTabSz="1219018">
              <a:defRPr sz="900" b="1" i="1">
                <a:solidFill>
                  <a:srgbClr val="006A4D"/>
                </a:solidFill>
                <a:latin typeface="Calibri" panose="020F0502020204030204"/>
                <a:cs typeface="Calibri" panose="020F0502020204030204" pitchFamily="34" charset="0"/>
              </a:defRPr>
            </a:lvl1pPr>
          </a:lstStyle>
          <a:p>
            <a:r>
              <a:rPr lang="en-US" sz="800" b="0" i="0" dirty="0">
                <a:latin typeface="+mj-lt"/>
              </a:rPr>
              <a:t>DevOps Portal</a:t>
            </a:r>
          </a:p>
          <a:p>
            <a:r>
              <a:rPr lang="en-US" sz="800" b="0" i="0" dirty="0">
                <a:latin typeface="+mj-lt"/>
              </a:rPr>
              <a:t>Update</a:t>
            </a:r>
          </a:p>
        </p:txBody>
      </p:sp>
      <p:sp>
        <p:nvSpPr>
          <p:cNvPr id="17" name="Rectangle 16"/>
          <p:cNvSpPr/>
          <p:nvPr/>
        </p:nvSpPr>
        <p:spPr>
          <a:xfrm>
            <a:off x="809198" y="6329835"/>
            <a:ext cx="9676529" cy="261610"/>
          </a:xfrm>
          <a:prstGeom prst="rect">
            <a:avLst/>
          </a:prstGeom>
        </p:spPr>
        <p:txBody>
          <a:bodyPr wrap="square">
            <a:spAutoFit/>
          </a:bodyPr>
          <a:lstStyle/>
          <a:p>
            <a:r>
              <a:rPr lang="en-US" sz="1050" dirty="0">
                <a:latin typeface="+mj-lt"/>
              </a:rPr>
              <a:t>CBRE DEVOPS PORTAL AND METRICS ARE UPDATED AT ALL STAGES AS PER CLOUD GATE RECOMMENDATION FOR GATE APPROVALS</a:t>
            </a:r>
          </a:p>
        </p:txBody>
      </p:sp>
      <p:pic>
        <p:nvPicPr>
          <p:cNvPr id="84" name="Picture 83">
            <a:extLst>
              <a:ext uri="{FF2B5EF4-FFF2-40B4-BE49-F238E27FC236}">
                <a16:creationId xmlns:a16="http://schemas.microsoft.com/office/drawing/2014/main" id="{08B1CAF0-6C7D-4844-80FA-62EFD59BA1C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39889" y="4018261"/>
            <a:ext cx="213982" cy="255925"/>
          </a:xfrm>
          <a:prstGeom prst="rect">
            <a:avLst/>
          </a:prstGeom>
        </p:spPr>
      </p:pic>
      <p:sp>
        <p:nvSpPr>
          <p:cNvPr id="92" name="TextBox 91">
            <a:extLst>
              <a:ext uri="{FF2B5EF4-FFF2-40B4-BE49-F238E27FC236}">
                <a16:creationId xmlns:a16="http://schemas.microsoft.com/office/drawing/2014/main" id="{9FFCE3D4-26DE-4BA7-90C0-B59F4658919F}"/>
              </a:ext>
            </a:extLst>
          </p:cNvPr>
          <p:cNvSpPr txBox="1"/>
          <p:nvPr/>
        </p:nvSpPr>
        <p:spPr>
          <a:xfrm>
            <a:off x="1206241" y="2654837"/>
            <a:ext cx="782490" cy="123112"/>
          </a:xfrm>
          <a:prstGeom prst="rect">
            <a:avLst/>
          </a:prstGeom>
        </p:spPr>
        <p:txBody>
          <a:bodyPr wrap="square" lIns="0" tIns="0" rIns="0" bIns="0" rtlCol="0">
            <a:spAutoFit/>
          </a:bodyPr>
          <a:lstStyle/>
          <a:p>
            <a:pPr defTabSz="457200"/>
            <a:r>
              <a:rPr lang="en-US" sz="800" b="1" dirty="0">
                <a:solidFill>
                  <a:srgbClr val="000000"/>
                </a:solidFill>
                <a:latin typeface="+mj-lt"/>
              </a:rPr>
              <a:t>Developer</a:t>
            </a:r>
          </a:p>
        </p:txBody>
      </p:sp>
      <p:sp>
        <p:nvSpPr>
          <p:cNvPr id="60" name="TextBox 59"/>
          <p:cNvSpPr txBox="1"/>
          <p:nvPr/>
        </p:nvSpPr>
        <p:spPr>
          <a:xfrm>
            <a:off x="5917261" y="3509920"/>
            <a:ext cx="871331" cy="410213"/>
          </a:xfrm>
          <a:prstGeom prst="rect">
            <a:avLst/>
          </a:prstGeom>
          <a:solidFill>
            <a:schemeClr val="bg1">
              <a:alpha val="53000"/>
            </a:schemeClr>
          </a:solidFill>
        </p:spPr>
        <p:txBody>
          <a:bodyPr wrap="square" lIns="162403" tIns="81203" rIns="162403" bIns="81203" rtlCol="0">
            <a:spAutoFit/>
          </a:bodyPr>
          <a:lstStyle>
            <a:defPPr>
              <a:defRPr lang="en-US"/>
            </a:defPPr>
            <a:lvl1pPr algn="ctr" defTabSz="1219018">
              <a:defRPr sz="700">
                <a:solidFill>
                  <a:srgbClr val="141414"/>
                </a:solidFill>
                <a:cs typeface="Calibri" panose="020F0502020204030204" pitchFamily="34" charset="0"/>
              </a:defRPr>
            </a:lvl1pPr>
          </a:lstStyle>
          <a:p>
            <a:r>
              <a:rPr lang="en-US" sz="800" dirty="0">
                <a:latin typeface="+mj-lt"/>
              </a:rPr>
              <a:t>Manual / Automation</a:t>
            </a:r>
          </a:p>
        </p:txBody>
      </p:sp>
      <p:sp>
        <p:nvSpPr>
          <p:cNvPr id="38" name="TextBox 37"/>
          <p:cNvSpPr txBox="1"/>
          <p:nvPr/>
        </p:nvSpPr>
        <p:spPr>
          <a:xfrm>
            <a:off x="1901338" y="3674050"/>
            <a:ext cx="992784" cy="410213"/>
          </a:xfrm>
          <a:prstGeom prst="rect">
            <a:avLst/>
          </a:prstGeom>
          <a:solidFill>
            <a:schemeClr val="bg1">
              <a:alpha val="61000"/>
            </a:schemeClr>
          </a:solidFill>
        </p:spPr>
        <p:txBody>
          <a:bodyPr wrap="square" lIns="162403" tIns="81203" rIns="162403" bIns="81203" rtlCol="0" anchor="ctr">
            <a:spAutoFit/>
          </a:bodyPr>
          <a:lstStyle/>
          <a:p>
            <a:pPr algn="ctr" defTabSz="1219018"/>
            <a:r>
              <a:rPr lang="en-US" sz="800" dirty="0">
                <a:solidFill>
                  <a:srgbClr val="141414"/>
                </a:solidFill>
                <a:latin typeface="+mj-lt"/>
                <a:cs typeface="Calibri" panose="020F0502020204030204" pitchFamily="34" charset="0"/>
              </a:rPr>
              <a:t>Requirement</a:t>
            </a:r>
          </a:p>
          <a:p>
            <a:pPr algn="ctr" defTabSz="1219018"/>
            <a:r>
              <a:rPr lang="en-US" sz="800" dirty="0">
                <a:solidFill>
                  <a:srgbClr val="141414"/>
                </a:solidFill>
                <a:latin typeface="+mj-lt"/>
                <a:cs typeface="Calibri" panose="020F0502020204030204" pitchFamily="34" charset="0"/>
              </a:rPr>
              <a:t>Traceability</a:t>
            </a:r>
          </a:p>
        </p:txBody>
      </p:sp>
      <p:sp>
        <p:nvSpPr>
          <p:cNvPr id="33" name="TextBox 32"/>
          <p:cNvSpPr txBox="1"/>
          <p:nvPr/>
        </p:nvSpPr>
        <p:spPr>
          <a:xfrm>
            <a:off x="3634401" y="4673565"/>
            <a:ext cx="764388" cy="410213"/>
          </a:xfrm>
          <a:prstGeom prst="rect">
            <a:avLst/>
          </a:prstGeom>
          <a:solidFill>
            <a:schemeClr val="bg1">
              <a:alpha val="54000"/>
            </a:schemeClr>
          </a:solidFill>
        </p:spPr>
        <p:txBody>
          <a:bodyPr wrap="square" lIns="162403" tIns="81203" rIns="162403" bIns="81203" rtlCol="0">
            <a:spAutoFit/>
          </a:bodyPr>
          <a:lstStyle>
            <a:defPPr>
              <a:defRPr lang="en-US"/>
            </a:defPPr>
            <a:lvl1pPr algn="ctr" defTabSz="1219018">
              <a:defRPr sz="700">
                <a:solidFill>
                  <a:srgbClr val="141414"/>
                </a:solidFill>
                <a:cs typeface="Calibri" panose="020F0502020204030204" pitchFamily="34" charset="0"/>
              </a:defRPr>
            </a:lvl1pPr>
          </a:lstStyle>
          <a:p>
            <a:r>
              <a:rPr lang="en-US" sz="800" dirty="0">
                <a:latin typeface="+mj-lt"/>
              </a:rPr>
              <a:t>Checklist update</a:t>
            </a:r>
          </a:p>
        </p:txBody>
      </p:sp>
      <p:sp>
        <p:nvSpPr>
          <p:cNvPr id="29" name="TextBox 28"/>
          <p:cNvSpPr txBox="1"/>
          <p:nvPr/>
        </p:nvSpPr>
        <p:spPr>
          <a:xfrm>
            <a:off x="2386537" y="2919022"/>
            <a:ext cx="686017" cy="410213"/>
          </a:xfrm>
          <a:prstGeom prst="rect">
            <a:avLst/>
          </a:prstGeom>
          <a:solidFill>
            <a:schemeClr val="bg1">
              <a:alpha val="59000"/>
            </a:schemeClr>
          </a:solidFill>
        </p:spPr>
        <p:txBody>
          <a:bodyPr wrap="square" lIns="162403" tIns="81203" rIns="162403" bIns="81203" rtlCol="0">
            <a:spAutoFit/>
          </a:bodyPr>
          <a:lstStyle/>
          <a:p>
            <a:pPr algn="ctr" defTabSz="1219018"/>
            <a:r>
              <a:rPr lang="en-US" sz="800" dirty="0">
                <a:solidFill>
                  <a:srgbClr val="141414"/>
                </a:solidFill>
                <a:latin typeface="+mj-lt"/>
                <a:cs typeface="Calibri" panose="020F0502020204030204" pitchFamily="34" charset="0"/>
              </a:rPr>
              <a:t>Commit code</a:t>
            </a:r>
          </a:p>
        </p:txBody>
      </p:sp>
      <p:sp>
        <p:nvSpPr>
          <p:cNvPr id="32" name="TextBox 31"/>
          <p:cNvSpPr txBox="1"/>
          <p:nvPr/>
        </p:nvSpPr>
        <p:spPr>
          <a:xfrm>
            <a:off x="9021113" y="5495236"/>
            <a:ext cx="793353" cy="287103"/>
          </a:xfrm>
          <a:prstGeom prst="rect">
            <a:avLst/>
          </a:prstGeom>
          <a:solidFill>
            <a:schemeClr val="bg1">
              <a:alpha val="55000"/>
            </a:schemeClr>
          </a:solidFill>
        </p:spPr>
        <p:txBody>
          <a:bodyPr wrap="square" lIns="162403" tIns="81203" rIns="162403" bIns="81203" rtlCol="0">
            <a:spAutoFit/>
          </a:bodyPr>
          <a:lstStyle>
            <a:defPPr>
              <a:defRPr lang="en-US"/>
            </a:defPPr>
            <a:lvl1pPr algn="ctr" defTabSz="1219018">
              <a:defRPr sz="700">
                <a:solidFill>
                  <a:srgbClr val="141414"/>
                </a:solidFill>
                <a:cs typeface="Calibri" panose="020F0502020204030204" pitchFamily="34" charset="0"/>
              </a:defRPr>
            </a:lvl1pPr>
          </a:lstStyle>
          <a:p>
            <a:r>
              <a:rPr lang="en-US" sz="800" dirty="0">
                <a:latin typeface="+mj-lt"/>
              </a:rPr>
              <a:t>reports</a:t>
            </a:r>
          </a:p>
        </p:txBody>
      </p:sp>
      <p:sp>
        <p:nvSpPr>
          <p:cNvPr id="55" name="TextBox 54"/>
          <p:cNvSpPr txBox="1"/>
          <p:nvPr/>
        </p:nvSpPr>
        <p:spPr>
          <a:xfrm>
            <a:off x="6304350" y="2729961"/>
            <a:ext cx="634955" cy="410213"/>
          </a:xfrm>
          <a:prstGeom prst="rect">
            <a:avLst/>
          </a:prstGeom>
          <a:solidFill>
            <a:schemeClr val="bg1">
              <a:alpha val="55000"/>
            </a:schemeClr>
          </a:solidFill>
        </p:spPr>
        <p:txBody>
          <a:bodyPr wrap="square" lIns="162403" tIns="81203" rIns="162403" bIns="81203" rtlCol="0">
            <a:spAutoFit/>
          </a:bodyPr>
          <a:lstStyle>
            <a:defPPr>
              <a:defRPr lang="en-US"/>
            </a:defPPr>
            <a:lvl1pPr algn="ctr" defTabSz="1219018">
              <a:defRPr sz="700">
                <a:solidFill>
                  <a:srgbClr val="141414"/>
                </a:solidFill>
                <a:cs typeface="Calibri" panose="020F0502020204030204" pitchFamily="34" charset="0"/>
              </a:defRPr>
            </a:lvl1pPr>
          </a:lstStyle>
          <a:p>
            <a:r>
              <a:rPr lang="en-US" sz="800" dirty="0">
                <a:latin typeface="+mj-lt"/>
              </a:rPr>
              <a:t>Report </a:t>
            </a:r>
          </a:p>
          <a:p>
            <a:r>
              <a:rPr lang="en-US" sz="800" dirty="0">
                <a:latin typeface="+mj-lt"/>
              </a:rPr>
              <a:t>Status</a:t>
            </a:r>
          </a:p>
        </p:txBody>
      </p:sp>
      <p:sp>
        <p:nvSpPr>
          <p:cNvPr id="43" name="TextBox 42"/>
          <p:cNvSpPr txBox="1"/>
          <p:nvPr/>
        </p:nvSpPr>
        <p:spPr>
          <a:xfrm>
            <a:off x="6257090" y="3064514"/>
            <a:ext cx="734587" cy="410213"/>
          </a:xfrm>
          <a:prstGeom prst="rect">
            <a:avLst/>
          </a:prstGeom>
          <a:solidFill>
            <a:schemeClr val="bg1">
              <a:alpha val="54000"/>
            </a:schemeClr>
          </a:solidFill>
        </p:spPr>
        <p:txBody>
          <a:bodyPr wrap="square" lIns="162403" tIns="81203" rIns="162403" bIns="81203" rtlCol="0">
            <a:spAutoFit/>
          </a:bodyPr>
          <a:lstStyle>
            <a:defPPr>
              <a:defRPr lang="en-US"/>
            </a:defPPr>
            <a:lvl1pPr algn="ctr" defTabSz="1219018">
              <a:defRPr sz="700">
                <a:solidFill>
                  <a:srgbClr val="141414"/>
                </a:solidFill>
                <a:cs typeface="Calibri" panose="020F0502020204030204" pitchFamily="34" charset="0"/>
              </a:defRPr>
            </a:lvl1pPr>
          </a:lstStyle>
          <a:p>
            <a:r>
              <a:rPr lang="en-US" sz="800" dirty="0">
                <a:latin typeface="+mj-lt"/>
              </a:rPr>
              <a:t>Deploy </a:t>
            </a:r>
          </a:p>
          <a:p>
            <a:r>
              <a:rPr lang="en-US" sz="800" dirty="0">
                <a:latin typeface="+mj-lt"/>
              </a:rPr>
              <a:t>Artifacts</a:t>
            </a:r>
          </a:p>
        </p:txBody>
      </p:sp>
      <p:sp>
        <p:nvSpPr>
          <p:cNvPr id="30" name="TextBox 29"/>
          <p:cNvSpPr txBox="1"/>
          <p:nvPr/>
        </p:nvSpPr>
        <p:spPr>
          <a:xfrm>
            <a:off x="4397604" y="2894850"/>
            <a:ext cx="594803" cy="410213"/>
          </a:xfrm>
          <a:prstGeom prst="rect">
            <a:avLst/>
          </a:prstGeom>
          <a:solidFill>
            <a:schemeClr val="bg1">
              <a:alpha val="55000"/>
            </a:schemeClr>
          </a:solidFill>
        </p:spPr>
        <p:txBody>
          <a:bodyPr wrap="square" lIns="162403" tIns="81203" rIns="162403" bIns="81203" rtlCol="0">
            <a:spAutoFit/>
          </a:bodyPr>
          <a:lstStyle>
            <a:defPPr>
              <a:defRPr lang="en-US"/>
            </a:defPPr>
            <a:lvl1pPr algn="ctr" defTabSz="1219018">
              <a:defRPr sz="700">
                <a:solidFill>
                  <a:srgbClr val="141414"/>
                </a:solidFill>
                <a:cs typeface="Calibri" panose="020F0502020204030204" pitchFamily="34" charset="0"/>
              </a:defRPr>
            </a:lvl1pPr>
          </a:lstStyle>
          <a:p>
            <a:r>
              <a:rPr lang="en-US" sz="800" dirty="0">
                <a:latin typeface="+mj-lt"/>
              </a:rPr>
              <a:t>Pull</a:t>
            </a:r>
          </a:p>
          <a:p>
            <a:r>
              <a:rPr lang="en-US" sz="800" dirty="0">
                <a:latin typeface="+mj-lt"/>
              </a:rPr>
              <a:t>code</a:t>
            </a:r>
          </a:p>
        </p:txBody>
      </p:sp>
      <p:sp>
        <p:nvSpPr>
          <p:cNvPr id="31" name="TextBox 30"/>
          <p:cNvSpPr txBox="1"/>
          <p:nvPr/>
        </p:nvSpPr>
        <p:spPr>
          <a:xfrm>
            <a:off x="4095317" y="3463833"/>
            <a:ext cx="880385" cy="410213"/>
          </a:xfrm>
          <a:prstGeom prst="rect">
            <a:avLst/>
          </a:prstGeom>
          <a:solidFill>
            <a:schemeClr val="bg1">
              <a:alpha val="55000"/>
            </a:schemeClr>
          </a:solidFill>
        </p:spPr>
        <p:txBody>
          <a:bodyPr wrap="square" lIns="162403" tIns="81203" rIns="162403" bIns="81203" rtlCol="0">
            <a:spAutoFit/>
          </a:bodyPr>
          <a:lstStyle>
            <a:defPPr>
              <a:defRPr lang="en-US"/>
            </a:defPPr>
            <a:lvl1pPr algn="ctr" defTabSz="1219018">
              <a:defRPr sz="700">
                <a:solidFill>
                  <a:srgbClr val="141414"/>
                </a:solidFill>
                <a:cs typeface="Calibri" panose="020F0502020204030204" pitchFamily="34" charset="0"/>
              </a:defRPr>
            </a:lvl1pPr>
          </a:lstStyle>
          <a:p>
            <a:r>
              <a:rPr lang="en-US" sz="800" dirty="0">
                <a:latin typeface="+mj-lt"/>
              </a:rPr>
              <a:t>Static Code Analysis</a:t>
            </a:r>
          </a:p>
        </p:txBody>
      </p:sp>
    </p:spTree>
    <p:extLst>
      <p:ext uri="{BB962C8B-B14F-4D97-AF65-F5344CB8AC3E}">
        <p14:creationId xmlns:p14="http://schemas.microsoft.com/office/powerpoint/2010/main" val="58637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11223172" cy="831125"/>
          </a:xfrm>
        </p:spPr>
        <p:txBody>
          <a:bodyPr/>
          <a:lstStyle/>
          <a:p>
            <a:r>
              <a:rPr lang="en-US" dirty="0">
                <a:solidFill>
                  <a:srgbClr val="006A4D"/>
                </a:solidFill>
              </a:rPr>
              <a:t>A closer look: </a:t>
            </a:r>
            <a:br>
              <a:rPr lang="en-US" dirty="0">
                <a:solidFill>
                  <a:srgbClr val="006A4D"/>
                </a:solidFill>
              </a:rPr>
            </a:br>
            <a:r>
              <a:rPr lang="en-US" dirty="0"/>
              <a:t>Our approach for SSO myVantage Portal and CBRE Apps</a:t>
            </a:r>
          </a:p>
        </p:txBody>
      </p:sp>
      <p:sp>
        <p:nvSpPr>
          <p:cNvPr id="3" name="Slide Number Placeholder 2"/>
          <p:cNvSpPr>
            <a:spLocks noGrp="1"/>
          </p:cNvSpPr>
          <p:nvPr>
            <p:ph type="sldNum" sz="quarter" idx="13"/>
          </p:nvPr>
        </p:nvSpPr>
        <p:spPr/>
        <p:txBody>
          <a:bodyPr/>
          <a:lstStyle/>
          <a:p>
            <a:fld id="{CDEE2954-54E9-4846-B9AA-9D6731F553AF}" type="slidenum">
              <a:rPr lang="en-US" smtClean="0"/>
              <a:pPr/>
              <a:t>33</a:t>
            </a:fld>
            <a:endParaRPr lang="en-US"/>
          </a:p>
        </p:txBody>
      </p:sp>
      <p:sp>
        <p:nvSpPr>
          <p:cNvPr id="35" name="Rectangle 34"/>
          <p:cNvSpPr/>
          <p:nvPr/>
        </p:nvSpPr>
        <p:spPr>
          <a:xfrm>
            <a:off x="969593" y="3082481"/>
            <a:ext cx="1372697" cy="23307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MyVantage Portal</a:t>
            </a:r>
          </a:p>
        </p:txBody>
      </p:sp>
      <p:pic>
        <p:nvPicPr>
          <p:cNvPr id="36" name="Picture 4" descr="Image result for azure AD b2c logo"/>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5882386" y="3238101"/>
            <a:ext cx="1031105" cy="10404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5930959" y="2896704"/>
            <a:ext cx="1031105" cy="2767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Azure AD B2C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CBRE/ </a:t>
            </a:r>
          </a:p>
        </p:txBody>
      </p:sp>
      <p:pic>
        <p:nvPicPr>
          <p:cNvPr id="38" name="Picture 10" descr="Image result for azure web app"/>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1255891" y="4607000"/>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7679640" y="2959718"/>
            <a:ext cx="1328036" cy="261948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TextBox 39"/>
          <p:cNvSpPr txBox="1"/>
          <p:nvPr/>
        </p:nvSpPr>
        <p:spPr>
          <a:xfrm>
            <a:off x="7679640" y="2337455"/>
            <a:ext cx="1328036" cy="563331"/>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CBRE/Third party  Apps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To Enable SSO</a:t>
            </a:r>
          </a:p>
        </p:txBody>
      </p:sp>
      <p:sp>
        <p:nvSpPr>
          <p:cNvPr id="41" name="Rectangle 40"/>
          <p:cNvSpPr/>
          <p:nvPr/>
        </p:nvSpPr>
        <p:spPr>
          <a:xfrm>
            <a:off x="442468" y="2959718"/>
            <a:ext cx="2426947" cy="2619485"/>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TextBox 41"/>
          <p:cNvSpPr txBox="1"/>
          <p:nvPr/>
        </p:nvSpPr>
        <p:spPr>
          <a:xfrm>
            <a:off x="508641" y="1690921"/>
            <a:ext cx="1031105" cy="2767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CBRE </a:t>
            </a:r>
          </a:p>
        </p:txBody>
      </p:sp>
      <p:sp>
        <p:nvSpPr>
          <p:cNvPr id="43" name="TextBox 42"/>
          <p:cNvSpPr txBox="1"/>
          <p:nvPr/>
        </p:nvSpPr>
        <p:spPr>
          <a:xfrm>
            <a:off x="1766062" y="1690920"/>
            <a:ext cx="1031105" cy="2767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CLIENTS</a:t>
            </a:r>
          </a:p>
        </p:txBody>
      </p:sp>
      <p:grpSp>
        <p:nvGrpSpPr>
          <p:cNvPr id="44" name="Group 43"/>
          <p:cNvGrpSpPr/>
          <p:nvPr/>
        </p:nvGrpSpPr>
        <p:grpSpPr>
          <a:xfrm>
            <a:off x="1109718" y="3794927"/>
            <a:ext cx="1092447" cy="686571"/>
            <a:chOff x="1540431" y="3548251"/>
            <a:chExt cx="853866" cy="556788"/>
          </a:xfrm>
        </p:grpSpPr>
        <p:sp>
          <p:nvSpPr>
            <p:cNvPr id="45" name="Rectangle 44"/>
            <p:cNvSpPr/>
            <p:nvPr/>
          </p:nvSpPr>
          <p:spPr>
            <a:xfrm>
              <a:off x="1540431" y="3548251"/>
              <a:ext cx="834930" cy="19531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panose="020B0604020202020204"/>
                  <a:ea typeface="+mn-ea"/>
                  <a:cs typeface="+mn-cs"/>
                </a:rPr>
                <a:t>SEQUENTRA</a:t>
              </a:r>
            </a:p>
          </p:txBody>
        </p:sp>
        <p:sp>
          <p:nvSpPr>
            <p:cNvPr id="46" name="Rectangle 45"/>
            <p:cNvSpPr/>
            <p:nvPr/>
          </p:nvSpPr>
          <p:spPr>
            <a:xfrm>
              <a:off x="1540431" y="3728986"/>
              <a:ext cx="834930" cy="19531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strike="noStrike" kern="1200" cap="none" spc="0" normalizeH="0" baseline="0" noProof="0">
                  <a:ln>
                    <a:noFill/>
                  </a:ln>
                  <a:solidFill>
                    <a:srgbClr val="000000"/>
                  </a:solidFill>
                  <a:effectLst/>
                  <a:uLnTx/>
                  <a:uFillTx/>
                  <a:latin typeface="Arial" panose="020B0604020202020204"/>
                  <a:ea typeface="+mn-ea"/>
                  <a:cs typeface="+mn-cs"/>
                </a:rPr>
                <a:t>KAHUA</a:t>
              </a:r>
            </a:p>
          </p:txBody>
        </p:sp>
        <p:sp>
          <p:nvSpPr>
            <p:cNvPr id="47" name="Rectangle 46"/>
            <p:cNvSpPr/>
            <p:nvPr/>
          </p:nvSpPr>
          <p:spPr>
            <a:xfrm>
              <a:off x="1559367" y="3909722"/>
              <a:ext cx="834930" cy="19531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strike="noStrike" kern="1200" cap="none" spc="0" normalizeH="0" baseline="0" noProof="0">
                  <a:ln>
                    <a:noFill/>
                  </a:ln>
                  <a:solidFill>
                    <a:srgbClr val="000000"/>
                  </a:solidFill>
                  <a:effectLst/>
                  <a:uLnTx/>
                  <a:uFillTx/>
                  <a:latin typeface="Arial" panose="020B0604020202020204"/>
                  <a:ea typeface="+mn-ea"/>
                  <a:cs typeface="+mn-cs"/>
                </a:rPr>
                <a:t>SI</a:t>
              </a:r>
            </a:p>
          </p:txBody>
        </p:sp>
      </p:grpSp>
      <p:sp>
        <p:nvSpPr>
          <p:cNvPr id="48" name="Rectangle 47"/>
          <p:cNvSpPr/>
          <p:nvPr/>
        </p:nvSpPr>
        <p:spPr>
          <a:xfrm>
            <a:off x="1208617" y="3454496"/>
            <a:ext cx="894649" cy="21768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Login</a:t>
            </a:r>
          </a:p>
        </p:txBody>
      </p:sp>
      <p:sp>
        <p:nvSpPr>
          <p:cNvPr id="49" name="TextBox 48"/>
          <p:cNvSpPr txBox="1"/>
          <p:nvPr/>
        </p:nvSpPr>
        <p:spPr>
          <a:xfrm>
            <a:off x="4558480" y="3255696"/>
            <a:ext cx="1279804" cy="2767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a:ea typeface="+mn-ea"/>
                <a:cs typeface="+mn-cs"/>
              </a:rPr>
              <a:t>Validate User Credentials</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0" name="TextBox 49"/>
          <p:cNvSpPr txBox="1"/>
          <p:nvPr/>
        </p:nvSpPr>
        <p:spPr>
          <a:xfrm>
            <a:off x="3141246" y="3064619"/>
            <a:ext cx="1501727" cy="65886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Returns SSO Tokens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SAML 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Open Id Connect</a:t>
            </a:r>
          </a:p>
        </p:txBody>
      </p:sp>
      <p:sp>
        <p:nvSpPr>
          <p:cNvPr id="51" name="TextBox 50"/>
          <p:cNvSpPr txBox="1"/>
          <p:nvPr/>
        </p:nvSpPr>
        <p:spPr>
          <a:xfrm>
            <a:off x="7827630" y="3099745"/>
            <a:ext cx="1037634" cy="27671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SEQUENTRA</a:t>
            </a:r>
          </a:p>
        </p:txBody>
      </p:sp>
      <p:sp>
        <p:nvSpPr>
          <p:cNvPr id="52" name="TextBox 51"/>
          <p:cNvSpPr txBox="1"/>
          <p:nvPr/>
        </p:nvSpPr>
        <p:spPr>
          <a:xfrm>
            <a:off x="7827630" y="4638504"/>
            <a:ext cx="1037634" cy="27671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SI</a:t>
            </a:r>
          </a:p>
        </p:txBody>
      </p:sp>
      <p:sp>
        <p:nvSpPr>
          <p:cNvPr id="53" name="TextBox 52"/>
          <p:cNvSpPr txBox="1"/>
          <p:nvPr/>
        </p:nvSpPr>
        <p:spPr>
          <a:xfrm>
            <a:off x="7827630" y="3869125"/>
            <a:ext cx="1037634" cy="27671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KAHUA</a:t>
            </a:r>
          </a:p>
        </p:txBody>
      </p:sp>
      <p:sp>
        <p:nvSpPr>
          <p:cNvPr id="54" name="TextBox 53"/>
          <p:cNvSpPr txBox="1"/>
          <p:nvPr/>
        </p:nvSpPr>
        <p:spPr>
          <a:xfrm>
            <a:off x="3892109" y="4530791"/>
            <a:ext cx="2800272" cy="32321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Send SAML Or Open Id Connect Tokens</a:t>
            </a:r>
          </a:p>
        </p:txBody>
      </p:sp>
      <p:sp>
        <p:nvSpPr>
          <p:cNvPr id="55" name="TextBox 54"/>
          <p:cNvSpPr txBox="1"/>
          <p:nvPr/>
        </p:nvSpPr>
        <p:spPr>
          <a:xfrm>
            <a:off x="6882746" y="3118218"/>
            <a:ext cx="831940" cy="55166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10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Validate Tokens</a:t>
            </a:r>
          </a:p>
        </p:txBody>
      </p:sp>
      <p:sp>
        <p:nvSpPr>
          <p:cNvPr id="56" name="Rectangle 55"/>
          <p:cNvSpPr/>
          <p:nvPr/>
        </p:nvSpPr>
        <p:spPr>
          <a:xfrm>
            <a:off x="9294474" y="1483131"/>
            <a:ext cx="2595921" cy="4686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INITIAL</a:t>
            </a:r>
            <a:r>
              <a:rPr kumimoji="0" lang="en-US" sz="1000" b="0" i="0" u="none" strike="noStrike" kern="1200" cap="none" spc="0" normalizeH="0" noProof="0" dirty="0">
                <a:ln>
                  <a:noFill/>
                </a:ln>
                <a:solidFill>
                  <a:srgbClr val="000000"/>
                </a:solidFill>
                <a:effectLst/>
                <a:uLnTx/>
                <a:uFillTx/>
                <a:latin typeface="Arial" panose="020B0604020202020204"/>
                <a:ea typeface="+mn-ea"/>
                <a:cs typeface="+mn-cs"/>
              </a:rPr>
              <a:t> POV &amp; ASSUMPTIONS</a:t>
            </a: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Users are authenticated using Azure AD B2C tenant, which will hold users details of CBRE and Client users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CBRE/Third party Applications which required SSO from myVantage portal</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Users of those  applications needs to be migrated in Azure AD B2C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Authentication Protocol for myVantage portal and applications required SSO should follow the same Protocol (SAML or Open ID Connect)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We can design myVantage portal  support SAML or Open Id protocol but application's needs SSO also follow the same protocol</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All applications which requires SSO from myVantage portal needs to be migrated to  Azure AD B2C and support any one authentication protocol supported by myVantage Portal  </a:t>
            </a:r>
          </a:p>
          <a:p>
            <a:pPr marL="171450" indent="-171450">
              <a:spcAft>
                <a:spcPts val="600"/>
              </a:spcAft>
              <a:buFont typeface="Arial" panose="020B0604020202020204" pitchFamily="34" charset="0"/>
              <a:buChar char="/"/>
              <a:defRPr/>
            </a:pP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Azure AD B2C </a:t>
            </a:r>
            <a:r>
              <a:rPr lang="en-US" sz="1000" dirty="0">
                <a:solidFill>
                  <a:srgbClr val="000000"/>
                </a:solidFill>
                <a:latin typeface="Arial" panose="020B0604020202020204"/>
              </a:rPr>
              <a:t>does </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not support more than one authentication protocol </a:t>
            </a:r>
            <a:r>
              <a:rPr lang="en-US" sz="1000" dirty="0">
                <a:solidFill>
                  <a:srgbClr val="000000"/>
                </a:solidFill>
                <a:latin typeface="Arial" panose="020B0604020202020204"/>
              </a:rPr>
              <a:t>in parallel for an application </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at </a:t>
            </a:r>
            <a:r>
              <a:rPr lang="en-US" sz="1000" dirty="0">
                <a:solidFill>
                  <a:srgbClr val="000000"/>
                </a:solidFill>
                <a:latin typeface="Arial" panose="020B0604020202020204"/>
              </a:rPr>
              <a:t>a </a:t>
            </a:r>
            <a:r>
              <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rPr>
              <a:t>time</a:t>
            </a:r>
            <a:r>
              <a:rPr lang="en-US" sz="1000" dirty="0">
                <a:solidFill>
                  <a:srgbClr val="000000"/>
                </a:solidFill>
                <a:latin typeface="Arial" panose="020B0604020202020204"/>
              </a:rPr>
              <a:t>.</a:t>
            </a:r>
            <a:endParaRPr lang="en-US" sz="1000" dirty="0">
              <a:solidFill>
                <a:srgbClr val="000000"/>
              </a:solidFill>
              <a:latin typeface="Arial" panose="020B0604020202020204"/>
              <a:cs typeface="Arial"/>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57" name="Picture 56" descr="485980473-02.png"/>
          <p:cNvPicPr>
            <a:picLocks noChangeAspect="1"/>
          </p:cNvPicPr>
          <p:nvPr/>
        </p:nvPicPr>
        <p:blipFill>
          <a:blip r:embed="rId4" cstate="email">
            <a:biLevel thresh="75000"/>
            <a:extLst>
              <a:ext uri="{28A0092B-C50C-407E-A947-70E740481C1C}">
                <a14:useLocalDpi xmlns:a14="http://schemas.microsoft.com/office/drawing/2010/main"/>
              </a:ext>
            </a:extLst>
          </a:blip>
          <a:stretch>
            <a:fillRect/>
          </a:stretch>
        </p:blipFill>
        <p:spPr>
          <a:xfrm>
            <a:off x="923464" y="2024256"/>
            <a:ext cx="248392" cy="293102"/>
          </a:xfrm>
          <a:prstGeom prst="rect">
            <a:avLst/>
          </a:prstGeom>
        </p:spPr>
      </p:pic>
      <p:pic>
        <p:nvPicPr>
          <p:cNvPr id="58" name="Picture 57" descr="485980473-02.png"/>
          <p:cNvPicPr>
            <a:picLocks noChangeAspect="1"/>
          </p:cNvPicPr>
          <p:nvPr/>
        </p:nvPicPr>
        <p:blipFill>
          <a:blip r:embed="rId4" cstate="email">
            <a:biLevel thresh="75000"/>
            <a:extLst>
              <a:ext uri="{28A0092B-C50C-407E-A947-70E740481C1C}">
                <a14:useLocalDpi xmlns:a14="http://schemas.microsoft.com/office/drawing/2010/main"/>
              </a:ext>
            </a:extLst>
          </a:blip>
          <a:stretch>
            <a:fillRect/>
          </a:stretch>
        </p:blipFill>
        <p:spPr>
          <a:xfrm>
            <a:off x="2161472" y="2018768"/>
            <a:ext cx="248392" cy="293102"/>
          </a:xfrm>
          <a:prstGeom prst="rect">
            <a:avLst/>
          </a:prstGeom>
        </p:spPr>
      </p:pic>
      <p:sp>
        <p:nvSpPr>
          <p:cNvPr id="59" name="Oval 58"/>
          <p:cNvSpPr/>
          <p:nvPr/>
        </p:nvSpPr>
        <p:spPr>
          <a:xfrm>
            <a:off x="576171" y="1604423"/>
            <a:ext cx="899996" cy="899996"/>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817128" y="1601697"/>
            <a:ext cx="899996" cy="899996"/>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F3AFF457-ABD3-AE46-A587-8F504E0DBFC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02036" y="1681406"/>
            <a:ext cx="739419" cy="739419"/>
          </a:xfrm>
          <a:prstGeom prst="rect">
            <a:avLst/>
          </a:prstGeom>
        </p:spPr>
      </p:pic>
      <p:sp>
        <p:nvSpPr>
          <p:cNvPr id="62" name="Right Arrow 61"/>
          <p:cNvSpPr/>
          <p:nvPr/>
        </p:nvSpPr>
        <p:spPr>
          <a:xfrm rot="5400000">
            <a:off x="1437720" y="2470560"/>
            <a:ext cx="436442" cy="436668"/>
          </a:xfrm>
          <a:prstGeom prst="rightArrow">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Left-Right Arrow 62"/>
          <p:cNvSpPr/>
          <p:nvPr/>
        </p:nvSpPr>
        <p:spPr>
          <a:xfrm>
            <a:off x="2968987" y="3543400"/>
            <a:ext cx="2869297" cy="429881"/>
          </a:xfrm>
          <a:prstGeom prst="leftRightArrow">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Left-Right Arrow 63"/>
          <p:cNvSpPr/>
          <p:nvPr/>
        </p:nvSpPr>
        <p:spPr>
          <a:xfrm>
            <a:off x="2968986" y="4750383"/>
            <a:ext cx="4617519" cy="429881"/>
          </a:xfrm>
          <a:prstGeom prst="leftRightArrow">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Left-Right Arrow 64"/>
          <p:cNvSpPr/>
          <p:nvPr/>
        </p:nvSpPr>
        <p:spPr>
          <a:xfrm>
            <a:off x="6962064" y="3543400"/>
            <a:ext cx="624442" cy="429881"/>
          </a:xfrm>
          <a:prstGeom prst="leftRightArrow">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87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9000475" cy="461729"/>
          </a:xfrm>
        </p:spPr>
        <p:txBody>
          <a:bodyPr/>
          <a:lstStyle/>
          <a:p>
            <a:r>
              <a:rPr lang="en-US">
                <a:solidFill>
                  <a:prstClr val="black"/>
                </a:solidFill>
                <a:latin typeface="+mj-lt"/>
              </a:rPr>
              <a:t>How we launch, monitor &amp; optimize</a:t>
            </a:r>
            <a:endParaRPr lang="en-US">
              <a:latin typeface="+mj-lt"/>
            </a:endParaRPr>
          </a:p>
        </p:txBody>
      </p:sp>
      <p:sp>
        <p:nvSpPr>
          <p:cNvPr id="3" name="Slide Number Placeholder 2"/>
          <p:cNvSpPr>
            <a:spLocks noGrp="1"/>
          </p:cNvSpPr>
          <p:nvPr>
            <p:ph type="sldNum" sz="quarter" idx="13"/>
          </p:nvPr>
        </p:nvSpPr>
        <p:spPr/>
        <p:txBody>
          <a:bodyPr/>
          <a:lstStyle/>
          <a:p>
            <a:fld id="{CDEE2954-54E9-4846-B9AA-9D6731F553AF}" type="slidenum">
              <a:rPr lang="en-US" smtClean="0">
                <a:latin typeface="+mj-lt"/>
              </a:rPr>
              <a:pPr/>
              <a:t>34</a:t>
            </a:fld>
            <a:endParaRPr lang="en-US">
              <a:latin typeface="+mj-lt"/>
            </a:endParaRPr>
          </a:p>
        </p:txBody>
      </p:sp>
      <p:cxnSp>
        <p:nvCxnSpPr>
          <p:cNvPr id="5" name="Straight Connector 4">
            <a:extLst>
              <a:ext uri="{FF2B5EF4-FFF2-40B4-BE49-F238E27FC236}">
                <a16:creationId xmlns:a16="http://schemas.microsoft.com/office/drawing/2014/main" id="{B66C0AA5-A569-AA43-BD6B-DC7051A91A27}"/>
              </a:ext>
            </a:extLst>
          </p:cNvPr>
          <p:cNvCxnSpPr>
            <a:cxnSpLocks/>
          </p:cNvCxnSpPr>
          <p:nvPr/>
        </p:nvCxnSpPr>
        <p:spPr>
          <a:xfrm>
            <a:off x="1306036" y="2680258"/>
            <a:ext cx="0" cy="2349845"/>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79F2EBB-9301-0842-A373-03ABC5EC7B7B}"/>
              </a:ext>
            </a:extLst>
          </p:cNvPr>
          <p:cNvCxnSpPr>
            <a:cxnSpLocks/>
            <a:endCxn id="26" idx="3"/>
          </p:cNvCxnSpPr>
          <p:nvPr/>
        </p:nvCxnSpPr>
        <p:spPr>
          <a:xfrm flipH="1">
            <a:off x="1840010" y="5578743"/>
            <a:ext cx="8809868" cy="0"/>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09FCC7A-FFBE-9242-AE96-27201342A4F4}"/>
              </a:ext>
            </a:extLst>
          </p:cNvPr>
          <p:cNvCxnSpPr>
            <a:cxnSpLocks/>
          </p:cNvCxnSpPr>
          <p:nvPr/>
        </p:nvCxnSpPr>
        <p:spPr>
          <a:xfrm>
            <a:off x="10653892" y="3758642"/>
            <a:ext cx="0" cy="1820101"/>
          </a:xfrm>
          <a:prstGeom prst="line">
            <a:avLst/>
          </a:prstGeom>
          <a:ln w="12700" cap="rnd">
            <a:solidFill>
              <a:schemeClr val="bg1">
                <a:lumMod val="6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B09D37B7-080F-9740-91E5-A882BC569B9C}"/>
              </a:ext>
            </a:extLst>
          </p:cNvPr>
          <p:cNvGrpSpPr/>
          <p:nvPr/>
        </p:nvGrpSpPr>
        <p:grpSpPr>
          <a:xfrm>
            <a:off x="1229193" y="1580875"/>
            <a:ext cx="2332432" cy="1097280"/>
            <a:chOff x="921895" y="1030964"/>
            <a:chExt cx="1749324" cy="822960"/>
          </a:xfrm>
        </p:grpSpPr>
        <p:sp>
          <p:nvSpPr>
            <p:cNvPr id="9" name="Text Box 4">
              <a:extLst>
                <a:ext uri="{FF2B5EF4-FFF2-40B4-BE49-F238E27FC236}">
                  <a16:creationId xmlns:a16="http://schemas.microsoft.com/office/drawing/2014/main" id="{FCC852CA-C28B-B04C-B5CE-58605963C47F}"/>
                </a:ext>
              </a:extLst>
            </p:cNvPr>
            <p:cNvSpPr txBox="1">
              <a:spLocks noChangeAspect="1" noChangeArrowheads="1"/>
            </p:cNvSpPr>
            <p:nvPr/>
          </p:nvSpPr>
          <p:spPr bwMode="auto">
            <a:xfrm>
              <a:off x="921895" y="1030964"/>
              <a:ext cx="823550" cy="822960"/>
            </a:xfrm>
            <a:prstGeom prst="roundRect">
              <a:avLst>
                <a:gd name="adj" fmla="val 50000"/>
              </a:avLst>
            </a:prstGeom>
            <a:solidFill>
              <a:schemeClr val="bg2"/>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latin typeface="+mj-lt"/>
                  <a:cs typeface="Avenir Black"/>
                </a:rPr>
                <a:t>RESEARCH</a:t>
              </a:r>
            </a:p>
          </p:txBody>
        </p:sp>
        <p:sp>
          <p:nvSpPr>
            <p:cNvPr id="10" name="Text Box 4">
              <a:extLst>
                <a:ext uri="{FF2B5EF4-FFF2-40B4-BE49-F238E27FC236}">
                  <a16:creationId xmlns:a16="http://schemas.microsoft.com/office/drawing/2014/main" id="{74EA1A3E-7870-DC4D-88C1-53F4B40E80F4}"/>
                </a:ext>
              </a:extLst>
            </p:cNvPr>
            <p:cNvSpPr txBox="1">
              <a:spLocks noChangeAspect="1" noChangeArrowheads="1"/>
            </p:cNvSpPr>
            <p:nvPr/>
          </p:nvSpPr>
          <p:spPr bwMode="auto">
            <a:xfrm>
              <a:off x="1847669" y="1030964"/>
              <a:ext cx="823550" cy="822960"/>
            </a:xfrm>
            <a:prstGeom prst="roundRect">
              <a:avLst>
                <a:gd name="adj" fmla="val 50000"/>
              </a:avLst>
            </a:prstGeom>
            <a:solidFill>
              <a:schemeClr val="bg2"/>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latin typeface="+mj-lt"/>
                  <a:cs typeface="Avenir Black"/>
                </a:rPr>
                <a:t>STRATEGY</a:t>
              </a:r>
            </a:p>
          </p:txBody>
        </p:sp>
      </p:grpSp>
      <p:cxnSp>
        <p:nvCxnSpPr>
          <p:cNvPr id="11" name="Straight Connector 10">
            <a:extLst>
              <a:ext uri="{FF2B5EF4-FFF2-40B4-BE49-F238E27FC236}">
                <a16:creationId xmlns:a16="http://schemas.microsoft.com/office/drawing/2014/main" id="{83629EC2-7171-814B-8B67-C1F6235AB6E0}"/>
              </a:ext>
            </a:extLst>
          </p:cNvPr>
          <p:cNvCxnSpPr>
            <a:cxnSpLocks/>
          </p:cNvCxnSpPr>
          <p:nvPr/>
        </p:nvCxnSpPr>
        <p:spPr>
          <a:xfrm>
            <a:off x="1309287" y="2742449"/>
            <a:ext cx="2164228"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A04AF133-5E4E-9749-AC5C-23E747CD182A}"/>
              </a:ext>
            </a:extLst>
          </p:cNvPr>
          <p:cNvGrpSpPr/>
          <p:nvPr/>
        </p:nvGrpSpPr>
        <p:grpSpPr>
          <a:xfrm>
            <a:off x="8350584" y="2618898"/>
            <a:ext cx="2440280" cy="1098181"/>
            <a:chOff x="6249392" y="1809481"/>
            <a:chExt cx="1830210" cy="823636"/>
          </a:xfrm>
        </p:grpSpPr>
        <p:sp>
          <p:nvSpPr>
            <p:cNvPr id="13" name="Text Box 4">
              <a:extLst>
                <a:ext uri="{FF2B5EF4-FFF2-40B4-BE49-F238E27FC236}">
                  <a16:creationId xmlns:a16="http://schemas.microsoft.com/office/drawing/2014/main" id="{931EACC2-CB8C-BB4D-B519-301EBF6BC2FC}"/>
                </a:ext>
              </a:extLst>
            </p:cNvPr>
            <p:cNvSpPr txBox="1">
              <a:spLocks noChangeArrowheads="1"/>
            </p:cNvSpPr>
            <p:nvPr/>
          </p:nvSpPr>
          <p:spPr bwMode="auto">
            <a:xfrm>
              <a:off x="6249392" y="1809481"/>
              <a:ext cx="824226" cy="823636"/>
            </a:xfrm>
            <a:prstGeom prst="roundRect">
              <a:avLst>
                <a:gd name="adj" fmla="val 50000"/>
              </a:avLst>
            </a:prstGeom>
            <a:solidFill>
              <a:schemeClr val="tx1"/>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LAUNCH</a:t>
              </a:r>
            </a:p>
          </p:txBody>
        </p:sp>
        <p:sp>
          <p:nvSpPr>
            <p:cNvPr id="14" name="Text Box 4">
              <a:extLst>
                <a:ext uri="{FF2B5EF4-FFF2-40B4-BE49-F238E27FC236}">
                  <a16:creationId xmlns:a16="http://schemas.microsoft.com/office/drawing/2014/main" id="{99A05A28-B688-5A41-8117-9C1AEB845515}"/>
                </a:ext>
              </a:extLst>
            </p:cNvPr>
            <p:cNvSpPr txBox="1">
              <a:spLocks noChangeArrowheads="1"/>
            </p:cNvSpPr>
            <p:nvPr/>
          </p:nvSpPr>
          <p:spPr bwMode="auto">
            <a:xfrm>
              <a:off x="7255376" y="1809481"/>
              <a:ext cx="824226" cy="823636"/>
            </a:xfrm>
            <a:prstGeom prst="roundRect">
              <a:avLst>
                <a:gd name="adj" fmla="val 50000"/>
              </a:avLst>
            </a:prstGeom>
            <a:solidFill>
              <a:schemeClr val="tx1"/>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MONITOR &amp; OPTIMIZE</a:t>
              </a:r>
            </a:p>
          </p:txBody>
        </p:sp>
      </p:grpSp>
      <p:grpSp>
        <p:nvGrpSpPr>
          <p:cNvPr id="15" name="Group 14">
            <a:extLst>
              <a:ext uri="{FF2B5EF4-FFF2-40B4-BE49-F238E27FC236}">
                <a16:creationId xmlns:a16="http://schemas.microsoft.com/office/drawing/2014/main" id="{4B8F7604-CEF3-A140-941C-AEBD39A0889B}"/>
              </a:ext>
            </a:extLst>
          </p:cNvPr>
          <p:cNvGrpSpPr/>
          <p:nvPr/>
        </p:nvGrpSpPr>
        <p:grpSpPr>
          <a:xfrm>
            <a:off x="4744133" y="2099435"/>
            <a:ext cx="2423945" cy="1098181"/>
            <a:chOff x="3584427" y="1474944"/>
            <a:chExt cx="1817959" cy="823636"/>
          </a:xfrm>
        </p:grpSpPr>
        <p:sp>
          <p:nvSpPr>
            <p:cNvPr id="16" name="Text Box 4">
              <a:extLst>
                <a:ext uri="{FF2B5EF4-FFF2-40B4-BE49-F238E27FC236}">
                  <a16:creationId xmlns:a16="http://schemas.microsoft.com/office/drawing/2014/main" id="{266FADCC-B789-CB46-AB18-46998D766210}"/>
                </a:ext>
              </a:extLst>
            </p:cNvPr>
            <p:cNvSpPr txBox="1">
              <a:spLocks noChangeArrowheads="1"/>
            </p:cNvSpPr>
            <p:nvPr/>
          </p:nvSpPr>
          <p:spPr bwMode="auto">
            <a:xfrm>
              <a:off x="3584427" y="1474944"/>
              <a:ext cx="824226" cy="823636"/>
            </a:xfrm>
            <a:prstGeom prst="roundRect">
              <a:avLst>
                <a:gd name="adj" fmla="val 50000"/>
              </a:avLst>
            </a:prstGeom>
            <a:solidFill>
              <a:schemeClr val="tx1">
                <a:lumMod val="50000"/>
                <a:lumOff val="50000"/>
              </a:schemeClr>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DESIGN</a:t>
              </a:r>
            </a:p>
          </p:txBody>
        </p:sp>
        <p:sp>
          <p:nvSpPr>
            <p:cNvPr id="17" name="Text Box 4">
              <a:extLst>
                <a:ext uri="{FF2B5EF4-FFF2-40B4-BE49-F238E27FC236}">
                  <a16:creationId xmlns:a16="http://schemas.microsoft.com/office/drawing/2014/main" id="{7C3C5AEF-EBCD-5B4C-9F67-E24D1028F264}"/>
                </a:ext>
              </a:extLst>
            </p:cNvPr>
            <p:cNvSpPr txBox="1">
              <a:spLocks noChangeArrowheads="1"/>
            </p:cNvSpPr>
            <p:nvPr/>
          </p:nvSpPr>
          <p:spPr bwMode="auto">
            <a:xfrm>
              <a:off x="4578160" y="1474944"/>
              <a:ext cx="824226" cy="823636"/>
            </a:xfrm>
            <a:prstGeom prst="roundRect">
              <a:avLst>
                <a:gd name="adj" fmla="val 50000"/>
              </a:avLst>
            </a:prstGeom>
            <a:solidFill>
              <a:schemeClr val="tx1">
                <a:lumMod val="50000"/>
                <a:lumOff val="50000"/>
              </a:schemeClr>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solidFill>
                    <a:schemeClr val="bg1"/>
                  </a:solidFill>
                  <a:latin typeface="+mj-lt"/>
                  <a:cs typeface="Avenir Black"/>
                </a:rPr>
                <a:t>BUILD</a:t>
              </a:r>
            </a:p>
          </p:txBody>
        </p:sp>
      </p:grpSp>
      <p:sp>
        <p:nvSpPr>
          <p:cNvPr id="18" name="TextBox 17">
            <a:extLst>
              <a:ext uri="{FF2B5EF4-FFF2-40B4-BE49-F238E27FC236}">
                <a16:creationId xmlns:a16="http://schemas.microsoft.com/office/drawing/2014/main" id="{A284C10F-6DB2-504C-8494-4CDA61BAB2F2}"/>
              </a:ext>
            </a:extLst>
          </p:cNvPr>
          <p:cNvSpPr txBox="1"/>
          <p:nvPr/>
        </p:nvSpPr>
        <p:spPr>
          <a:xfrm>
            <a:off x="4504157" y="3393301"/>
            <a:ext cx="2740209" cy="1898661"/>
          </a:xfrm>
          <a:prstGeom prst="rect">
            <a:avLst/>
          </a:prstGeom>
          <a:noFill/>
        </p:spPr>
        <p:txBody>
          <a:bodyPr wrap="square" rtlCol="0">
            <a:spAutoFit/>
          </a:bodyPr>
          <a:lstStyle/>
          <a:p>
            <a:pPr algn="ctr"/>
            <a:r>
              <a:rPr lang="en-US" sz="1067">
                <a:latin typeface="+mj-lt"/>
                <a:ea typeface="Avenir Book" charset="0"/>
                <a:cs typeface="Avenir Book" charset="0"/>
              </a:rPr>
              <a:t>Identifying requirements, feature lists, user stories, and build plan</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Creating a comprehensive agile sprint plan to build the new experience</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Designing the new experience with best-in-class creative</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Iterative and seamless hand-offs between design and development</a:t>
            </a:r>
          </a:p>
        </p:txBody>
      </p:sp>
      <p:sp>
        <p:nvSpPr>
          <p:cNvPr id="19" name="TextBox 18">
            <a:extLst>
              <a:ext uri="{FF2B5EF4-FFF2-40B4-BE49-F238E27FC236}">
                <a16:creationId xmlns:a16="http://schemas.microsoft.com/office/drawing/2014/main" id="{97CDE831-B907-F346-83A5-F3E159079FE0}"/>
              </a:ext>
            </a:extLst>
          </p:cNvPr>
          <p:cNvSpPr txBox="1"/>
          <p:nvPr/>
        </p:nvSpPr>
        <p:spPr>
          <a:xfrm>
            <a:off x="1361625" y="2875007"/>
            <a:ext cx="2028103" cy="2062872"/>
          </a:xfrm>
          <a:prstGeom prst="rect">
            <a:avLst/>
          </a:prstGeom>
          <a:noFill/>
        </p:spPr>
        <p:txBody>
          <a:bodyPr wrap="square" rtlCol="0">
            <a:spAutoFit/>
          </a:bodyPr>
          <a:lstStyle/>
          <a:p>
            <a:pPr algn="ctr"/>
            <a:r>
              <a:rPr lang="en-US" sz="1067">
                <a:latin typeface="+mj-lt"/>
                <a:ea typeface="Avenir Book" charset="0"/>
                <a:cs typeface="Avenir Book" charset="0"/>
              </a:rPr>
              <a:t>Looking at the problem from all angles – business, people, technology</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Sensemaking &amp; co-creating to develop product vision, personas, concepts, and roadmap</a:t>
            </a:r>
          </a:p>
          <a:p>
            <a:pPr algn="ctr"/>
            <a:endParaRPr lang="en-US" sz="1067">
              <a:latin typeface="+mj-lt"/>
              <a:ea typeface="Avenir Book" charset="0"/>
              <a:cs typeface="Avenir Book" charset="0"/>
            </a:endParaRPr>
          </a:p>
          <a:p>
            <a:pPr algn="ctr"/>
            <a:r>
              <a:rPr lang="en-US" sz="1067">
                <a:latin typeface="+mj-lt"/>
                <a:ea typeface="Avenir Book" charset="0"/>
                <a:cs typeface="Avenir Book" charset="0"/>
              </a:rPr>
              <a:t>Define technical solution architecture and integration strategy</a:t>
            </a:r>
          </a:p>
        </p:txBody>
      </p:sp>
      <p:sp>
        <p:nvSpPr>
          <p:cNvPr id="20" name="TextBox 19">
            <a:extLst>
              <a:ext uri="{FF2B5EF4-FFF2-40B4-BE49-F238E27FC236}">
                <a16:creationId xmlns:a16="http://schemas.microsoft.com/office/drawing/2014/main" id="{9F4C313C-BD62-924E-A56F-4030EEA3EC47}"/>
              </a:ext>
            </a:extLst>
          </p:cNvPr>
          <p:cNvSpPr txBox="1"/>
          <p:nvPr/>
        </p:nvSpPr>
        <p:spPr>
          <a:xfrm>
            <a:off x="8591908" y="3924465"/>
            <a:ext cx="1983521" cy="1710789"/>
          </a:xfrm>
          <a:prstGeom prst="rect">
            <a:avLst/>
          </a:prstGeom>
          <a:noFill/>
        </p:spPr>
        <p:txBody>
          <a:bodyPr wrap="square" rtlCol="0" anchor="t">
            <a:spAutoFit/>
          </a:bodyPr>
          <a:lstStyle/>
          <a:p>
            <a:pPr algn="ctr"/>
            <a:r>
              <a:rPr lang="en-US" sz="1050" dirty="0">
                <a:latin typeface="+mj-lt"/>
              </a:rPr>
              <a:t>Deploying myVantage app to UAT environment for business validation and feedback</a:t>
            </a:r>
            <a:endParaRPr lang="en-US" dirty="0"/>
          </a:p>
          <a:p>
            <a:pPr algn="ctr"/>
            <a:endParaRPr lang="en-US" sz="1067" dirty="0">
              <a:latin typeface="+mj-lt"/>
              <a:ea typeface="Avenir Book" charset="0"/>
              <a:cs typeface="Avenir Book" charset="0"/>
            </a:endParaRPr>
          </a:p>
          <a:p>
            <a:pPr algn="ctr"/>
            <a:r>
              <a:rPr lang="en-US" sz="1050" dirty="0">
                <a:latin typeface="+mj-lt"/>
                <a:ea typeface="Avenir Book" charset="0"/>
                <a:cs typeface="Avenir Book" charset="0"/>
              </a:rPr>
              <a:t>Iteratively improving the product with learnings from UAT</a:t>
            </a:r>
          </a:p>
          <a:p>
            <a:pPr algn="ctr"/>
            <a:endParaRPr lang="en-US" sz="1050" dirty="0">
              <a:latin typeface="+mj-lt"/>
              <a:ea typeface="Avenir Book" charset="0"/>
              <a:cs typeface="Avenir Book" charset="0"/>
            </a:endParaRPr>
          </a:p>
          <a:p>
            <a:pPr algn="ctr"/>
            <a:r>
              <a:rPr lang="en-US" sz="1050" dirty="0">
                <a:latin typeface="+mj-lt"/>
                <a:ea typeface="Avenir Book" charset="0"/>
                <a:cs typeface="Avenir Book" charset="0"/>
              </a:rPr>
              <a:t>Production cutover and monitor </a:t>
            </a:r>
          </a:p>
        </p:txBody>
      </p:sp>
      <p:cxnSp>
        <p:nvCxnSpPr>
          <p:cNvPr id="21" name="Straight Connector 20">
            <a:extLst>
              <a:ext uri="{FF2B5EF4-FFF2-40B4-BE49-F238E27FC236}">
                <a16:creationId xmlns:a16="http://schemas.microsoft.com/office/drawing/2014/main" id="{FAEBF2EC-A13E-884F-A638-BBA009270AB4}"/>
              </a:ext>
            </a:extLst>
          </p:cNvPr>
          <p:cNvCxnSpPr>
            <a:cxnSpLocks/>
          </p:cNvCxnSpPr>
          <p:nvPr/>
        </p:nvCxnSpPr>
        <p:spPr>
          <a:xfrm>
            <a:off x="4895629" y="3276497"/>
            <a:ext cx="2040480"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ACAAD40-3001-E849-AD57-8FAEC4712A5D}"/>
              </a:ext>
            </a:extLst>
          </p:cNvPr>
          <p:cNvCxnSpPr>
            <a:cxnSpLocks/>
          </p:cNvCxnSpPr>
          <p:nvPr/>
        </p:nvCxnSpPr>
        <p:spPr>
          <a:xfrm>
            <a:off x="8609397" y="3807897"/>
            <a:ext cx="2040480" cy="0"/>
          </a:xfrm>
          <a:prstGeom prst="line">
            <a:avLst/>
          </a:prstGeom>
          <a:ln w="38100" cap="rnd" cmpd="sng">
            <a:solidFill>
              <a:schemeClr val="tx1"/>
            </a:solidFill>
            <a:prstDash val="solid"/>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B39B040-6A17-0F4C-8843-2EAA7E62C633}"/>
              </a:ext>
            </a:extLst>
          </p:cNvPr>
          <p:cNvCxnSpPr>
            <a:cxnSpLocks/>
          </p:cNvCxnSpPr>
          <p:nvPr/>
        </p:nvCxnSpPr>
        <p:spPr>
          <a:xfrm>
            <a:off x="3481191" y="2755209"/>
            <a:ext cx="1405412" cy="521289"/>
          </a:xfrm>
          <a:prstGeom prst="line">
            <a:avLst/>
          </a:prstGeom>
          <a:ln w="38100" cap="rnd"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19849FC-CF68-254C-84AD-BBCCCFFA5CFD}"/>
              </a:ext>
            </a:extLst>
          </p:cNvPr>
          <p:cNvCxnSpPr>
            <a:cxnSpLocks/>
          </p:cNvCxnSpPr>
          <p:nvPr/>
        </p:nvCxnSpPr>
        <p:spPr>
          <a:xfrm>
            <a:off x="6945136" y="3276498"/>
            <a:ext cx="1664261" cy="530589"/>
          </a:xfrm>
          <a:prstGeom prst="line">
            <a:avLst/>
          </a:prstGeom>
          <a:ln w="38100" cap="rnd" cmpd="sng">
            <a:solidFill>
              <a:schemeClr val="tx1"/>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6" name="Text Box 4">
            <a:extLst>
              <a:ext uri="{FF2B5EF4-FFF2-40B4-BE49-F238E27FC236}">
                <a16:creationId xmlns:a16="http://schemas.microsoft.com/office/drawing/2014/main" id="{1969F5D6-B10F-FC49-9A96-847F5D7E9A23}"/>
              </a:ext>
            </a:extLst>
          </p:cNvPr>
          <p:cNvSpPr txBox="1">
            <a:spLocks noChangeAspect="1" noChangeArrowheads="1"/>
          </p:cNvSpPr>
          <p:nvPr/>
        </p:nvSpPr>
        <p:spPr bwMode="auto">
          <a:xfrm>
            <a:off x="741943" y="5030103"/>
            <a:ext cx="1098067" cy="1097280"/>
          </a:xfrm>
          <a:prstGeom prst="roundRect">
            <a:avLst>
              <a:gd name="adj" fmla="val 50000"/>
            </a:avLst>
          </a:prstGeom>
          <a:solidFill>
            <a:srgbClr val="63FEC9"/>
          </a:solidFill>
          <a:ln w="9525">
            <a:noFill/>
            <a:miter lim="800000"/>
            <a:headEnd/>
            <a:tailEnd/>
          </a:ln>
        </p:spPr>
        <p:txBody>
          <a:bodyPr lIns="0" tIns="0" rIns="0" bIns="0" anchor="ct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defTabSz="1302333" fontAlgn="auto">
              <a:spcAft>
                <a:spcPts val="0"/>
              </a:spcAft>
              <a:defRPr/>
            </a:pPr>
            <a:r>
              <a:rPr lang="en-US" sz="1067">
                <a:latin typeface="+mj-lt"/>
                <a:cs typeface="Avenir Black"/>
              </a:rPr>
              <a:t>EVOLVE</a:t>
            </a:r>
          </a:p>
        </p:txBody>
      </p:sp>
      <p:sp>
        <p:nvSpPr>
          <p:cNvPr id="27" name="Rectangle 26">
            <a:extLst>
              <a:ext uri="{FF2B5EF4-FFF2-40B4-BE49-F238E27FC236}">
                <a16:creationId xmlns:a16="http://schemas.microsoft.com/office/drawing/2014/main" id="{803B6CC3-E98B-5545-9790-49B74853696E}"/>
              </a:ext>
            </a:extLst>
          </p:cNvPr>
          <p:cNvSpPr/>
          <p:nvPr/>
        </p:nvSpPr>
        <p:spPr>
          <a:xfrm>
            <a:off x="1946816" y="5668756"/>
            <a:ext cx="8707789" cy="297454"/>
          </a:xfrm>
          <a:prstGeom prst="rect">
            <a:avLst/>
          </a:prstGeom>
          <a:solidFill>
            <a:srgbClr val="FF9561"/>
          </a:solidFill>
          <a:ln>
            <a:solidFill>
              <a:srgbClr val="FF9561"/>
            </a:solidFill>
          </a:ln>
        </p:spPr>
        <p:txBody>
          <a:bodyPr wrap="square">
            <a:spAutoFit/>
          </a:bodyPr>
          <a:lstStyle/>
          <a:p>
            <a:pPr algn="ctr"/>
            <a:r>
              <a:rPr lang="en-US" sz="1333" spc="133">
                <a:solidFill>
                  <a:schemeClr val="bg1"/>
                </a:solidFill>
                <a:latin typeface="+mj-lt"/>
              </a:rPr>
              <a:t>Integration with Experience Strategy &amp; User Research</a:t>
            </a:r>
          </a:p>
        </p:txBody>
      </p:sp>
      <p:pic>
        <p:nvPicPr>
          <p:cNvPr id="28" name="Picture 27">
            <a:extLst>
              <a:ext uri="{FF2B5EF4-FFF2-40B4-BE49-F238E27FC236}">
                <a16:creationId xmlns:a16="http://schemas.microsoft.com/office/drawing/2014/main" id="{F3AFF457-ABD3-AE46-A587-8F504E0DBF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78228" y="2188876"/>
            <a:ext cx="739419" cy="739419"/>
          </a:xfrm>
          <a:prstGeom prst="rect">
            <a:avLst/>
          </a:prstGeom>
        </p:spPr>
      </p:pic>
      <p:sp>
        <p:nvSpPr>
          <p:cNvPr id="30" name="Rectangle 29"/>
          <p:cNvSpPr/>
          <p:nvPr/>
        </p:nvSpPr>
        <p:spPr>
          <a:xfrm>
            <a:off x="4228022" y="1948308"/>
            <a:ext cx="3877179" cy="4179076"/>
          </a:xfrm>
          <a:prstGeom prst="rect">
            <a:avLst/>
          </a:prstGeom>
          <a:solidFill>
            <a:schemeClr val="bg1">
              <a:alpha val="8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41943" y="5578742"/>
            <a:ext cx="3498107" cy="532635"/>
          </a:xfrm>
          <a:prstGeom prst="rect">
            <a:avLst/>
          </a:prstGeom>
          <a:solidFill>
            <a:schemeClr val="bg1">
              <a:alpha val="8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14909" y="1457446"/>
            <a:ext cx="3877179" cy="4121295"/>
          </a:xfrm>
          <a:prstGeom prst="rect">
            <a:avLst/>
          </a:prstGeom>
          <a:solidFill>
            <a:schemeClr val="bg1">
              <a:alpha val="8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090152" y="5592507"/>
            <a:ext cx="3498107" cy="838273"/>
          </a:xfrm>
          <a:prstGeom prst="rect">
            <a:avLst/>
          </a:prstGeom>
          <a:solidFill>
            <a:schemeClr val="bg1">
              <a:alpha val="8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105201" y="2292617"/>
            <a:ext cx="2915418" cy="3698836"/>
          </a:xfrm>
          <a:prstGeom prst="rect">
            <a:avLst/>
          </a:prstGeom>
          <a:noFill/>
          <a:ln w="6350">
            <a:solidFill>
              <a:srgbClr val="006A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851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Launch, monitor and optimize: </a:t>
            </a:r>
            <a:r>
              <a:rPr lang="en-US">
                <a:solidFill>
                  <a:srgbClr val="006A4D"/>
                </a:solidFill>
              </a:rPr>
              <a:t>key activities and deliverables</a:t>
            </a:r>
          </a:p>
        </p:txBody>
      </p:sp>
      <p:sp>
        <p:nvSpPr>
          <p:cNvPr id="3" name="Slide Number Placeholder 2"/>
          <p:cNvSpPr>
            <a:spLocks noGrp="1"/>
          </p:cNvSpPr>
          <p:nvPr>
            <p:ph type="sldNum" sz="quarter" idx="13"/>
          </p:nvPr>
        </p:nvSpPr>
        <p:spPr/>
        <p:txBody>
          <a:bodyPr/>
          <a:lstStyle/>
          <a:p>
            <a:fld id="{CDEE2954-54E9-4846-B9AA-9D6731F553AF}" type="slidenum">
              <a:rPr lang="en-US" smtClean="0"/>
              <a:pPr/>
              <a:t>35</a:t>
            </a:fld>
            <a:endParaRPr lang="en-US"/>
          </a:p>
        </p:txBody>
      </p:sp>
      <p:sp>
        <p:nvSpPr>
          <p:cNvPr id="5" name="TextBox 4">
            <a:extLst>
              <a:ext uri="{FF2B5EF4-FFF2-40B4-BE49-F238E27FC236}">
                <a16:creationId xmlns:a16="http://schemas.microsoft.com/office/drawing/2014/main" id="{BE75CFBC-299B-4188-9615-54D4FE0DA25E}"/>
              </a:ext>
            </a:extLst>
          </p:cNvPr>
          <p:cNvSpPr txBox="1"/>
          <p:nvPr/>
        </p:nvSpPr>
        <p:spPr>
          <a:xfrm>
            <a:off x="1273467" y="2302170"/>
            <a:ext cx="3449074" cy="406265"/>
          </a:xfrm>
          <a:prstGeom prst="rect">
            <a:avLst/>
          </a:prstGeom>
          <a:noFill/>
          <a:ln w="6350">
            <a:solidFill>
              <a:schemeClr val="bg1"/>
            </a:solidFill>
          </a:ln>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r>
              <a:rPr lang="en-CA" sz="1200">
                <a:latin typeface="+mj-lt"/>
                <a:ea typeface="Avenir Next Demi Bold" charset="0"/>
                <a:cs typeface="Arial"/>
              </a:rPr>
              <a:t>MYVANTAGE USER ACCEPTANCE  </a:t>
            </a:r>
            <a:r>
              <a:rPr lang="en-CA" sz="1200">
                <a:latin typeface="+mj-lt"/>
                <a:cs typeface="Arial"/>
              </a:rPr>
              <a:t>AND </a:t>
            </a:r>
            <a:r>
              <a:rPr lang="en-CA" sz="1200">
                <a:latin typeface="+mj-lt"/>
                <a:ea typeface="Avenir Next Demi Bold" charset="0"/>
                <a:cs typeface="Arial"/>
              </a:rPr>
              <a:t>CUSTOMER EXPERIENCE TESTING </a:t>
            </a:r>
          </a:p>
        </p:txBody>
      </p:sp>
      <p:sp>
        <p:nvSpPr>
          <p:cNvPr id="6" name="TextBox 5">
            <a:extLst>
              <a:ext uri="{FF2B5EF4-FFF2-40B4-BE49-F238E27FC236}">
                <a16:creationId xmlns:a16="http://schemas.microsoft.com/office/drawing/2014/main" id="{051164F9-357B-4F72-96BE-AA97BF05AB80}"/>
              </a:ext>
            </a:extLst>
          </p:cNvPr>
          <p:cNvSpPr txBox="1"/>
          <p:nvPr/>
        </p:nvSpPr>
        <p:spPr>
          <a:xfrm>
            <a:off x="4894284" y="2302170"/>
            <a:ext cx="3308210" cy="406265"/>
          </a:xfrm>
          <a:prstGeom prst="rect">
            <a:avLst/>
          </a:prstGeom>
          <a:noFill/>
          <a:ln w="6350">
            <a:solidFill>
              <a:schemeClr val="bg1"/>
            </a:solidFill>
          </a:ln>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r>
              <a:rPr lang="en-CA" sz="1200">
                <a:latin typeface="+mj-lt"/>
                <a:cs typeface="Arial"/>
              </a:rPr>
              <a:t>LAUNCH APPLICATION TO PRODUCTION ENVIRONMENT AND CUTOVER LAUNCH</a:t>
            </a:r>
          </a:p>
        </p:txBody>
      </p:sp>
      <p:graphicFrame>
        <p:nvGraphicFramePr>
          <p:cNvPr id="7" name="Table 22">
            <a:extLst>
              <a:ext uri="{FF2B5EF4-FFF2-40B4-BE49-F238E27FC236}">
                <a16:creationId xmlns:a16="http://schemas.microsoft.com/office/drawing/2014/main" id="{31D92DAF-F428-48BA-B412-8FAE150D1BA9}"/>
              </a:ext>
            </a:extLst>
          </p:cNvPr>
          <p:cNvGraphicFramePr>
            <a:graphicFrameLocks noGrp="1"/>
          </p:cNvGraphicFramePr>
          <p:nvPr>
            <p:extLst>
              <p:ext uri="{D42A27DB-BD31-4B8C-83A1-F6EECF244321}">
                <p14:modId xmlns:p14="http://schemas.microsoft.com/office/powerpoint/2010/main" val="3687445739"/>
              </p:ext>
            </p:extLst>
          </p:nvPr>
        </p:nvGraphicFramePr>
        <p:xfrm>
          <a:off x="1268613" y="3109494"/>
          <a:ext cx="10581579" cy="2640377"/>
        </p:xfrm>
        <a:graphic>
          <a:graphicData uri="http://schemas.openxmlformats.org/drawingml/2006/table">
            <a:tbl>
              <a:tblPr firstRow="1" bandRow="1">
                <a:tableStyleId>{5C22544A-7EE6-4342-B048-85BDC9FD1C3A}</a:tableStyleId>
              </a:tblPr>
              <a:tblGrid>
                <a:gridCol w="3527193">
                  <a:extLst>
                    <a:ext uri="{9D8B030D-6E8A-4147-A177-3AD203B41FA5}">
                      <a16:colId xmlns:a16="http://schemas.microsoft.com/office/drawing/2014/main" val="3551083296"/>
                    </a:ext>
                  </a:extLst>
                </a:gridCol>
                <a:gridCol w="3527193">
                  <a:extLst>
                    <a:ext uri="{9D8B030D-6E8A-4147-A177-3AD203B41FA5}">
                      <a16:colId xmlns:a16="http://schemas.microsoft.com/office/drawing/2014/main" val="2748518534"/>
                    </a:ext>
                  </a:extLst>
                </a:gridCol>
                <a:gridCol w="3527193">
                  <a:extLst>
                    <a:ext uri="{9D8B030D-6E8A-4147-A177-3AD203B41FA5}">
                      <a16:colId xmlns:a16="http://schemas.microsoft.com/office/drawing/2014/main" val="3752998600"/>
                    </a:ext>
                  </a:extLst>
                </a:gridCol>
              </a:tblGrid>
              <a:tr h="1488252">
                <a:tc>
                  <a:txBody>
                    <a:bodyPr/>
                    <a:lstStyle/>
                    <a:p>
                      <a:pPr marL="114300" lvl="0" indent="-114300" algn="l" rtl="0" eaLnBrk="1" latinLnBrk="0" hangingPunct="1">
                        <a:lnSpc>
                          <a:spcPct val="100000"/>
                        </a:lnSpc>
                        <a:spcBef>
                          <a:spcPts val="0"/>
                        </a:spcBef>
                        <a:spcAft>
                          <a:spcPts val="400"/>
                        </a:spcAft>
                        <a:buFont typeface="Arial" panose="020B0604020202020204" pitchFamily="34" charset="0"/>
                        <a:buChar char="/"/>
                      </a:pPr>
                      <a:r>
                        <a:rPr lang="en-US" sz="1200" b="0" i="0" u="none" strike="noStrike" kern="1200" noProof="0">
                          <a:solidFill>
                            <a:schemeClr val="tx1"/>
                          </a:solidFill>
                          <a:latin typeface="+mn-lt"/>
                          <a:ea typeface="+mn-ea"/>
                          <a:cs typeface="+mn-cs"/>
                        </a:rPr>
                        <a:t>In sprint product demos</a:t>
                      </a:r>
                    </a:p>
                    <a:p>
                      <a:pPr marL="114300" lvl="0" indent="-114300" algn="l">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Test customer experience testing</a:t>
                      </a:r>
                    </a:p>
                    <a:p>
                      <a:pPr marL="114300" lvl="0" indent="-114300" algn="l">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Sprint functional testing</a:t>
                      </a:r>
                    </a:p>
                    <a:p>
                      <a:pPr marL="114300" lvl="0" indent="-114300" algn="l">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Nonfunctional validations</a:t>
                      </a:r>
                    </a:p>
                    <a:p>
                      <a:pPr marL="114300" lvl="0" indent="-114300" algn="l">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UX/Design QA</a:t>
                      </a:r>
                    </a:p>
                    <a:p>
                      <a:pPr lvl="0">
                        <a:lnSpc>
                          <a:spcPct val="100000"/>
                        </a:lnSpc>
                        <a:spcAft>
                          <a:spcPts val="400"/>
                        </a:spcAft>
                        <a:buNone/>
                      </a:pPr>
                      <a:endParaRPr lang="en-US" sz="1100">
                        <a:solidFill>
                          <a:schemeClr val="tx1"/>
                        </a:solidFill>
                      </a:endParaRPr>
                    </a:p>
                  </a:txBody>
                  <a:tcPr marL="121920" marR="121920" marT="60960" marB="60960">
                    <a:noFill/>
                  </a:tcPr>
                </a:tc>
                <a:tc>
                  <a:txBody>
                    <a:bodyPr/>
                    <a:lstStyle/>
                    <a:p>
                      <a:pPr marL="114300" lvl="0" indent="-114300" algn="l" rtl="0" eaLnBrk="1" latinLnBrk="0" hangingPunct="1">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Production deployment </a:t>
                      </a:r>
                      <a:endParaRPr lang="en-US" sz="1200" b="0" i="0" u="none" strike="noStrike" kern="1200">
                        <a:solidFill>
                          <a:schemeClr val="tx1"/>
                        </a:solidFill>
                        <a:latin typeface="+mn-lt"/>
                        <a:ea typeface="+mn-ea"/>
                        <a:cs typeface="+mn-cs"/>
                      </a:endParaRPr>
                    </a:p>
                    <a:p>
                      <a:pPr marL="114300" lvl="0" indent="-114300" algn="l">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Launch customer cutover</a:t>
                      </a:r>
                    </a:p>
                    <a:p>
                      <a:pPr marL="114300" lvl="0" indent="-114300" algn="l" rtl="0" eaLnBrk="1" latinLnBrk="0" hangingPunct="1">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Customer feedback </a:t>
                      </a:r>
                    </a:p>
                    <a:p>
                      <a:pPr marL="114300" lvl="0" indent="-114300" algn="l">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User acceptance testing </a:t>
                      </a:r>
                    </a:p>
                    <a:p>
                      <a:pPr lvl="0">
                        <a:lnSpc>
                          <a:spcPct val="100000"/>
                        </a:lnSpc>
                        <a:spcAft>
                          <a:spcPts val="400"/>
                        </a:spcAft>
                        <a:buNone/>
                      </a:pPr>
                      <a:endParaRPr lang="en-US" sz="1100">
                        <a:solidFill>
                          <a:schemeClr val="tx1"/>
                        </a:solidFill>
                      </a:endParaRPr>
                    </a:p>
                  </a:txBody>
                  <a:tcPr marL="121920" marR="121920" marT="60960" marB="60960">
                    <a:noFill/>
                  </a:tcPr>
                </a:tc>
                <a:tc>
                  <a:txBody>
                    <a:bodyPr/>
                    <a:lstStyle/>
                    <a:p>
                      <a:pPr marL="114300" lvl="0" indent="-114300" algn="l">
                        <a:lnSpc>
                          <a:spcPct val="100000"/>
                        </a:lnSpc>
                        <a:spcBef>
                          <a:spcPts val="0"/>
                        </a:spcBef>
                        <a:spcAft>
                          <a:spcPts val="400"/>
                        </a:spcAft>
                        <a:buFont typeface="Arial" panose="020B0604020202020204" pitchFamily="34" charset="0"/>
                        <a:buChar char="/"/>
                      </a:pPr>
                      <a:r>
                        <a:rPr lang="en-US" sz="1200" b="0" i="0" u="none" strike="noStrike" kern="1200" noProof="0">
                          <a:solidFill>
                            <a:schemeClr val="tx1"/>
                          </a:solidFill>
                          <a:latin typeface="+mn-lt"/>
                          <a:ea typeface="+mn-ea"/>
                          <a:cs typeface="+mn-cs"/>
                        </a:rPr>
                        <a:t>Hyper care period bug fixes </a:t>
                      </a:r>
                      <a:endParaRPr lang="en-US" sz="1200" b="0" i="0" u="none" strike="noStrike" kern="1200">
                        <a:solidFill>
                          <a:schemeClr val="tx1"/>
                        </a:solidFill>
                        <a:latin typeface="+mn-lt"/>
                        <a:ea typeface="+mn-ea"/>
                        <a:cs typeface="+mn-cs"/>
                      </a:endParaRPr>
                    </a:p>
                    <a:p>
                      <a:pPr marL="114300" lvl="0" indent="-114300" algn="l" rtl="0" eaLnBrk="1" latinLnBrk="0" hangingPunct="1">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Transition/KT to support team</a:t>
                      </a:r>
                      <a:endParaRPr lang="en-US" sz="1200" b="0" i="0" u="none" strike="noStrike" kern="1200">
                        <a:solidFill>
                          <a:schemeClr val="tx1"/>
                        </a:solidFill>
                        <a:latin typeface="+mn-lt"/>
                        <a:ea typeface="+mn-ea"/>
                        <a:cs typeface="+mn-cs"/>
                      </a:endParaRPr>
                    </a:p>
                  </a:txBody>
                  <a:tcPr marL="121920" marR="121920" marT="60960" marB="60960">
                    <a:noFill/>
                  </a:tcPr>
                </a:tc>
                <a:extLst>
                  <a:ext uri="{0D108BD9-81ED-4DB2-BD59-A6C34878D82A}">
                    <a16:rowId xmlns:a16="http://schemas.microsoft.com/office/drawing/2014/main" val="934933860"/>
                  </a:ext>
                </a:extLst>
              </a:tr>
              <a:tr h="1152125">
                <a:tc>
                  <a:txBody>
                    <a:bodyPr/>
                    <a:lstStyle/>
                    <a:p>
                      <a:pPr marL="114300" lvl="0" indent="-114300" algn="l" rtl="0" eaLnBrk="1" latinLnBrk="0" hangingPunct="1">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Test results </a:t>
                      </a:r>
                    </a:p>
                    <a:p>
                      <a:pPr marL="114300" lvl="0" indent="-114300" algn="l">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User feedback improvement</a:t>
                      </a:r>
                      <a:endParaRPr lang="en-US" sz="2000"/>
                    </a:p>
                    <a:p>
                      <a:pPr marL="114300" marR="0" lvl="0" indent="-114300" algn="l" rtl="0" eaLnBrk="1" fontAlgn="auto" latinLnBrk="0" hangingPunct="1">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Future backlog document</a:t>
                      </a:r>
                    </a:p>
                  </a:txBody>
                  <a:tcPr marL="121920" marR="121920" marT="60960" marB="60960">
                    <a:noFill/>
                  </a:tcPr>
                </a:tc>
                <a:tc>
                  <a:txBody>
                    <a:bodyPr/>
                    <a:lstStyle/>
                    <a:p>
                      <a:pPr marL="114300" lvl="0" indent="-114300" algn="l" rtl="0" eaLnBrk="1" latinLnBrk="0" hangingPunct="1">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Production deployable code</a:t>
                      </a:r>
                    </a:p>
                    <a:p>
                      <a:pPr marL="114300" lvl="0" indent="-114300" algn="l">
                        <a:lnSpc>
                          <a:spcPct val="100000"/>
                        </a:lnSpc>
                        <a:spcBef>
                          <a:spcPts val="0"/>
                        </a:spcBef>
                        <a:spcAft>
                          <a:spcPts val="400"/>
                        </a:spcAft>
                        <a:buFont typeface="System Font Regular"/>
                        <a:buChar char="/"/>
                      </a:pPr>
                      <a:r>
                        <a:rPr lang="en-US" sz="1200" b="0" i="0" u="none" strike="noStrike" kern="1200" noProof="0">
                          <a:solidFill>
                            <a:schemeClr val="tx1"/>
                          </a:solidFill>
                          <a:latin typeface="+mn-lt"/>
                          <a:ea typeface="+mn-ea"/>
                          <a:cs typeface="+mn-cs"/>
                        </a:rPr>
                        <a:t>Customer feedback document</a:t>
                      </a:r>
                    </a:p>
                    <a:p>
                      <a:pPr marL="0" lvl="0" indent="0" algn="l">
                        <a:lnSpc>
                          <a:spcPct val="100000"/>
                        </a:lnSpc>
                        <a:spcBef>
                          <a:spcPts val="0"/>
                        </a:spcBef>
                        <a:spcAft>
                          <a:spcPts val="400"/>
                        </a:spcAft>
                        <a:buNone/>
                      </a:pPr>
                      <a:endParaRPr lang="en-US" sz="1100" b="0" i="0" u="none" strike="noStrike" kern="1200" noProof="0">
                        <a:solidFill>
                          <a:schemeClr val="tx1"/>
                        </a:solidFill>
                        <a:latin typeface="+mn-lt"/>
                        <a:ea typeface="+mn-ea"/>
                        <a:cs typeface="+mn-cs"/>
                      </a:endParaRPr>
                    </a:p>
                    <a:p>
                      <a:pPr marL="114300" lvl="0" indent="-114300" algn="l">
                        <a:lnSpc>
                          <a:spcPct val="100000"/>
                        </a:lnSpc>
                        <a:spcBef>
                          <a:spcPts val="0"/>
                        </a:spcBef>
                        <a:spcAft>
                          <a:spcPts val="400"/>
                        </a:spcAft>
                        <a:buFont typeface="System Font Regular"/>
                        <a:buChar char="/"/>
                      </a:pPr>
                      <a:endParaRPr lang="en-US" sz="1100" b="0" i="0" u="none" strike="noStrike" kern="1200" noProof="0">
                        <a:solidFill>
                          <a:schemeClr val="tx1"/>
                        </a:solidFill>
                        <a:latin typeface="+mn-lt"/>
                        <a:ea typeface="+mn-ea"/>
                        <a:cs typeface="+mn-cs"/>
                      </a:endParaRPr>
                    </a:p>
                  </a:txBody>
                  <a:tcPr marL="121920" marR="121920" marT="60960" marB="60960">
                    <a:noFill/>
                  </a:tcPr>
                </a:tc>
                <a:tc>
                  <a:txBody>
                    <a:bodyPr/>
                    <a:lstStyle/>
                    <a:p>
                      <a:pPr marL="114300" lvl="0" indent="-114300" algn="l" rtl="0" eaLnBrk="1" latinLnBrk="0" hangingPunct="1">
                        <a:lnSpc>
                          <a:spcPct val="100000"/>
                        </a:lnSpc>
                        <a:spcBef>
                          <a:spcPts val="0"/>
                        </a:spcBef>
                        <a:spcAft>
                          <a:spcPts val="400"/>
                        </a:spcAft>
                        <a:buFont typeface="System Font Regular"/>
                        <a:buChar char="/"/>
                      </a:pPr>
                      <a:r>
                        <a:rPr lang="en-US" sz="1200" b="0" i="0" u="none" strike="noStrike" kern="1200" noProof="0" dirty="0">
                          <a:solidFill>
                            <a:schemeClr val="tx1"/>
                          </a:solidFill>
                          <a:latin typeface="+mn-lt"/>
                          <a:ea typeface="+mn-ea"/>
                          <a:cs typeface="+mn-cs"/>
                        </a:rPr>
                        <a:t>Transition KT document </a:t>
                      </a:r>
                    </a:p>
                    <a:p>
                      <a:pPr marL="114300" lvl="0" indent="-114300" algn="l">
                        <a:lnSpc>
                          <a:spcPct val="100000"/>
                        </a:lnSpc>
                        <a:spcBef>
                          <a:spcPts val="0"/>
                        </a:spcBef>
                        <a:spcAft>
                          <a:spcPts val="400"/>
                        </a:spcAft>
                        <a:buFont typeface="System Font Regular"/>
                        <a:buChar char="/"/>
                      </a:pPr>
                      <a:r>
                        <a:rPr lang="en-US" sz="1200" b="0" i="0" u="none" strike="noStrike" kern="1200" noProof="0" dirty="0">
                          <a:solidFill>
                            <a:schemeClr val="tx1"/>
                          </a:solidFill>
                          <a:latin typeface="+mn-lt"/>
                          <a:ea typeface="+mn-ea"/>
                          <a:cs typeface="+mn-cs"/>
                        </a:rPr>
                        <a:t>Hyper care bugs fixed and deployed </a:t>
                      </a:r>
                    </a:p>
                  </a:txBody>
                  <a:tcPr marL="121920" marR="121920" marT="60960" marB="60960">
                    <a:noFill/>
                  </a:tcPr>
                </a:tc>
                <a:extLst>
                  <a:ext uri="{0D108BD9-81ED-4DB2-BD59-A6C34878D82A}">
                    <a16:rowId xmlns:a16="http://schemas.microsoft.com/office/drawing/2014/main" val="989404688"/>
                  </a:ext>
                </a:extLst>
              </a:tr>
            </a:tbl>
          </a:graphicData>
        </a:graphic>
      </p:graphicFrame>
      <p:sp>
        <p:nvSpPr>
          <p:cNvPr id="8" name="Rectangle 7">
            <a:extLst>
              <a:ext uri="{FF2B5EF4-FFF2-40B4-BE49-F238E27FC236}">
                <a16:creationId xmlns:a16="http://schemas.microsoft.com/office/drawing/2014/main" id="{6EFBFBD3-BA9F-2E4F-B7C7-352211654476}"/>
              </a:ext>
            </a:extLst>
          </p:cNvPr>
          <p:cNvSpPr/>
          <p:nvPr/>
        </p:nvSpPr>
        <p:spPr>
          <a:xfrm>
            <a:off x="1198897" y="1609166"/>
            <a:ext cx="2086895" cy="374461"/>
          </a:xfrm>
          <a:prstGeom prst="rect">
            <a:avLst/>
          </a:prstGeom>
        </p:spPr>
        <p:txBody>
          <a:bodyPr wrap="square" anchor="t">
            <a:spAutoFit/>
          </a:bodyPr>
          <a:lstStyle/>
          <a:p>
            <a:pPr marL="8255" defTabSz="543664">
              <a:lnSpc>
                <a:spcPts val="2160"/>
              </a:lnSpc>
            </a:pPr>
            <a:r>
              <a:rPr lang="en-US" sz="2000">
                <a:solidFill>
                  <a:srgbClr val="006A4D"/>
                </a:solidFill>
                <a:latin typeface="Arial"/>
                <a:cs typeface="Arial"/>
              </a:rPr>
              <a:t>// </a:t>
            </a:r>
            <a:r>
              <a:rPr lang="en-US" sz="2000" b="1">
                <a:solidFill>
                  <a:srgbClr val="000000"/>
                </a:solidFill>
                <a:latin typeface="Arial"/>
                <a:cs typeface="Arial"/>
              </a:rPr>
              <a:t>VALIDATE</a:t>
            </a:r>
          </a:p>
        </p:txBody>
      </p:sp>
      <p:sp>
        <p:nvSpPr>
          <p:cNvPr id="9" name="Rectangle 8">
            <a:extLst>
              <a:ext uri="{FF2B5EF4-FFF2-40B4-BE49-F238E27FC236}">
                <a16:creationId xmlns:a16="http://schemas.microsoft.com/office/drawing/2014/main" id="{82317CA2-384A-4146-B884-81B84AB3DD35}"/>
              </a:ext>
            </a:extLst>
          </p:cNvPr>
          <p:cNvSpPr/>
          <p:nvPr/>
        </p:nvSpPr>
        <p:spPr>
          <a:xfrm>
            <a:off x="4785556" y="1609166"/>
            <a:ext cx="2086895" cy="374461"/>
          </a:xfrm>
          <a:prstGeom prst="rect">
            <a:avLst/>
          </a:prstGeom>
        </p:spPr>
        <p:txBody>
          <a:bodyPr wrap="square">
            <a:spAutoFit/>
          </a:bodyPr>
          <a:lstStyle/>
          <a:p>
            <a:pPr marL="8466" defTabSz="543664">
              <a:lnSpc>
                <a:spcPts val="2160"/>
              </a:lnSpc>
            </a:pPr>
            <a:r>
              <a:rPr lang="en-US" sz="2000">
                <a:solidFill>
                  <a:srgbClr val="006A4D"/>
                </a:solidFill>
                <a:latin typeface="Arial" panose="020B0604020202020204" pitchFamily="34" charset="0"/>
                <a:cs typeface="Arial" panose="020B0604020202020204" pitchFamily="34" charset="0"/>
              </a:rPr>
              <a:t>// </a:t>
            </a:r>
            <a:r>
              <a:rPr lang="en-US" sz="2000" b="1">
                <a:solidFill>
                  <a:srgbClr val="000000"/>
                </a:solidFill>
                <a:latin typeface="Arial" panose="020B0604020202020204" pitchFamily="34" charset="0"/>
                <a:cs typeface="Arial" panose="020B0604020202020204" pitchFamily="34" charset="0"/>
              </a:rPr>
              <a:t>LAUNCH </a:t>
            </a:r>
          </a:p>
        </p:txBody>
      </p:sp>
      <p:cxnSp>
        <p:nvCxnSpPr>
          <p:cNvPr id="10" name="Straight Connector 9">
            <a:extLst>
              <a:ext uri="{FF2B5EF4-FFF2-40B4-BE49-F238E27FC236}">
                <a16:creationId xmlns:a16="http://schemas.microsoft.com/office/drawing/2014/main" id="{E0DB393A-02FC-B646-B61B-46AF879E186A}"/>
              </a:ext>
            </a:extLst>
          </p:cNvPr>
          <p:cNvCxnSpPr>
            <a:cxnSpLocks/>
          </p:cNvCxnSpPr>
          <p:nvPr/>
        </p:nvCxnSpPr>
        <p:spPr>
          <a:xfrm>
            <a:off x="1268613" y="2197456"/>
            <a:ext cx="3474720" cy="0"/>
          </a:xfrm>
          <a:prstGeom prst="line">
            <a:avLst/>
          </a:prstGeom>
          <a:ln>
            <a:solidFill>
              <a:srgbClr val="006A4D"/>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E7292E3-E011-8142-813D-3BF44D4BCC63}"/>
              </a:ext>
            </a:extLst>
          </p:cNvPr>
          <p:cNvCxnSpPr>
            <a:cxnSpLocks/>
          </p:cNvCxnSpPr>
          <p:nvPr/>
        </p:nvCxnSpPr>
        <p:spPr>
          <a:xfrm>
            <a:off x="4811029" y="2197456"/>
            <a:ext cx="3474720" cy="0"/>
          </a:xfrm>
          <a:prstGeom prst="line">
            <a:avLst/>
          </a:prstGeom>
          <a:ln>
            <a:solidFill>
              <a:srgbClr val="006A4D"/>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1164F9-357B-4F72-96BE-AA97BF05AB80}"/>
              </a:ext>
            </a:extLst>
          </p:cNvPr>
          <p:cNvSpPr txBox="1"/>
          <p:nvPr/>
        </p:nvSpPr>
        <p:spPr>
          <a:xfrm>
            <a:off x="8374237" y="2302170"/>
            <a:ext cx="3322258" cy="406265"/>
          </a:xfrm>
          <a:prstGeom prst="rect">
            <a:avLst/>
          </a:prstGeom>
          <a:noFill/>
          <a:ln w="6350">
            <a:solidFill>
              <a:schemeClr val="bg1"/>
            </a:solidFill>
          </a:ln>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r>
              <a:rPr lang="en-CA" sz="1200">
                <a:latin typeface="+mj-lt"/>
                <a:ea typeface="+mn-lt"/>
                <a:cs typeface="+mn-lt"/>
              </a:rPr>
              <a:t>HYPER CARE WARRANTY SUPPORT AND TRANSITION TO APP SUPPORT TEAM</a:t>
            </a:r>
            <a:endParaRPr lang="en-US">
              <a:latin typeface="+mj-lt"/>
            </a:endParaRPr>
          </a:p>
        </p:txBody>
      </p:sp>
      <p:sp>
        <p:nvSpPr>
          <p:cNvPr id="13" name="Rectangle 12">
            <a:extLst>
              <a:ext uri="{FF2B5EF4-FFF2-40B4-BE49-F238E27FC236}">
                <a16:creationId xmlns:a16="http://schemas.microsoft.com/office/drawing/2014/main" id="{82317CA2-384A-4146-B884-81B84AB3DD35}"/>
              </a:ext>
            </a:extLst>
          </p:cNvPr>
          <p:cNvSpPr/>
          <p:nvPr/>
        </p:nvSpPr>
        <p:spPr>
          <a:xfrm>
            <a:off x="8304521" y="1609166"/>
            <a:ext cx="2086895" cy="374461"/>
          </a:xfrm>
          <a:prstGeom prst="rect">
            <a:avLst/>
          </a:prstGeom>
        </p:spPr>
        <p:txBody>
          <a:bodyPr wrap="square">
            <a:spAutoFit/>
          </a:bodyPr>
          <a:lstStyle/>
          <a:p>
            <a:pPr marL="8466" defTabSz="543664">
              <a:lnSpc>
                <a:spcPts val="2160"/>
              </a:lnSpc>
            </a:pPr>
            <a:r>
              <a:rPr lang="en-US" sz="2000">
                <a:solidFill>
                  <a:srgbClr val="006A4D"/>
                </a:solidFill>
                <a:latin typeface="Arial" panose="020B0604020202020204" pitchFamily="34" charset="0"/>
                <a:cs typeface="Arial" panose="020B0604020202020204" pitchFamily="34" charset="0"/>
              </a:rPr>
              <a:t>// </a:t>
            </a:r>
            <a:r>
              <a:rPr lang="en-US" sz="2000" b="1">
                <a:solidFill>
                  <a:srgbClr val="000000"/>
                </a:solidFill>
                <a:latin typeface="Arial" panose="020B0604020202020204" pitchFamily="34" charset="0"/>
                <a:cs typeface="Arial" panose="020B0604020202020204" pitchFamily="34" charset="0"/>
              </a:rPr>
              <a:t>SUPPORT</a:t>
            </a:r>
          </a:p>
        </p:txBody>
      </p:sp>
      <p:cxnSp>
        <p:nvCxnSpPr>
          <p:cNvPr id="14" name="Straight Connector 13">
            <a:extLst>
              <a:ext uri="{FF2B5EF4-FFF2-40B4-BE49-F238E27FC236}">
                <a16:creationId xmlns:a16="http://schemas.microsoft.com/office/drawing/2014/main" id="{4E7292E3-E011-8142-813D-3BF44D4BCC63}"/>
              </a:ext>
            </a:extLst>
          </p:cNvPr>
          <p:cNvCxnSpPr>
            <a:cxnSpLocks/>
          </p:cNvCxnSpPr>
          <p:nvPr/>
        </p:nvCxnSpPr>
        <p:spPr>
          <a:xfrm>
            <a:off x="8353444" y="2197456"/>
            <a:ext cx="3474720" cy="0"/>
          </a:xfrm>
          <a:prstGeom prst="line">
            <a:avLst/>
          </a:prstGeom>
          <a:ln>
            <a:solidFill>
              <a:srgbClr val="006A4D"/>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34414" y="3399169"/>
            <a:ext cx="813043" cy="230832"/>
          </a:xfrm>
          <a:prstGeom prst="rect">
            <a:avLst/>
          </a:prstGeom>
        </p:spPr>
        <p:txBody>
          <a:bodyPr wrap="none">
            <a:spAutoFit/>
          </a:bodyPr>
          <a:lstStyle/>
          <a:p>
            <a:pPr lvl="0" algn="r">
              <a:lnSpc>
                <a:spcPct val="100000"/>
              </a:lnSpc>
              <a:spcAft>
                <a:spcPts val="400"/>
              </a:spcAft>
              <a:buNone/>
            </a:pPr>
            <a:r>
              <a:rPr lang="en-US" sz="900">
                <a:solidFill>
                  <a:schemeClr val="bg1">
                    <a:lumMod val="65000"/>
                  </a:schemeClr>
                </a:solidFill>
              </a:rPr>
              <a:t>ACTIVITIES</a:t>
            </a:r>
          </a:p>
        </p:txBody>
      </p:sp>
      <p:sp>
        <p:nvSpPr>
          <p:cNvPr id="16" name="Rectangle 15"/>
          <p:cNvSpPr/>
          <p:nvPr/>
        </p:nvSpPr>
        <p:spPr>
          <a:xfrm>
            <a:off x="197169" y="4814711"/>
            <a:ext cx="1050288" cy="230832"/>
          </a:xfrm>
          <a:prstGeom prst="rect">
            <a:avLst/>
          </a:prstGeom>
        </p:spPr>
        <p:txBody>
          <a:bodyPr wrap="none">
            <a:spAutoFit/>
          </a:bodyPr>
          <a:lstStyle/>
          <a:p>
            <a:pPr lvl="0" algn="r">
              <a:lnSpc>
                <a:spcPct val="100000"/>
              </a:lnSpc>
              <a:spcAft>
                <a:spcPts val="400"/>
              </a:spcAft>
              <a:buNone/>
            </a:pPr>
            <a:r>
              <a:rPr lang="en-US" sz="900">
                <a:solidFill>
                  <a:schemeClr val="bg1">
                    <a:lumMod val="65000"/>
                  </a:schemeClr>
                </a:solidFill>
              </a:rPr>
              <a:t>DELIVERABLES</a:t>
            </a:r>
          </a:p>
        </p:txBody>
      </p:sp>
      <p:sp>
        <p:nvSpPr>
          <p:cNvPr id="17" name="Rectangle 16"/>
          <p:cNvSpPr/>
          <p:nvPr/>
        </p:nvSpPr>
        <p:spPr>
          <a:xfrm>
            <a:off x="8260277" y="1949416"/>
            <a:ext cx="869149" cy="276999"/>
          </a:xfrm>
          <a:prstGeom prst="rect">
            <a:avLst/>
          </a:prstGeom>
        </p:spPr>
        <p:txBody>
          <a:bodyPr wrap="none">
            <a:spAutoFit/>
          </a:bodyPr>
          <a:lstStyle/>
          <a:p>
            <a:pPr lvl="0">
              <a:spcAft>
                <a:spcPts val="400"/>
              </a:spcAft>
            </a:pPr>
            <a:r>
              <a:rPr lang="en-US" sz="1200"/>
              <a:t>2 WEEKS</a:t>
            </a:r>
          </a:p>
        </p:txBody>
      </p:sp>
      <p:sp>
        <p:nvSpPr>
          <p:cNvPr id="18" name="Rectangle 17"/>
          <p:cNvSpPr/>
          <p:nvPr/>
        </p:nvSpPr>
        <p:spPr>
          <a:xfrm>
            <a:off x="1198897" y="1949416"/>
            <a:ext cx="1810111" cy="276999"/>
          </a:xfrm>
          <a:prstGeom prst="rect">
            <a:avLst/>
          </a:prstGeom>
        </p:spPr>
        <p:txBody>
          <a:bodyPr wrap="none">
            <a:spAutoFit/>
          </a:bodyPr>
          <a:lstStyle/>
          <a:p>
            <a:pPr lvl="0">
              <a:spcAft>
                <a:spcPts val="400"/>
              </a:spcAft>
            </a:pPr>
            <a:r>
              <a:rPr lang="en-US" sz="1200"/>
              <a:t>WITHIN EACH SPRINT</a:t>
            </a:r>
          </a:p>
        </p:txBody>
      </p:sp>
      <p:sp>
        <p:nvSpPr>
          <p:cNvPr id="19" name="Rectangle 18"/>
          <p:cNvSpPr/>
          <p:nvPr/>
        </p:nvSpPr>
        <p:spPr>
          <a:xfrm>
            <a:off x="4788280" y="1949416"/>
            <a:ext cx="1087605" cy="276999"/>
          </a:xfrm>
          <a:prstGeom prst="rect">
            <a:avLst/>
          </a:prstGeom>
        </p:spPr>
        <p:txBody>
          <a:bodyPr wrap="none">
            <a:spAutoFit/>
          </a:bodyPr>
          <a:lstStyle/>
          <a:p>
            <a:pPr lvl="0">
              <a:spcAft>
                <a:spcPts val="400"/>
              </a:spcAft>
            </a:pPr>
            <a:r>
              <a:rPr lang="en-US" sz="1200"/>
              <a:t>MVP READY</a:t>
            </a:r>
          </a:p>
        </p:txBody>
      </p:sp>
    </p:spTree>
    <p:extLst>
      <p:ext uri="{BB962C8B-B14F-4D97-AF65-F5344CB8AC3E}">
        <p14:creationId xmlns:p14="http://schemas.microsoft.com/office/powerpoint/2010/main" val="225931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testing automation approach for myVantage</a:t>
            </a:r>
          </a:p>
        </p:txBody>
      </p:sp>
      <p:sp>
        <p:nvSpPr>
          <p:cNvPr id="3" name="Slide Number Placeholder 2"/>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DEE2954-54E9-4846-B9AA-9D6731F553AF}" type="slidenum">
              <a:rPr kumimoji="0" lang="en-US" sz="1333"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en-US" sz="1333" b="0" i="0" u="none" strike="noStrike" kern="1200" cap="none" spc="0" normalizeH="0" baseline="0" noProof="0">
              <a:ln>
                <a:noFill/>
              </a:ln>
              <a:solidFill>
                <a:srgbClr val="FFFFFF">
                  <a:lumMod val="65000"/>
                </a:srgbClr>
              </a:solidFill>
              <a:effectLst/>
              <a:uLnTx/>
              <a:uFillTx/>
              <a:latin typeface="Arial" panose="020B0604020202020204"/>
              <a:ea typeface="+mn-ea"/>
              <a:cs typeface="+mn-cs"/>
            </a:endParaRPr>
          </a:p>
        </p:txBody>
      </p:sp>
      <p:sp>
        <p:nvSpPr>
          <p:cNvPr id="21" name="Rectangle 20"/>
          <p:cNvSpPr/>
          <p:nvPr/>
        </p:nvSpPr>
        <p:spPr>
          <a:xfrm>
            <a:off x="457964" y="2793521"/>
            <a:ext cx="329041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srgbClr val="000000"/>
                </a:solidFill>
                <a:effectLst/>
                <a:uLnTx/>
                <a:uFillTx/>
                <a:latin typeface="Arial" panose="020B0604020202020204"/>
                <a:ea typeface="Avenir Next Demi Bold" charset="0"/>
                <a:cs typeface="Arial"/>
              </a:rPr>
              <a:t>FUNCTIONAL AND</a:t>
            </a:r>
            <a:r>
              <a:rPr kumimoji="0" lang="en-CA" sz="1600" b="0" i="0" u="none" strike="noStrike" kern="1200" cap="none" spc="0" normalizeH="0" baseline="0" noProof="0" dirty="0">
                <a:ln>
                  <a:noFill/>
                </a:ln>
                <a:solidFill>
                  <a:srgbClr val="000000"/>
                </a:solidFill>
                <a:effectLst/>
                <a:uLnTx/>
                <a:uFillTx/>
                <a:latin typeface="Arial" panose="020B0604020202020204"/>
                <a:ea typeface="+mn-ea"/>
                <a:cs typeface="Arial"/>
              </a:rPr>
              <a:t> STORY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srgbClr val="000000"/>
                </a:solidFill>
                <a:effectLst/>
                <a:uLnTx/>
                <a:uFillTx/>
                <a:latin typeface="Arial" panose="020B0604020202020204"/>
                <a:ea typeface="+mn-ea"/>
                <a:cs typeface="Arial"/>
              </a:rPr>
              <a:t>PLANNING &amp; DESIGN</a:t>
            </a:r>
            <a:endParaRPr kumimoji="0" lang="en-CA" sz="1600" b="0" i="0" u="none" strike="noStrike" kern="1200" cap="none" spc="0" normalizeH="0" baseline="0" noProof="0" dirty="0">
              <a:ln>
                <a:noFill/>
              </a:ln>
              <a:solidFill>
                <a:srgbClr val="000000"/>
              </a:solidFill>
              <a:effectLst/>
              <a:uLnTx/>
              <a:uFillTx/>
              <a:latin typeface="Arial" panose="020B0604020202020204"/>
              <a:ea typeface="Avenir Next Demi Bold" charset="0"/>
              <a:cs typeface="Arial"/>
            </a:endParaRPr>
          </a:p>
        </p:txBody>
      </p:sp>
      <p:sp>
        <p:nvSpPr>
          <p:cNvPr id="23" name="Rectangle 22"/>
          <p:cNvSpPr/>
          <p:nvPr/>
        </p:nvSpPr>
        <p:spPr>
          <a:xfrm>
            <a:off x="3818625" y="2798557"/>
            <a:ext cx="329041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srgbClr val="000000"/>
                </a:solidFill>
                <a:effectLst/>
                <a:uLnTx/>
                <a:uFillTx/>
                <a:latin typeface="Arial" panose="020B0604020202020204"/>
                <a:ea typeface="+mn-ea"/>
                <a:cs typeface="Arial"/>
              </a:rPr>
              <a:t>FUNCTIONAL AND STORY TESTING</a:t>
            </a: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Rectangle 24"/>
          <p:cNvSpPr/>
          <p:nvPr/>
        </p:nvSpPr>
        <p:spPr>
          <a:xfrm>
            <a:off x="7413048" y="3172985"/>
            <a:ext cx="329041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srgbClr val="000000"/>
                </a:solidFill>
                <a:effectLst/>
                <a:uLnTx/>
                <a:uFillTx/>
                <a:latin typeface="Arial" panose="020B0604020202020204"/>
                <a:ea typeface="+mn-ea"/>
                <a:cs typeface="Arial"/>
              </a:rPr>
              <a:t>END TO END CERTIFICATION FOR LAUNCH</a:t>
            </a:r>
          </a:p>
        </p:txBody>
      </p:sp>
      <p:sp>
        <p:nvSpPr>
          <p:cNvPr id="5" name="Rectangle 4"/>
          <p:cNvSpPr/>
          <p:nvPr/>
        </p:nvSpPr>
        <p:spPr>
          <a:xfrm>
            <a:off x="457964" y="3378296"/>
            <a:ext cx="3243618" cy="1364476"/>
          </a:xfrm>
          <a:prstGeom prst="rect">
            <a:avLst/>
          </a:prstGeom>
        </p:spPr>
        <p:txBody>
          <a:bodyPr wrap="square">
            <a:spAutoFit/>
          </a:bodyPr>
          <a:lstStyle/>
          <a:p>
            <a:pPr marL="114300" marR="0" lvl="0" indent="-1143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Test strategy &amp; scoping </a:t>
            </a:r>
          </a:p>
          <a:p>
            <a:pPr marL="114300" marR="0" lvl="0" indent="-1143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Sprint level test plan</a:t>
            </a:r>
          </a:p>
          <a:p>
            <a:pPr marL="114300" marR="0" lvl="0" indent="-1143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Functional/story level test design</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NFR &amp; device test design</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Test automation scripting sprint (N-1)</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Test script maintenance</a:t>
            </a:r>
          </a:p>
        </p:txBody>
      </p:sp>
      <p:cxnSp>
        <p:nvCxnSpPr>
          <p:cNvPr id="9" name="Straight Connector 8"/>
          <p:cNvCxnSpPr/>
          <p:nvPr/>
        </p:nvCxnSpPr>
        <p:spPr>
          <a:xfrm>
            <a:off x="449077" y="2376067"/>
            <a:ext cx="6925263"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818625" y="3378296"/>
            <a:ext cx="3251543" cy="1364476"/>
          </a:xfrm>
          <a:prstGeom prst="rect">
            <a:avLst/>
          </a:prstGeom>
        </p:spPr>
        <p:txBody>
          <a:bodyPr wrap="square">
            <a:spAutoFit/>
          </a:bodyPr>
          <a:lstStyle/>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Functional testing </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Impact based regression testing</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Device / cross browser testing</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Automation execution</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Mock based testing for dependent systems</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Early NFR testing (single user tests)</a:t>
            </a:r>
          </a:p>
        </p:txBody>
      </p:sp>
      <p:sp>
        <p:nvSpPr>
          <p:cNvPr id="15" name="Rectangle 14"/>
          <p:cNvSpPr/>
          <p:nvPr/>
        </p:nvSpPr>
        <p:spPr>
          <a:xfrm>
            <a:off x="7413048" y="3763400"/>
            <a:ext cx="3475630" cy="1143903"/>
          </a:xfrm>
          <a:prstGeom prst="rect">
            <a:avLst/>
          </a:prstGeom>
        </p:spPr>
        <p:txBody>
          <a:bodyPr wrap="square">
            <a:spAutoFit/>
          </a:bodyPr>
          <a:lstStyle/>
          <a:p>
            <a:pPr marL="114300" marR="0" lvl="0" indent="-1143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End to end functional testing </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Complete regression testing</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Automated test execution</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Integration testing with dependent systems</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Complete performance test execution</a:t>
            </a:r>
          </a:p>
        </p:txBody>
      </p:sp>
      <p:sp>
        <p:nvSpPr>
          <p:cNvPr id="17" name="Rectangle 16"/>
          <p:cNvSpPr/>
          <p:nvPr/>
        </p:nvSpPr>
        <p:spPr>
          <a:xfrm>
            <a:off x="457964" y="5326793"/>
            <a:ext cx="1824251" cy="482183"/>
          </a:xfrm>
          <a:prstGeom prst="rect">
            <a:avLst/>
          </a:prstGeom>
        </p:spPr>
        <p:txBody>
          <a:bodyPr wrap="square">
            <a:spAutoFit/>
          </a:bodyPr>
          <a:lstStyle/>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Test cases </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Test scripts</a:t>
            </a:r>
          </a:p>
        </p:txBody>
      </p:sp>
      <p:sp>
        <p:nvSpPr>
          <p:cNvPr id="19" name="Rectangle 18"/>
          <p:cNvSpPr/>
          <p:nvPr/>
        </p:nvSpPr>
        <p:spPr>
          <a:xfrm>
            <a:off x="3818625" y="5326793"/>
            <a:ext cx="2902424" cy="482183"/>
          </a:xfrm>
          <a:prstGeom prst="rect">
            <a:avLst/>
          </a:prstGeom>
        </p:spPr>
        <p:txBody>
          <a:bodyPr wrap="square">
            <a:spAutoFit/>
          </a:bodyPr>
          <a:lstStyle/>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Defects / observations</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Test execution summary</a:t>
            </a:r>
          </a:p>
        </p:txBody>
      </p:sp>
      <p:sp>
        <p:nvSpPr>
          <p:cNvPr id="35" name="Rectangle 34"/>
          <p:cNvSpPr/>
          <p:nvPr/>
        </p:nvSpPr>
        <p:spPr>
          <a:xfrm>
            <a:off x="7413048" y="5326793"/>
            <a:ext cx="2902424" cy="702756"/>
          </a:xfrm>
          <a:prstGeom prst="rect">
            <a:avLst/>
          </a:prstGeom>
        </p:spPr>
        <p:txBody>
          <a:bodyPr wrap="square">
            <a:spAutoFit/>
          </a:bodyPr>
          <a:lstStyle/>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Release summary report</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Test execution &amp; defect metrics</a:t>
            </a:r>
          </a:p>
          <a:p>
            <a:pPr marL="114300" marR="0" lvl="0" indent="-114300" algn="l" defTabSz="914400" rtl="0" eaLnBrk="1" fontAlgn="auto" latinLnBrk="0" hangingPunct="1">
              <a:lnSpc>
                <a:spcPct val="100000"/>
              </a:lnSpc>
              <a:spcBef>
                <a:spcPts val="0"/>
              </a:spcBef>
              <a:spcAft>
                <a:spcPts val="400"/>
              </a:spcAft>
              <a:buClrTx/>
              <a:buSzTx/>
              <a:buFont typeface="System Font Regular"/>
              <a:buChar char="/"/>
              <a:tabLst/>
              <a:defRPr/>
            </a:pPr>
            <a:r>
              <a:rPr kumimoji="0" lang="en-US" sz="1100" b="0" i="0" u="none" strike="noStrike" kern="1200" cap="none" spc="0" normalizeH="0" baseline="0" noProof="0" dirty="0">
                <a:ln>
                  <a:noFill/>
                </a:ln>
                <a:solidFill>
                  <a:schemeClr val="bg1">
                    <a:lumMod val="50000"/>
                  </a:schemeClr>
                </a:solidFill>
                <a:effectLst/>
                <a:uLnTx/>
                <a:uFillTx/>
                <a:latin typeface="Arial" panose="020B0604020202020204"/>
                <a:ea typeface="+mn-ea"/>
                <a:cs typeface="+mn-cs"/>
              </a:rPr>
              <a:t>Performance testing report</a:t>
            </a:r>
          </a:p>
        </p:txBody>
      </p:sp>
      <p:sp>
        <p:nvSpPr>
          <p:cNvPr id="38" name="Isosceles Triangle 37"/>
          <p:cNvSpPr/>
          <p:nvPr/>
        </p:nvSpPr>
        <p:spPr>
          <a:xfrm rot="10800000">
            <a:off x="7453316" y="4944891"/>
            <a:ext cx="383491" cy="372968"/>
          </a:xfrm>
          <a:prstGeom prst="triangl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4340" y="1507815"/>
            <a:ext cx="797298" cy="797298"/>
          </a:xfrm>
          <a:prstGeom prst="rect">
            <a:avLst/>
          </a:prstGeom>
        </p:spPr>
      </p:pic>
      <p:sp>
        <p:nvSpPr>
          <p:cNvPr id="42" name="Rectangle 41"/>
          <p:cNvSpPr/>
          <p:nvPr/>
        </p:nvSpPr>
        <p:spPr>
          <a:xfrm>
            <a:off x="449077" y="2362714"/>
            <a:ext cx="3290411"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WITHIN</a:t>
            </a:r>
            <a:r>
              <a:rPr kumimoji="0" lang="en-US" sz="2000" b="1" i="0" u="none" strike="noStrike" kern="1200" cap="none" spc="0" normalizeH="0" noProof="0" dirty="0">
                <a:ln>
                  <a:noFill/>
                </a:ln>
                <a:solidFill>
                  <a:srgbClr val="000000"/>
                </a:solidFill>
                <a:effectLst/>
                <a:uLnTx/>
                <a:uFillTx/>
                <a:latin typeface="Arial" panose="020B0604020202020204"/>
                <a:ea typeface="+mn-ea"/>
                <a:cs typeface="+mn-cs"/>
              </a:rPr>
              <a:t> </a:t>
            </a: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EACH SPRINT</a:t>
            </a:r>
          </a:p>
        </p:txBody>
      </p:sp>
      <p:sp>
        <p:nvSpPr>
          <p:cNvPr id="43" name="Rectangle 42"/>
          <p:cNvSpPr/>
          <p:nvPr/>
        </p:nvSpPr>
        <p:spPr>
          <a:xfrm>
            <a:off x="7413048" y="2360182"/>
            <a:ext cx="3394968" cy="7591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MVP </a:t>
            </a:r>
          </a:p>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READY </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(2 WEEKS</a:t>
            </a:r>
            <a:r>
              <a:rPr kumimoji="0" lang="en-US" sz="1200" b="0" i="0" u="none" strike="noStrike" kern="1200" cap="none" spc="0" normalizeH="0" noProof="0" dirty="0">
                <a:ln>
                  <a:noFill/>
                </a:ln>
                <a:solidFill>
                  <a:srgbClr val="000000"/>
                </a:solidFill>
                <a:effectLst/>
                <a:uLnTx/>
                <a:uFillTx/>
                <a:latin typeface="Arial" panose="020B0604020202020204"/>
                <a:ea typeface="+mn-ea"/>
                <a:cs typeface="+mn-cs"/>
              </a:rPr>
              <a:t> PRIOR TO LAUNCH)</a:t>
            </a: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30" name="Straight Connector 29"/>
          <p:cNvCxnSpPr/>
          <p:nvPr/>
        </p:nvCxnSpPr>
        <p:spPr>
          <a:xfrm>
            <a:off x="7379243" y="3135130"/>
            <a:ext cx="3694078"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Isosceles Triangle 31"/>
          <p:cNvSpPr/>
          <p:nvPr/>
        </p:nvSpPr>
        <p:spPr>
          <a:xfrm rot="10800000">
            <a:off x="498231" y="4944891"/>
            <a:ext cx="383491" cy="372968"/>
          </a:xfrm>
          <a:prstGeom prst="triangl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Isosceles Triangle 33"/>
          <p:cNvSpPr/>
          <p:nvPr/>
        </p:nvSpPr>
        <p:spPr>
          <a:xfrm rot="10800000">
            <a:off x="3858893" y="4944891"/>
            <a:ext cx="383491" cy="372968"/>
          </a:xfrm>
          <a:prstGeom prst="triangl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6" name="Straight Connector 35"/>
          <p:cNvCxnSpPr/>
          <p:nvPr/>
        </p:nvCxnSpPr>
        <p:spPr>
          <a:xfrm flipV="1">
            <a:off x="7374340" y="2378480"/>
            <a:ext cx="0" cy="752313"/>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Image result for ag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507" y="1374537"/>
            <a:ext cx="1075323" cy="107532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mage result for ag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783" y="1368803"/>
            <a:ext cx="1075323" cy="107532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ag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4061" y="1380023"/>
            <a:ext cx="1075323" cy="10753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ag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231" y="1369291"/>
            <a:ext cx="1075323" cy="107532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agil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955" y="1359496"/>
            <a:ext cx="1075323" cy="1075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28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optimize testing and launching with Agile</a:t>
            </a:r>
          </a:p>
        </p:txBody>
      </p:sp>
      <p:sp>
        <p:nvSpPr>
          <p:cNvPr id="3" name="Slide Number Placeholder 2"/>
          <p:cNvSpPr>
            <a:spLocks noGrp="1"/>
          </p:cNvSpPr>
          <p:nvPr>
            <p:ph type="sldNum" sz="quarter" idx="12"/>
          </p:nvPr>
        </p:nvSpPr>
        <p:spPr/>
        <p:txBody>
          <a:bodyPr/>
          <a:lstStyle/>
          <a:p>
            <a:pPr defTabSz="609469"/>
            <a:fld id="{EFE82935-67B5-D54D-A372-F643D745F658}" type="slidenum">
              <a:rPr lang="en-US">
                <a:solidFill>
                  <a:srgbClr val="FFFFFF">
                    <a:lumMod val="65000"/>
                  </a:srgbClr>
                </a:solidFill>
                <a:latin typeface="Arial" panose="020B0604020202020204"/>
              </a:rPr>
              <a:pPr defTabSz="609469"/>
              <a:t>37</a:t>
            </a:fld>
            <a:endParaRPr lang="en-US">
              <a:solidFill>
                <a:srgbClr val="FFFFFF">
                  <a:lumMod val="65000"/>
                </a:srgbClr>
              </a:solidFill>
              <a:latin typeface="Arial" panose="020B0604020202020204"/>
            </a:endParaRPr>
          </a:p>
        </p:txBody>
      </p:sp>
      <p:pic>
        <p:nvPicPr>
          <p:cNvPr id="6" name="Picture 5" descr="A close up of a logo&#10;&#10;Description automatically generated">
            <a:extLst>
              <a:ext uri="{FF2B5EF4-FFF2-40B4-BE49-F238E27FC236}">
                <a16:creationId xmlns:a16="http://schemas.microsoft.com/office/drawing/2014/main" id="{A08AD353-49E6-8C45-9495-281D368776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077" y="1275716"/>
            <a:ext cx="631872" cy="631872"/>
          </a:xfrm>
          <a:prstGeom prst="rect">
            <a:avLst/>
          </a:prstGeom>
        </p:spPr>
      </p:pic>
      <p:pic>
        <p:nvPicPr>
          <p:cNvPr id="8" name="Picture 7" descr="A close up of a logo&#10;&#10;Description automatically generated">
            <a:extLst>
              <a:ext uri="{FF2B5EF4-FFF2-40B4-BE49-F238E27FC236}">
                <a16:creationId xmlns:a16="http://schemas.microsoft.com/office/drawing/2014/main" id="{04499942-CBF5-3749-A5CB-E599411910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553" y="2152099"/>
            <a:ext cx="631872" cy="631872"/>
          </a:xfrm>
          <a:prstGeom prst="rect">
            <a:avLst/>
          </a:prstGeom>
        </p:spPr>
      </p:pic>
      <p:pic>
        <p:nvPicPr>
          <p:cNvPr id="11" name="Picture 10" descr="A close up of a logo&#10;&#10;Description automatically generated">
            <a:extLst>
              <a:ext uri="{FF2B5EF4-FFF2-40B4-BE49-F238E27FC236}">
                <a16:creationId xmlns:a16="http://schemas.microsoft.com/office/drawing/2014/main" id="{2FB45ABD-7930-3245-9B70-393324223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77" y="3028479"/>
            <a:ext cx="662354" cy="662354"/>
          </a:xfrm>
          <a:prstGeom prst="rect">
            <a:avLst/>
          </a:prstGeom>
        </p:spPr>
      </p:pic>
      <p:pic>
        <p:nvPicPr>
          <p:cNvPr id="14" name="Picture 13" descr="A close up of a logo&#10;&#10;Description automatically generated">
            <a:extLst>
              <a:ext uri="{FF2B5EF4-FFF2-40B4-BE49-F238E27FC236}">
                <a16:creationId xmlns:a16="http://schemas.microsoft.com/office/drawing/2014/main" id="{9E7287DD-3FBF-1044-8FB1-0A65E13E72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277" y="3935346"/>
            <a:ext cx="620151" cy="620151"/>
          </a:xfrm>
          <a:prstGeom prst="rect">
            <a:avLst/>
          </a:prstGeom>
        </p:spPr>
      </p:pic>
      <p:pic>
        <p:nvPicPr>
          <p:cNvPr id="18" name="Picture 17" descr="A close up of a logo&#10;&#10;Description automatically generated">
            <a:extLst>
              <a:ext uri="{FF2B5EF4-FFF2-40B4-BE49-F238E27FC236}">
                <a16:creationId xmlns:a16="http://schemas.microsoft.com/office/drawing/2014/main" id="{A7D3B4AF-0EBE-3747-9637-91E92892AC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277" y="5676387"/>
            <a:ext cx="515815" cy="515814"/>
          </a:xfrm>
          <a:prstGeom prst="rect">
            <a:avLst/>
          </a:prstGeom>
        </p:spPr>
      </p:pic>
      <p:pic>
        <p:nvPicPr>
          <p:cNvPr id="21" name="Picture 20" descr="A close up of a logo&#10;&#10;Description automatically generated">
            <a:extLst>
              <a:ext uri="{FF2B5EF4-FFF2-40B4-BE49-F238E27FC236}">
                <a16:creationId xmlns:a16="http://schemas.microsoft.com/office/drawing/2014/main" id="{DD43D073-B281-2B46-85AB-AFE07FBA83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275" y="4800007"/>
            <a:ext cx="631872" cy="631872"/>
          </a:xfrm>
          <a:prstGeom prst="rect">
            <a:avLst/>
          </a:prstGeom>
        </p:spPr>
      </p:pic>
      <p:sp>
        <p:nvSpPr>
          <p:cNvPr id="22" name="Rectangle 21"/>
          <p:cNvSpPr/>
          <p:nvPr/>
        </p:nvSpPr>
        <p:spPr>
          <a:xfrm>
            <a:off x="1323553" y="1329729"/>
            <a:ext cx="10076949" cy="461665"/>
          </a:xfrm>
          <a:prstGeom prst="rect">
            <a:avLst/>
          </a:prstGeom>
        </p:spPr>
        <p:txBody>
          <a:bodyPr wrap="square">
            <a:spAutoFit/>
          </a:bodyPr>
          <a:lstStyle/>
          <a:p>
            <a:r>
              <a:rPr lang="en-US" sz="1200" dirty="0"/>
              <a:t>Our Agile values and principles will ensure we are in a constantly experimenting and learning as we progress. Formal UAT periods are required at key milestones but there will also be ongoing constant testing within sprints </a:t>
            </a:r>
          </a:p>
        </p:txBody>
      </p:sp>
      <p:sp>
        <p:nvSpPr>
          <p:cNvPr id="23" name="Rectangle 22"/>
          <p:cNvSpPr/>
          <p:nvPr/>
        </p:nvSpPr>
        <p:spPr>
          <a:xfrm>
            <a:off x="1323553" y="2236849"/>
            <a:ext cx="10076949" cy="461665"/>
          </a:xfrm>
          <a:prstGeom prst="rect">
            <a:avLst/>
          </a:prstGeom>
        </p:spPr>
        <p:txBody>
          <a:bodyPr wrap="square">
            <a:spAutoFit/>
          </a:bodyPr>
          <a:lstStyle/>
          <a:p>
            <a:r>
              <a:rPr lang="en-US" sz="1200" dirty="0"/>
              <a:t>The Scrum framework means that we demonstrate our working software at regular (at least </a:t>
            </a:r>
            <a:r>
              <a:rPr lang="en-US" sz="1200" dirty="0" err="1"/>
              <a:t>sprintly</a:t>
            </a:r>
            <a:r>
              <a:rPr lang="en-US" sz="1200" dirty="0"/>
              <a:t>) intervals where the Product Owner is expected to inspect the product increment and request adaptions as required </a:t>
            </a:r>
          </a:p>
        </p:txBody>
      </p:sp>
      <p:sp>
        <p:nvSpPr>
          <p:cNvPr id="25" name="Rectangle 24"/>
          <p:cNvSpPr/>
          <p:nvPr/>
        </p:nvSpPr>
        <p:spPr>
          <a:xfrm>
            <a:off x="1323553" y="3128823"/>
            <a:ext cx="8750710" cy="461665"/>
          </a:xfrm>
          <a:prstGeom prst="rect">
            <a:avLst/>
          </a:prstGeom>
        </p:spPr>
        <p:txBody>
          <a:bodyPr wrap="square">
            <a:spAutoFit/>
          </a:bodyPr>
          <a:lstStyle/>
          <a:p>
            <a:r>
              <a:rPr lang="en-US" sz="1200" dirty="0"/>
              <a:t>The product owner’s role is responsible for maximizing the value of the product and does so by representing the users, who comprise both CBRE customers and internal stake holders</a:t>
            </a:r>
          </a:p>
        </p:txBody>
      </p:sp>
      <p:sp>
        <p:nvSpPr>
          <p:cNvPr id="26" name="Rectangle 25"/>
          <p:cNvSpPr/>
          <p:nvPr/>
        </p:nvSpPr>
        <p:spPr>
          <a:xfrm>
            <a:off x="1323553" y="4020797"/>
            <a:ext cx="9560757" cy="461665"/>
          </a:xfrm>
          <a:prstGeom prst="rect">
            <a:avLst/>
          </a:prstGeom>
        </p:spPr>
        <p:txBody>
          <a:bodyPr wrap="square">
            <a:spAutoFit/>
          </a:bodyPr>
          <a:lstStyle/>
          <a:p>
            <a:r>
              <a:rPr lang="en-US" sz="1200" dirty="0"/>
              <a:t>Involvement in the decision making throughout will result in a short and smooth final UAT period accelerating the rollout and making it easier to replicate </a:t>
            </a:r>
          </a:p>
        </p:txBody>
      </p:sp>
      <p:sp>
        <p:nvSpPr>
          <p:cNvPr id="27" name="Rectangle 26"/>
          <p:cNvSpPr/>
          <p:nvPr/>
        </p:nvSpPr>
        <p:spPr>
          <a:xfrm>
            <a:off x="1323553" y="4919711"/>
            <a:ext cx="9949765" cy="461665"/>
          </a:xfrm>
          <a:prstGeom prst="rect">
            <a:avLst/>
          </a:prstGeom>
        </p:spPr>
        <p:txBody>
          <a:bodyPr wrap="square">
            <a:spAutoFit/>
          </a:bodyPr>
          <a:lstStyle/>
          <a:p>
            <a:r>
              <a:rPr lang="en-US" sz="1200" dirty="0"/>
              <a:t>The process of inspection and adaption is not an opportunity to continually expand the backlog. Our primary aim is to meet the project objective within the time available </a:t>
            </a:r>
          </a:p>
        </p:txBody>
      </p:sp>
      <p:sp>
        <p:nvSpPr>
          <p:cNvPr id="28" name="Rectangle 27"/>
          <p:cNvSpPr/>
          <p:nvPr/>
        </p:nvSpPr>
        <p:spPr>
          <a:xfrm>
            <a:off x="1323553" y="5676387"/>
            <a:ext cx="10563647" cy="461665"/>
          </a:xfrm>
          <a:prstGeom prst="rect">
            <a:avLst/>
          </a:prstGeom>
        </p:spPr>
        <p:txBody>
          <a:bodyPr wrap="square">
            <a:spAutoFit/>
          </a:bodyPr>
          <a:lstStyle/>
          <a:p>
            <a:r>
              <a:rPr lang="en-US" sz="1200" dirty="0"/>
              <a:t>This will require pragmatism from the product owner and wider team to incrementally establish a fidelity (not to be confused with ‘quality’) of the solution that can be delivered within the time allowed </a:t>
            </a:r>
          </a:p>
        </p:txBody>
      </p:sp>
    </p:spTree>
    <p:extLst>
      <p:ext uri="{BB962C8B-B14F-4D97-AF65-F5344CB8AC3E}">
        <p14:creationId xmlns:p14="http://schemas.microsoft.com/office/powerpoint/2010/main" val="164008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DEE2954-54E9-4846-B9AA-9D6731F553AF}" type="slidenum">
              <a:rPr lang="en-US" smtClean="0"/>
              <a:pPr/>
              <a:t>38</a:t>
            </a:fld>
            <a:endParaRPr lang="en-US"/>
          </a:p>
        </p:txBody>
      </p:sp>
      <p:sp>
        <p:nvSpPr>
          <p:cNvPr id="3" name="Title 2"/>
          <p:cNvSpPr>
            <a:spLocks noGrp="1"/>
          </p:cNvSpPr>
          <p:nvPr>
            <p:ph type="title"/>
          </p:nvPr>
        </p:nvSpPr>
        <p:spPr/>
        <p:txBody>
          <a:bodyPr/>
          <a:lstStyle/>
          <a:p>
            <a:r>
              <a:rPr lang="en-US"/>
              <a:t>How we’ll deliver</a:t>
            </a:r>
          </a:p>
        </p:txBody>
      </p:sp>
    </p:spTree>
    <p:extLst>
      <p:ext uri="{BB962C8B-B14F-4D97-AF65-F5344CB8AC3E}">
        <p14:creationId xmlns:p14="http://schemas.microsoft.com/office/powerpoint/2010/main" val="373058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11223172" cy="904928"/>
          </a:xfrm>
        </p:spPr>
        <p:txBody>
          <a:bodyPr/>
          <a:lstStyle/>
          <a:p>
            <a:r>
              <a:rPr lang="en-US" dirty="0">
                <a:cs typeface="Calibri"/>
              </a:rPr>
              <a:t>We operationalize with a focus on value</a:t>
            </a:r>
            <a:br>
              <a:rPr lang="en-US" dirty="0">
                <a:cs typeface="Calibri"/>
              </a:rPr>
            </a:br>
            <a:r>
              <a:rPr lang="en-US" sz="1600" b="0" dirty="0">
                <a:solidFill>
                  <a:schemeClr val="bg2">
                    <a:lumMod val="50000"/>
                  </a:schemeClr>
                </a:solidFill>
                <a:cs typeface="Calibri"/>
              </a:rPr>
              <a:t>Bringing together product, design &amp; development creates a core team that can clarify value, prioritize and deliver with a collectively aligned set of principles</a:t>
            </a:r>
            <a:endParaRPr lang="en-US" sz="1600" dirty="0"/>
          </a:p>
        </p:txBody>
      </p:sp>
      <p:sp>
        <p:nvSpPr>
          <p:cNvPr id="3" name="Slide Number Placeholder 2"/>
          <p:cNvSpPr>
            <a:spLocks noGrp="1"/>
          </p:cNvSpPr>
          <p:nvPr>
            <p:ph type="sldNum" sz="quarter" idx="13"/>
          </p:nvPr>
        </p:nvSpPr>
        <p:spPr/>
        <p:txBody>
          <a:bodyPr/>
          <a:lstStyle/>
          <a:p>
            <a:fld id="{CDEE2954-54E9-4846-B9AA-9D6731F553AF}" type="slidenum">
              <a:rPr lang="en-US" smtClean="0"/>
              <a:pPr/>
              <a:t>39</a:t>
            </a:fld>
            <a:endParaRPr lang="en-US"/>
          </a:p>
        </p:txBody>
      </p:sp>
      <p:sp>
        <p:nvSpPr>
          <p:cNvPr id="5" name="Oval 4"/>
          <p:cNvSpPr/>
          <p:nvPr/>
        </p:nvSpPr>
        <p:spPr>
          <a:xfrm>
            <a:off x="326703" y="1686022"/>
            <a:ext cx="4417951" cy="4417951"/>
          </a:xfrm>
          <a:prstGeom prst="ellipse">
            <a:avLst/>
          </a:prstGeom>
          <a:noFill/>
          <a:ln w="6350">
            <a:solidFill>
              <a:srgbClr val="006A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shirt&#10;&#10;Description generated with very high confidence">
            <a:extLst>
              <a:ext uri="{FF2B5EF4-FFF2-40B4-BE49-F238E27FC236}">
                <a16:creationId xmlns:a16="http://schemas.microsoft.com/office/drawing/2014/main" id="{1690A6D1-61B4-472E-B94A-81C53EAE19D9}"/>
              </a:ext>
            </a:extLst>
          </p:cNvPr>
          <p:cNvPicPr>
            <a:picLocks noChangeAspect="1"/>
          </p:cNvPicPr>
          <p:nvPr/>
        </p:nvPicPr>
        <p:blipFill>
          <a:blip r:embed="rId2"/>
          <a:stretch>
            <a:fillRect/>
          </a:stretch>
        </p:blipFill>
        <p:spPr>
          <a:xfrm>
            <a:off x="1022867" y="2696909"/>
            <a:ext cx="1114569" cy="1091716"/>
          </a:xfrm>
          <a:prstGeom prst="rect">
            <a:avLst/>
          </a:prstGeom>
        </p:spPr>
      </p:pic>
      <p:pic>
        <p:nvPicPr>
          <p:cNvPr id="7" name="Picture 6">
            <a:extLst>
              <a:ext uri="{FF2B5EF4-FFF2-40B4-BE49-F238E27FC236}">
                <a16:creationId xmlns:a16="http://schemas.microsoft.com/office/drawing/2014/main" id="{EB668DC8-3209-4188-B489-1157C62FD93E}"/>
              </a:ext>
            </a:extLst>
          </p:cNvPr>
          <p:cNvPicPr>
            <a:picLocks noChangeAspect="1"/>
          </p:cNvPicPr>
          <p:nvPr/>
        </p:nvPicPr>
        <p:blipFill>
          <a:blip r:embed="rId3">
            <a:grayscl/>
          </a:blip>
          <a:stretch>
            <a:fillRect/>
          </a:stretch>
        </p:blipFill>
        <p:spPr>
          <a:xfrm>
            <a:off x="2906451" y="2625339"/>
            <a:ext cx="1120973" cy="1136523"/>
          </a:xfrm>
          <a:prstGeom prst="rect">
            <a:avLst/>
          </a:prstGeom>
        </p:spPr>
      </p:pic>
      <p:pic>
        <p:nvPicPr>
          <p:cNvPr id="8" name="Picture 7">
            <a:extLst>
              <a:ext uri="{FF2B5EF4-FFF2-40B4-BE49-F238E27FC236}">
                <a16:creationId xmlns:a16="http://schemas.microsoft.com/office/drawing/2014/main" id="{CC8130AE-4500-4A74-9B84-C347B7E52862}"/>
              </a:ext>
            </a:extLst>
          </p:cNvPr>
          <p:cNvPicPr>
            <a:picLocks noChangeAspect="1"/>
          </p:cNvPicPr>
          <p:nvPr/>
        </p:nvPicPr>
        <p:blipFill>
          <a:blip r:embed="rId4"/>
          <a:stretch>
            <a:fillRect/>
          </a:stretch>
        </p:blipFill>
        <p:spPr>
          <a:xfrm>
            <a:off x="1928213" y="4233772"/>
            <a:ext cx="1268809" cy="1079471"/>
          </a:xfrm>
          <a:prstGeom prst="rect">
            <a:avLst/>
          </a:prstGeom>
        </p:spPr>
      </p:pic>
      <p:sp>
        <p:nvSpPr>
          <p:cNvPr id="9" name="TextBox 8">
            <a:extLst>
              <a:ext uri="{FF2B5EF4-FFF2-40B4-BE49-F238E27FC236}">
                <a16:creationId xmlns:a16="http://schemas.microsoft.com/office/drawing/2014/main" id="{82DDD0B9-D8C4-4220-931B-E373818BFFD9}"/>
              </a:ext>
            </a:extLst>
          </p:cNvPr>
          <p:cNvSpPr txBox="1"/>
          <p:nvPr/>
        </p:nvSpPr>
        <p:spPr>
          <a:xfrm>
            <a:off x="559853" y="3768684"/>
            <a:ext cx="2065325" cy="498470"/>
          </a:xfrm>
          <a:prstGeom prst="rect">
            <a:avLst/>
          </a:prstGeom>
          <a:noFill/>
          <a:ln w="6350">
            <a:noFill/>
          </a:ln>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algn="ctr">
              <a:spcBef>
                <a:spcPts val="200"/>
              </a:spcBef>
              <a:spcAft>
                <a:spcPts val="200"/>
              </a:spcAft>
            </a:pPr>
            <a:r>
              <a:rPr lang="en-US" sz="1333" spc="133" dirty="0">
                <a:latin typeface="Arial"/>
                <a:cs typeface="Arial"/>
              </a:rPr>
              <a:t>PRODUCT </a:t>
            </a:r>
          </a:p>
          <a:p>
            <a:pPr algn="ctr">
              <a:spcBef>
                <a:spcPts val="200"/>
              </a:spcBef>
              <a:spcAft>
                <a:spcPts val="200"/>
              </a:spcAft>
            </a:pPr>
            <a:r>
              <a:rPr lang="en-US" sz="1333" spc="133" dirty="0">
                <a:latin typeface="Arial"/>
                <a:cs typeface="Arial"/>
              </a:rPr>
              <a:t>MANAGER</a:t>
            </a:r>
            <a:endParaRPr lang="en-US" sz="1867" dirty="0">
              <a:cs typeface="Arial" panose="020B0604020202020204"/>
            </a:endParaRPr>
          </a:p>
        </p:txBody>
      </p:sp>
      <p:sp>
        <p:nvSpPr>
          <p:cNvPr id="10" name="TextBox 9">
            <a:extLst>
              <a:ext uri="{FF2B5EF4-FFF2-40B4-BE49-F238E27FC236}">
                <a16:creationId xmlns:a16="http://schemas.microsoft.com/office/drawing/2014/main" id="{0B4A92DE-3E94-444B-8095-43FEA0D9A2D3}"/>
              </a:ext>
            </a:extLst>
          </p:cNvPr>
          <p:cNvSpPr txBox="1"/>
          <p:nvPr/>
        </p:nvSpPr>
        <p:spPr>
          <a:xfrm>
            <a:off x="2528153" y="3788625"/>
            <a:ext cx="1877568" cy="498470"/>
          </a:xfrm>
          <a:prstGeom prst="rect">
            <a:avLst/>
          </a:prstGeom>
          <a:noFill/>
          <a:ln w="6350">
            <a:noFill/>
          </a:ln>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algn="ctr">
              <a:spcBef>
                <a:spcPts val="200"/>
              </a:spcBef>
              <a:spcAft>
                <a:spcPts val="200"/>
              </a:spcAft>
            </a:pPr>
            <a:r>
              <a:rPr lang="en-US" sz="1333" spc="133" dirty="0">
                <a:latin typeface="Arial"/>
                <a:cs typeface="Arial"/>
              </a:rPr>
              <a:t>DESIGN </a:t>
            </a:r>
          </a:p>
          <a:p>
            <a:pPr algn="ctr">
              <a:spcBef>
                <a:spcPts val="200"/>
              </a:spcBef>
              <a:spcAft>
                <a:spcPts val="200"/>
              </a:spcAft>
            </a:pPr>
            <a:r>
              <a:rPr lang="en-US" sz="1333" spc="133" dirty="0">
                <a:latin typeface="Arial"/>
                <a:cs typeface="Arial"/>
              </a:rPr>
              <a:t>LEAD</a:t>
            </a:r>
            <a:endParaRPr lang="en-US" sz="1867" dirty="0"/>
          </a:p>
        </p:txBody>
      </p:sp>
      <p:sp>
        <p:nvSpPr>
          <p:cNvPr id="11" name="TextBox 10">
            <a:extLst>
              <a:ext uri="{FF2B5EF4-FFF2-40B4-BE49-F238E27FC236}">
                <a16:creationId xmlns:a16="http://schemas.microsoft.com/office/drawing/2014/main" id="{4CDE7A2C-F6EA-4702-8B53-DFE248B240DC}"/>
              </a:ext>
            </a:extLst>
          </p:cNvPr>
          <p:cNvSpPr txBox="1"/>
          <p:nvPr/>
        </p:nvSpPr>
        <p:spPr>
          <a:xfrm>
            <a:off x="1528838" y="5339653"/>
            <a:ext cx="2067559" cy="498470"/>
          </a:xfrm>
          <a:prstGeom prst="rect">
            <a:avLst/>
          </a:prstGeom>
          <a:noFill/>
          <a:ln w="6350">
            <a:noFill/>
          </a:ln>
        </p:spPr>
        <p:txBody>
          <a:bodyPr rot="0" spcFirstLastPara="0" vertOverflow="overflow" horzOverflow="overflow" vert="horz" wrap="square" lIns="0" tIns="36576" rIns="0" bIns="0" numCol="1" spcCol="0" rtlCol="0" fromWordArt="0" anchor="ctr" anchorCtr="0" forceAA="0" compatLnSpc="1">
            <a:prstTxWarp prst="textNoShape">
              <a:avLst/>
            </a:prstTxWarp>
            <a:spAutoFit/>
          </a:bodyPr>
          <a:lstStyle/>
          <a:p>
            <a:pPr algn="ctr">
              <a:spcBef>
                <a:spcPts val="200"/>
              </a:spcBef>
              <a:spcAft>
                <a:spcPts val="200"/>
              </a:spcAft>
            </a:pPr>
            <a:r>
              <a:rPr lang="en-US" sz="1300" spc="133">
                <a:latin typeface="Arial"/>
                <a:cs typeface="Arial"/>
              </a:rPr>
              <a:t>FULL STACK </a:t>
            </a:r>
            <a:endParaRPr lang="en-US" sz="1333" spc="133" dirty="0">
              <a:latin typeface="Arial"/>
              <a:cs typeface="Arial"/>
            </a:endParaRPr>
          </a:p>
          <a:p>
            <a:pPr algn="ctr">
              <a:spcBef>
                <a:spcPts val="200"/>
              </a:spcBef>
              <a:spcAft>
                <a:spcPts val="200"/>
              </a:spcAft>
            </a:pPr>
            <a:r>
              <a:rPr lang="en-US" sz="1300" spc="133">
                <a:cs typeface="Arial"/>
              </a:rPr>
              <a:t>ARCHITECT</a:t>
            </a:r>
          </a:p>
        </p:txBody>
      </p:sp>
      <p:sp>
        <p:nvSpPr>
          <p:cNvPr id="12" name="Rectangle 11"/>
          <p:cNvSpPr/>
          <p:nvPr/>
        </p:nvSpPr>
        <p:spPr>
          <a:xfrm>
            <a:off x="1408961" y="1757715"/>
            <a:ext cx="2283918" cy="830997"/>
          </a:xfrm>
          <a:prstGeom prst="rect">
            <a:avLst/>
          </a:prstGeom>
        </p:spPr>
        <p:txBody>
          <a:bodyPr wrap="square">
            <a:spAutoFit/>
          </a:bodyPr>
          <a:lstStyle/>
          <a:p>
            <a:pPr algn="ctr"/>
            <a:r>
              <a:rPr lang="en-US" sz="1600" b="1" dirty="0">
                <a:solidFill>
                  <a:srgbClr val="006A4D"/>
                </a:solidFill>
                <a:cs typeface="Calibri"/>
              </a:rPr>
              <a:t>OUR </a:t>
            </a:r>
          </a:p>
          <a:p>
            <a:pPr algn="ctr"/>
            <a:r>
              <a:rPr lang="en-US" sz="1600" b="1" dirty="0">
                <a:solidFill>
                  <a:srgbClr val="006A4D"/>
                </a:solidFill>
                <a:cs typeface="Calibri"/>
              </a:rPr>
              <a:t>STARTING </a:t>
            </a:r>
          </a:p>
          <a:p>
            <a:pPr algn="ctr"/>
            <a:r>
              <a:rPr lang="en-US" sz="1600" b="1" dirty="0">
                <a:solidFill>
                  <a:srgbClr val="006A4D"/>
                </a:solidFill>
                <a:cs typeface="Calibri"/>
              </a:rPr>
              <a:t>THREE</a:t>
            </a:r>
            <a:endParaRPr lang="en-US" sz="1600" b="1" dirty="0">
              <a:solidFill>
                <a:srgbClr val="006A4D"/>
              </a:solidFill>
            </a:endParaRPr>
          </a:p>
        </p:txBody>
      </p:sp>
      <p:sp>
        <p:nvSpPr>
          <p:cNvPr id="13" name="Rectangle 12"/>
          <p:cNvSpPr/>
          <p:nvPr/>
        </p:nvSpPr>
        <p:spPr>
          <a:xfrm>
            <a:off x="5896026" y="2841905"/>
            <a:ext cx="4160480" cy="830997"/>
          </a:xfrm>
          <a:prstGeom prst="rect">
            <a:avLst/>
          </a:prstGeom>
        </p:spPr>
        <p:txBody>
          <a:bodyPr wrap="square">
            <a:spAutoFit/>
          </a:bodyPr>
          <a:lstStyle/>
          <a:p>
            <a:pPr marL="228594" indent="-228594">
              <a:buClr>
                <a:srgbClr val="006A4D"/>
              </a:buClr>
              <a:buFont typeface="Arial" panose="020B0604020202020204" pitchFamily="34" charset="0"/>
              <a:buChar char="/"/>
            </a:pPr>
            <a:r>
              <a:rPr lang="en-US" sz="1200" dirty="0"/>
              <a:t>Understand the users</a:t>
            </a:r>
          </a:p>
          <a:p>
            <a:pPr marL="228594" indent="-228594">
              <a:buClr>
                <a:srgbClr val="006A4D"/>
              </a:buClr>
              <a:buFont typeface="Arial" panose="020B0604020202020204" pitchFamily="34" charset="0"/>
              <a:buChar char="/"/>
            </a:pPr>
            <a:r>
              <a:rPr lang="en-US" sz="1200" dirty="0"/>
              <a:t>Define the problem and the vision to solve it</a:t>
            </a:r>
          </a:p>
          <a:p>
            <a:pPr marL="228594" indent="-228594">
              <a:buClr>
                <a:srgbClr val="006A4D"/>
              </a:buClr>
              <a:buFont typeface="Arial" panose="020B0604020202020204" pitchFamily="34" charset="0"/>
              <a:buChar char="/"/>
            </a:pPr>
            <a:r>
              <a:rPr lang="en-US" sz="1200" dirty="0"/>
              <a:t>Ensure decisions are made to maximize business value by both design &amp; engineering</a:t>
            </a:r>
          </a:p>
        </p:txBody>
      </p:sp>
      <p:sp>
        <p:nvSpPr>
          <p:cNvPr id="14" name="Rectangle 13"/>
          <p:cNvSpPr/>
          <p:nvPr/>
        </p:nvSpPr>
        <p:spPr>
          <a:xfrm>
            <a:off x="5896026" y="4248409"/>
            <a:ext cx="5675093" cy="1015663"/>
          </a:xfrm>
          <a:prstGeom prst="rect">
            <a:avLst/>
          </a:prstGeom>
        </p:spPr>
        <p:txBody>
          <a:bodyPr wrap="square">
            <a:spAutoFit/>
          </a:bodyPr>
          <a:lstStyle/>
          <a:p>
            <a:pPr marL="228594" indent="-228594">
              <a:buClr>
                <a:srgbClr val="006A4D"/>
              </a:buClr>
              <a:buFont typeface="Arial" panose="020B0604020202020204" pitchFamily="34" charset="0"/>
              <a:buChar char="/"/>
            </a:pPr>
            <a:r>
              <a:rPr lang="en-US" sz="1200" dirty="0"/>
              <a:t>End the supply chain – gets insight as close as possible to the code</a:t>
            </a:r>
          </a:p>
          <a:p>
            <a:pPr marL="228594" indent="-228594">
              <a:buClr>
                <a:srgbClr val="006A4D"/>
              </a:buClr>
              <a:buFont typeface="Arial" panose="020B0604020202020204" pitchFamily="34" charset="0"/>
              <a:buChar char="/"/>
            </a:pPr>
            <a:r>
              <a:rPr lang="en-US" sz="1200" dirty="0"/>
              <a:t>Have value-based framework for where to invest story points during requirements/design/architecture</a:t>
            </a:r>
          </a:p>
          <a:p>
            <a:pPr marL="228594" indent="-228594">
              <a:buClr>
                <a:srgbClr val="006A4D"/>
              </a:buClr>
              <a:buFont typeface="Arial" panose="020B0604020202020204" pitchFamily="34" charset="0"/>
              <a:buChar char="/"/>
            </a:pPr>
            <a:r>
              <a:rPr lang="en-US" sz="1200" dirty="0"/>
              <a:t>Keep the project in balance to maximize return within timeline/budget – or make value based arguments for more time &amp; budget to maximize return</a:t>
            </a:r>
          </a:p>
        </p:txBody>
      </p:sp>
      <p:sp>
        <p:nvSpPr>
          <p:cNvPr id="15" name="Rectangle 14"/>
          <p:cNvSpPr/>
          <p:nvPr/>
        </p:nvSpPr>
        <p:spPr>
          <a:xfrm>
            <a:off x="5896026" y="3867831"/>
            <a:ext cx="5336228" cy="369332"/>
          </a:xfrm>
          <a:prstGeom prst="rect">
            <a:avLst/>
          </a:prstGeom>
        </p:spPr>
        <p:txBody>
          <a:bodyPr wrap="square">
            <a:spAutoFit/>
          </a:bodyPr>
          <a:lstStyle/>
          <a:p>
            <a:pPr>
              <a:spcAft>
                <a:spcPts val="800"/>
              </a:spcAft>
            </a:pPr>
            <a:r>
              <a:rPr lang="en-US" b="1" dirty="0"/>
              <a:t>DELIVER WITH SPEED &amp; QUALITY</a:t>
            </a:r>
          </a:p>
        </p:txBody>
      </p:sp>
      <p:sp>
        <p:nvSpPr>
          <p:cNvPr id="16" name="Rectangle 15"/>
          <p:cNvSpPr/>
          <p:nvPr/>
        </p:nvSpPr>
        <p:spPr>
          <a:xfrm>
            <a:off x="5896026" y="2440673"/>
            <a:ext cx="3878074" cy="369332"/>
          </a:xfrm>
          <a:prstGeom prst="rect">
            <a:avLst/>
          </a:prstGeom>
        </p:spPr>
        <p:txBody>
          <a:bodyPr wrap="square">
            <a:spAutoFit/>
          </a:bodyPr>
          <a:lstStyle/>
          <a:p>
            <a:pPr>
              <a:spcAft>
                <a:spcPts val="800"/>
              </a:spcAft>
            </a:pPr>
            <a:r>
              <a:rPr lang="en-US" b="1" dirty="0"/>
              <a:t>MAKE SMART DECISIONS</a:t>
            </a:r>
          </a:p>
        </p:txBody>
      </p:sp>
      <p:sp>
        <p:nvSpPr>
          <p:cNvPr id="17" name="Isosceles Triangle 16"/>
          <p:cNvSpPr/>
          <p:nvPr/>
        </p:nvSpPr>
        <p:spPr>
          <a:xfrm rot="5400000">
            <a:off x="4942087" y="3505140"/>
            <a:ext cx="828125" cy="661479"/>
          </a:xfrm>
          <a:prstGeom prst="triangle">
            <a:avLst/>
          </a:prstGeom>
          <a:noFill/>
          <a:ln w="6350">
            <a:solidFill>
              <a:srgbClr val="006A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8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DEE2954-54E9-4846-B9AA-9D6731F553AF}" type="slidenum">
              <a:rPr lang="en-US" smtClean="0"/>
              <a:pPr/>
              <a:t>4</a:t>
            </a:fld>
            <a:endParaRPr lang="en-US"/>
          </a:p>
        </p:txBody>
      </p:sp>
      <p:sp>
        <p:nvSpPr>
          <p:cNvPr id="3" name="Title 2"/>
          <p:cNvSpPr>
            <a:spLocks noGrp="1"/>
          </p:cNvSpPr>
          <p:nvPr>
            <p:ph type="title"/>
          </p:nvPr>
        </p:nvSpPr>
        <p:spPr/>
        <p:txBody>
          <a:bodyPr/>
          <a:lstStyle/>
          <a:p>
            <a:r>
              <a:rPr lang="en-US"/>
              <a:t>Setting the scene</a:t>
            </a:r>
          </a:p>
        </p:txBody>
      </p:sp>
    </p:spTree>
    <p:extLst>
      <p:ext uri="{BB962C8B-B14F-4D97-AF65-F5344CB8AC3E}">
        <p14:creationId xmlns:p14="http://schemas.microsoft.com/office/powerpoint/2010/main" val="180921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11223172" cy="461729"/>
          </a:xfrm>
        </p:spPr>
        <p:txBody>
          <a:bodyPr/>
          <a:lstStyle/>
          <a:p>
            <a:r>
              <a:rPr lang="en-US" dirty="0"/>
              <a:t>POD team structure and key roles</a:t>
            </a:r>
          </a:p>
        </p:txBody>
      </p:sp>
      <p:cxnSp>
        <p:nvCxnSpPr>
          <p:cNvPr id="5" name="Straight Connector 4"/>
          <p:cNvCxnSpPr/>
          <p:nvPr/>
        </p:nvCxnSpPr>
        <p:spPr>
          <a:xfrm>
            <a:off x="488005" y="1708098"/>
            <a:ext cx="704875" cy="0"/>
          </a:xfrm>
          <a:prstGeom prst="line">
            <a:avLst/>
          </a:prstGeom>
          <a:ln>
            <a:solidFill>
              <a:srgbClr val="006A4D"/>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23957E6-3BF2-354A-A9E1-86D119CAAD54}"/>
              </a:ext>
            </a:extLst>
          </p:cNvPr>
          <p:cNvSpPr/>
          <p:nvPr/>
        </p:nvSpPr>
        <p:spPr>
          <a:xfrm>
            <a:off x="456329" y="2252013"/>
            <a:ext cx="2583287" cy="1138383"/>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US" sz="933">
              <a:solidFill>
                <a:srgbClr val="FFFFFF"/>
              </a:solidFill>
              <a:latin typeface="+mj-lt"/>
            </a:endParaRPr>
          </a:p>
        </p:txBody>
      </p:sp>
      <p:sp>
        <p:nvSpPr>
          <p:cNvPr id="7" name="Rectangle 6">
            <a:extLst>
              <a:ext uri="{FF2B5EF4-FFF2-40B4-BE49-F238E27FC236}">
                <a16:creationId xmlns:a16="http://schemas.microsoft.com/office/drawing/2014/main" id="{50CC1792-62ED-7F46-80A3-1357A729E970}"/>
              </a:ext>
            </a:extLst>
          </p:cNvPr>
          <p:cNvSpPr/>
          <p:nvPr/>
        </p:nvSpPr>
        <p:spPr>
          <a:xfrm>
            <a:off x="7232847" y="3962255"/>
            <a:ext cx="4750785" cy="1326277"/>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US" sz="2400">
              <a:solidFill>
                <a:srgbClr val="FFFFFF"/>
              </a:solidFill>
              <a:latin typeface="+mj-lt"/>
            </a:endParaRPr>
          </a:p>
        </p:txBody>
      </p:sp>
      <p:sp>
        <p:nvSpPr>
          <p:cNvPr id="8" name="TextBox 7">
            <a:extLst>
              <a:ext uri="{FF2B5EF4-FFF2-40B4-BE49-F238E27FC236}">
                <a16:creationId xmlns:a16="http://schemas.microsoft.com/office/drawing/2014/main" id="{3E6EB44A-569B-A34B-BF78-47DA0920EBDE}"/>
              </a:ext>
            </a:extLst>
          </p:cNvPr>
          <p:cNvSpPr txBox="1"/>
          <p:nvPr/>
        </p:nvSpPr>
        <p:spPr>
          <a:xfrm>
            <a:off x="8540558" y="4008466"/>
            <a:ext cx="2135363" cy="184666"/>
          </a:xfrm>
          <a:prstGeom prst="rect">
            <a:avLst/>
          </a:prstGeom>
        </p:spPr>
        <p:txBody>
          <a:bodyPr wrap="square" lIns="0" tIns="0" rIns="0" bIns="0" rtlCol="0">
            <a:spAutoFit/>
          </a:bodyPr>
          <a:lstStyle/>
          <a:p>
            <a:pPr algn="ctr" defTabSz="609570"/>
            <a:r>
              <a:rPr lang="en-US" sz="1200">
                <a:latin typeface="+mj-lt"/>
              </a:rPr>
              <a:t>BUILD</a:t>
            </a:r>
          </a:p>
        </p:txBody>
      </p:sp>
      <p:sp>
        <p:nvSpPr>
          <p:cNvPr id="9" name="TextBox 8">
            <a:extLst>
              <a:ext uri="{FF2B5EF4-FFF2-40B4-BE49-F238E27FC236}">
                <a16:creationId xmlns:a16="http://schemas.microsoft.com/office/drawing/2014/main" id="{1453F08F-1DB1-B94F-AA17-CF9CBAE36568}"/>
              </a:ext>
            </a:extLst>
          </p:cNvPr>
          <p:cNvSpPr txBox="1"/>
          <p:nvPr/>
        </p:nvSpPr>
        <p:spPr>
          <a:xfrm>
            <a:off x="8993411" y="4823882"/>
            <a:ext cx="1194712" cy="287130"/>
          </a:xfrm>
          <a:prstGeom prst="rect">
            <a:avLst/>
          </a:prstGeom>
        </p:spPr>
        <p:txBody>
          <a:bodyPr wrap="square" lIns="0" tIns="0" rIns="0" bIns="0" rtlCol="0">
            <a:spAutoFit/>
          </a:bodyPr>
          <a:lstStyle/>
          <a:p>
            <a:pPr algn="ctr" defTabSz="609570"/>
            <a:r>
              <a:rPr lang="en-US" sz="900">
                <a:solidFill>
                  <a:schemeClr val="tx1">
                    <a:lumMod val="65000"/>
                    <a:lumOff val="35000"/>
                  </a:schemeClr>
                </a:solidFill>
                <a:latin typeface="+mj-lt"/>
              </a:rPr>
              <a:t>DevOps </a:t>
            </a:r>
          </a:p>
          <a:p>
            <a:pPr algn="ctr" defTabSz="609570"/>
            <a:r>
              <a:rPr lang="en-US" sz="900">
                <a:solidFill>
                  <a:schemeClr val="tx1">
                    <a:lumMod val="65000"/>
                    <a:lumOff val="35000"/>
                  </a:schemeClr>
                </a:solidFill>
                <a:latin typeface="+mj-lt"/>
              </a:rPr>
              <a:t>Architect</a:t>
            </a:r>
          </a:p>
        </p:txBody>
      </p:sp>
      <p:sp>
        <p:nvSpPr>
          <p:cNvPr id="10" name="Rectangle 9">
            <a:extLst>
              <a:ext uri="{FF2B5EF4-FFF2-40B4-BE49-F238E27FC236}">
                <a16:creationId xmlns:a16="http://schemas.microsoft.com/office/drawing/2014/main" id="{123957E6-3BF2-354A-A9E1-86D119CAAD54}"/>
              </a:ext>
            </a:extLst>
          </p:cNvPr>
          <p:cNvSpPr/>
          <p:nvPr/>
        </p:nvSpPr>
        <p:spPr>
          <a:xfrm>
            <a:off x="458718" y="3456961"/>
            <a:ext cx="2583287" cy="2132555"/>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US" sz="933">
              <a:solidFill>
                <a:srgbClr val="FFFFFF"/>
              </a:solidFill>
              <a:latin typeface="+mj-lt"/>
            </a:endParaRPr>
          </a:p>
        </p:txBody>
      </p:sp>
      <p:sp>
        <p:nvSpPr>
          <p:cNvPr id="11" name="TextBox 10">
            <a:extLst>
              <a:ext uri="{FF2B5EF4-FFF2-40B4-BE49-F238E27FC236}">
                <a16:creationId xmlns:a16="http://schemas.microsoft.com/office/drawing/2014/main" id="{CCB58235-39A4-3041-A514-197DCA72DD51}"/>
              </a:ext>
            </a:extLst>
          </p:cNvPr>
          <p:cNvSpPr txBox="1"/>
          <p:nvPr/>
        </p:nvSpPr>
        <p:spPr>
          <a:xfrm>
            <a:off x="458719" y="3505374"/>
            <a:ext cx="2583285" cy="184666"/>
          </a:xfrm>
          <a:prstGeom prst="rect">
            <a:avLst/>
          </a:prstGeom>
        </p:spPr>
        <p:txBody>
          <a:bodyPr wrap="square" lIns="0" tIns="0" rIns="0" bIns="0" rtlCol="0">
            <a:spAutoFit/>
          </a:bodyPr>
          <a:lstStyle/>
          <a:p>
            <a:pPr algn="ctr" defTabSz="609570"/>
            <a:r>
              <a:rPr lang="en-US" sz="1200">
                <a:solidFill>
                  <a:srgbClr val="000000"/>
                </a:solidFill>
                <a:latin typeface="+mj-lt"/>
              </a:rPr>
              <a:t>SUPPORT POD</a:t>
            </a:r>
          </a:p>
        </p:txBody>
      </p:sp>
      <p:pic>
        <p:nvPicPr>
          <p:cNvPr id="12" name="Picture 11">
            <a:extLst>
              <a:ext uri="{FF2B5EF4-FFF2-40B4-BE49-F238E27FC236}">
                <a16:creationId xmlns:a16="http://schemas.microsoft.com/office/drawing/2014/main" id="{8C722FCF-D3C2-CA48-BA48-2B80D29902C8}"/>
              </a:ext>
            </a:extLst>
          </p:cNvPr>
          <p:cNvPicPr>
            <a:picLocks noChangeAspect="1"/>
          </p:cNvPicPr>
          <p:nvPr/>
        </p:nvPicPr>
        <p:blipFill>
          <a:blip r:embed="rId2">
            <a:duotone>
              <a:schemeClr val="accent1">
                <a:shade val="45000"/>
                <a:satMod val="135000"/>
              </a:schemeClr>
              <a:prstClr val="white"/>
            </a:duotone>
          </a:blip>
          <a:stretch>
            <a:fillRect/>
          </a:stretch>
        </p:blipFill>
        <p:spPr>
          <a:xfrm>
            <a:off x="1940658" y="3803936"/>
            <a:ext cx="473741" cy="474311"/>
          </a:xfrm>
          <a:prstGeom prst="rect">
            <a:avLst/>
          </a:prstGeom>
        </p:spPr>
      </p:pic>
      <p:sp>
        <p:nvSpPr>
          <p:cNvPr id="13" name="TextBox 12">
            <a:extLst>
              <a:ext uri="{FF2B5EF4-FFF2-40B4-BE49-F238E27FC236}">
                <a16:creationId xmlns:a16="http://schemas.microsoft.com/office/drawing/2014/main" id="{B08BFEA3-17BC-5949-BB7B-7876B704B386}"/>
              </a:ext>
            </a:extLst>
          </p:cNvPr>
          <p:cNvSpPr txBox="1"/>
          <p:nvPr/>
        </p:nvSpPr>
        <p:spPr>
          <a:xfrm>
            <a:off x="1521537" y="4316275"/>
            <a:ext cx="1194712" cy="287130"/>
          </a:xfrm>
          <a:prstGeom prst="rect">
            <a:avLst/>
          </a:prstGeom>
        </p:spPr>
        <p:txBody>
          <a:bodyPr wrap="square" lIns="0" tIns="0" rIns="0" bIns="0" rtlCol="0">
            <a:spAutoFit/>
          </a:bodyPr>
          <a:lstStyle/>
          <a:p>
            <a:pPr algn="ctr" defTabSz="609570"/>
            <a:r>
              <a:rPr lang="en-US" sz="900">
                <a:solidFill>
                  <a:schemeClr val="tx1">
                    <a:lumMod val="65000"/>
                    <a:lumOff val="35000"/>
                  </a:schemeClr>
                </a:solidFill>
                <a:latin typeface="+mj-lt"/>
              </a:rPr>
              <a:t>Product </a:t>
            </a:r>
          </a:p>
          <a:p>
            <a:pPr algn="ctr" defTabSz="609570"/>
            <a:r>
              <a:rPr lang="en-US" sz="900">
                <a:solidFill>
                  <a:schemeClr val="tx1">
                    <a:lumMod val="65000"/>
                    <a:lumOff val="35000"/>
                  </a:schemeClr>
                </a:solidFill>
                <a:latin typeface="+mj-lt"/>
              </a:rPr>
              <a:t>Manager</a:t>
            </a:r>
          </a:p>
        </p:txBody>
      </p:sp>
      <p:sp>
        <p:nvSpPr>
          <p:cNvPr id="14" name="TextBox 13">
            <a:extLst>
              <a:ext uri="{FF2B5EF4-FFF2-40B4-BE49-F238E27FC236}">
                <a16:creationId xmlns:a16="http://schemas.microsoft.com/office/drawing/2014/main" id="{A9055EF2-43A9-0947-A89E-B1EBA935FEA5}"/>
              </a:ext>
            </a:extLst>
          </p:cNvPr>
          <p:cNvSpPr txBox="1"/>
          <p:nvPr/>
        </p:nvSpPr>
        <p:spPr>
          <a:xfrm>
            <a:off x="997384" y="4316275"/>
            <a:ext cx="559736" cy="287130"/>
          </a:xfrm>
          <a:prstGeom prst="rect">
            <a:avLst/>
          </a:prstGeom>
        </p:spPr>
        <p:txBody>
          <a:bodyPr wrap="square" lIns="0" tIns="0" rIns="0" bIns="0" rtlCol="0">
            <a:spAutoFit/>
          </a:bodyPr>
          <a:lstStyle/>
          <a:p>
            <a:pPr algn="ctr" defTabSz="609570"/>
            <a:r>
              <a:rPr lang="en-US" sz="900">
                <a:solidFill>
                  <a:schemeClr val="tx1">
                    <a:lumMod val="65000"/>
                    <a:lumOff val="35000"/>
                  </a:schemeClr>
                </a:solidFill>
                <a:latin typeface="+mj-lt"/>
              </a:rPr>
              <a:t>Dev Manager </a:t>
            </a:r>
          </a:p>
        </p:txBody>
      </p:sp>
      <p:sp>
        <p:nvSpPr>
          <p:cNvPr id="15" name="Rounded Rectangle 14">
            <a:extLst>
              <a:ext uri="{FF2B5EF4-FFF2-40B4-BE49-F238E27FC236}">
                <a16:creationId xmlns:a16="http://schemas.microsoft.com/office/drawing/2014/main" id="{965727EE-8CCD-2044-BA69-218A725B7383}"/>
              </a:ext>
            </a:extLst>
          </p:cNvPr>
          <p:cNvSpPr/>
          <p:nvPr/>
        </p:nvSpPr>
        <p:spPr>
          <a:xfrm>
            <a:off x="887810" y="3085823"/>
            <a:ext cx="748069" cy="264756"/>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63"/>
            <a:r>
              <a:rPr lang="en-US" sz="900">
                <a:solidFill>
                  <a:schemeClr val="tx1">
                    <a:lumMod val="65000"/>
                    <a:lumOff val="35000"/>
                  </a:schemeClr>
                </a:solidFill>
                <a:latin typeface="+mj-lt"/>
                <a:ea typeface="Avenir Book" charset="0"/>
                <a:cs typeface="Avenir Book" charset="0"/>
                <a:sym typeface="Helvetica Light"/>
              </a:rPr>
              <a:t>Business</a:t>
            </a:r>
          </a:p>
          <a:p>
            <a:pPr algn="ctr" defTabSz="609563"/>
            <a:r>
              <a:rPr lang="en-US" sz="900">
                <a:solidFill>
                  <a:schemeClr val="tx1">
                    <a:lumMod val="65000"/>
                    <a:lumOff val="35000"/>
                  </a:schemeClr>
                </a:solidFill>
                <a:latin typeface="+mj-lt"/>
                <a:ea typeface="Avenir Book" charset="0"/>
                <a:cs typeface="Avenir Book" charset="0"/>
                <a:sym typeface="Helvetica Light"/>
              </a:rPr>
              <a:t>Owner</a:t>
            </a:r>
          </a:p>
        </p:txBody>
      </p:sp>
      <p:pic>
        <p:nvPicPr>
          <p:cNvPr id="16" name="Picture 15">
            <a:extLst>
              <a:ext uri="{FF2B5EF4-FFF2-40B4-BE49-F238E27FC236}">
                <a16:creationId xmlns:a16="http://schemas.microsoft.com/office/drawing/2014/main" id="{EA320ADA-492C-8C4C-811B-637DB0D7E863}"/>
              </a:ext>
            </a:extLst>
          </p:cNvPr>
          <p:cNvPicPr>
            <a:picLocks noChangeAspect="1"/>
          </p:cNvPicPr>
          <p:nvPr/>
        </p:nvPicPr>
        <p:blipFill>
          <a:blip r:embed="rId3">
            <a:duotone>
              <a:schemeClr val="accent1">
                <a:shade val="45000"/>
                <a:satMod val="135000"/>
              </a:schemeClr>
              <a:prstClr val="white"/>
            </a:duotone>
          </a:blip>
          <a:stretch>
            <a:fillRect/>
          </a:stretch>
        </p:blipFill>
        <p:spPr>
          <a:xfrm>
            <a:off x="1334773" y="4681385"/>
            <a:ext cx="473741" cy="473740"/>
          </a:xfrm>
          <a:prstGeom prst="rect">
            <a:avLst/>
          </a:prstGeom>
        </p:spPr>
      </p:pic>
      <p:sp>
        <p:nvSpPr>
          <p:cNvPr id="17" name="Rectangle 16">
            <a:extLst>
              <a:ext uri="{FF2B5EF4-FFF2-40B4-BE49-F238E27FC236}">
                <a16:creationId xmlns:a16="http://schemas.microsoft.com/office/drawing/2014/main" id="{DA94CA07-ED30-564B-8A28-5D82476F321D}"/>
              </a:ext>
            </a:extLst>
          </p:cNvPr>
          <p:cNvSpPr/>
          <p:nvPr/>
        </p:nvSpPr>
        <p:spPr>
          <a:xfrm>
            <a:off x="7232847" y="5346105"/>
            <a:ext cx="4750785" cy="1056320"/>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US" sz="2400">
              <a:solidFill>
                <a:srgbClr val="FFFFFF"/>
              </a:solidFill>
              <a:latin typeface="+mj-lt"/>
            </a:endParaRPr>
          </a:p>
        </p:txBody>
      </p:sp>
      <p:pic>
        <p:nvPicPr>
          <p:cNvPr id="18" name="Picture 17">
            <a:extLst>
              <a:ext uri="{FF2B5EF4-FFF2-40B4-BE49-F238E27FC236}">
                <a16:creationId xmlns:a16="http://schemas.microsoft.com/office/drawing/2014/main" id="{E48CC035-FFEE-3949-96BA-13EB15775E6B}"/>
              </a:ext>
            </a:extLst>
          </p:cNvPr>
          <p:cNvPicPr>
            <a:picLocks noChangeAspect="1"/>
          </p:cNvPicPr>
          <p:nvPr/>
        </p:nvPicPr>
        <p:blipFill>
          <a:blip r:embed="rId4"/>
          <a:stretch>
            <a:fillRect/>
          </a:stretch>
        </p:blipFill>
        <p:spPr>
          <a:xfrm>
            <a:off x="8013368" y="5594228"/>
            <a:ext cx="547483" cy="459492"/>
          </a:xfrm>
          <a:prstGeom prst="rect">
            <a:avLst/>
          </a:prstGeom>
        </p:spPr>
      </p:pic>
      <p:sp>
        <p:nvSpPr>
          <p:cNvPr id="19" name="Rounded Rectangle 18">
            <a:extLst>
              <a:ext uri="{FF2B5EF4-FFF2-40B4-BE49-F238E27FC236}">
                <a16:creationId xmlns:a16="http://schemas.microsoft.com/office/drawing/2014/main" id="{D2265006-BE22-9E4E-A5F5-E2ABCE8A2234}"/>
              </a:ext>
            </a:extLst>
          </p:cNvPr>
          <p:cNvSpPr/>
          <p:nvPr/>
        </p:nvSpPr>
        <p:spPr>
          <a:xfrm>
            <a:off x="7587155" y="6108810"/>
            <a:ext cx="1412391" cy="218717"/>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Test Lead</a:t>
            </a:r>
          </a:p>
        </p:txBody>
      </p:sp>
      <p:sp>
        <p:nvSpPr>
          <p:cNvPr id="20" name="Rounded Rectangle 19">
            <a:extLst>
              <a:ext uri="{FF2B5EF4-FFF2-40B4-BE49-F238E27FC236}">
                <a16:creationId xmlns:a16="http://schemas.microsoft.com/office/drawing/2014/main" id="{B0228B6C-A9E3-E946-904F-5B90134E17D8}"/>
              </a:ext>
            </a:extLst>
          </p:cNvPr>
          <p:cNvSpPr/>
          <p:nvPr/>
        </p:nvSpPr>
        <p:spPr>
          <a:xfrm>
            <a:off x="8857112" y="6029031"/>
            <a:ext cx="1690207" cy="378279"/>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Functional Testers</a:t>
            </a:r>
          </a:p>
        </p:txBody>
      </p:sp>
      <p:sp>
        <p:nvSpPr>
          <p:cNvPr id="21" name="Rounded Rectangle 20">
            <a:extLst>
              <a:ext uri="{FF2B5EF4-FFF2-40B4-BE49-F238E27FC236}">
                <a16:creationId xmlns:a16="http://schemas.microsoft.com/office/drawing/2014/main" id="{6FC2F397-DC82-2D4A-8C8D-DA3C5A87E700}"/>
              </a:ext>
            </a:extLst>
          </p:cNvPr>
          <p:cNvSpPr/>
          <p:nvPr/>
        </p:nvSpPr>
        <p:spPr>
          <a:xfrm>
            <a:off x="10401922" y="6077771"/>
            <a:ext cx="1403340" cy="280795"/>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Performance Testers</a:t>
            </a:r>
          </a:p>
        </p:txBody>
      </p:sp>
      <p:sp>
        <p:nvSpPr>
          <p:cNvPr id="22" name="TextBox 21">
            <a:extLst>
              <a:ext uri="{FF2B5EF4-FFF2-40B4-BE49-F238E27FC236}">
                <a16:creationId xmlns:a16="http://schemas.microsoft.com/office/drawing/2014/main" id="{032071E8-51F9-8640-949C-40869E0E3F43}"/>
              </a:ext>
            </a:extLst>
          </p:cNvPr>
          <p:cNvSpPr txBox="1"/>
          <p:nvPr/>
        </p:nvSpPr>
        <p:spPr>
          <a:xfrm>
            <a:off x="8281939" y="5393802"/>
            <a:ext cx="2652600" cy="184666"/>
          </a:xfrm>
          <a:prstGeom prst="rect">
            <a:avLst/>
          </a:prstGeom>
          <a:solidFill>
            <a:schemeClr val="bg1"/>
          </a:solidFill>
        </p:spPr>
        <p:txBody>
          <a:bodyPr wrap="square" lIns="0" tIns="0" rIns="0" bIns="0" rtlCol="0">
            <a:spAutoFit/>
          </a:bodyPr>
          <a:lstStyle/>
          <a:p>
            <a:pPr algn="ctr" defTabSz="609570"/>
            <a:r>
              <a:rPr lang="en-US" sz="1200">
                <a:latin typeface="+mj-lt"/>
              </a:rPr>
              <a:t>TEST ENGINEERING</a:t>
            </a:r>
          </a:p>
        </p:txBody>
      </p:sp>
      <p:pic>
        <p:nvPicPr>
          <p:cNvPr id="23" name="Picture 22">
            <a:extLst>
              <a:ext uri="{FF2B5EF4-FFF2-40B4-BE49-F238E27FC236}">
                <a16:creationId xmlns:a16="http://schemas.microsoft.com/office/drawing/2014/main" id="{51A1F72D-1140-DE4F-ABE2-D487161CAB2E}"/>
              </a:ext>
            </a:extLst>
          </p:cNvPr>
          <p:cNvPicPr>
            <a:picLocks noChangeAspect="1"/>
          </p:cNvPicPr>
          <p:nvPr/>
        </p:nvPicPr>
        <p:blipFill>
          <a:blip r:embed="rId5">
            <a:grayscl/>
          </a:blip>
          <a:stretch>
            <a:fillRect/>
          </a:stretch>
        </p:blipFill>
        <p:spPr>
          <a:xfrm>
            <a:off x="10380407" y="4297584"/>
            <a:ext cx="473741" cy="473741"/>
          </a:xfrm>
          <a:prstGeom prst="rect">
            <a:avLst/>
          </a:prstGeom>
        </p:spPr>
      </p:pic>
      <p:pic>
        <p:nvPicPr>
          <p:cNvPr id="24" name="Picture 23">
            <a:extLst>
              <a:ext uri="{FF2B5EF4-FFF2-40B4-BE49-F238E27FC236}">
                <a16:creationId xmlns:a16="http://schemas.microsoft.com/office/drawing/2014/main" id="{346A00A5-BCC1-A441-A0B1-122FE58799A7}"/>
              </a:ext>
            </a:extLst>
          </p:cNvPr>
          <p:cNvPicPr>
            <a:picLocks noChangeAspect="1"/>
          </p:cNvPicPr>
          <p:nvPr/>
        </p:nvPicPr>
        <p:blipFill>
          <a:blip r:embed="rId5">
            <a:grayscl/>
          </a:blip>
          <a:stretch>
            <a:fillRect/>
          </a:stretch>
        </p:blipFill>
        <p:spPr>
          <a:xfrm>
            <a:off x="10637580" y="4425160"/>
            <a:ext cx="346165" cy="346165"/>
          </a:xfrm>
          <a:prstGeom prst="rect">
            <a:avLst/>
          </a:prstGeom>
        </p:spPr>
      </p:pic>
      <p:pic>
        <p:nvPicPr>
          <p:cNvPr id="25" name="Picture 24">
            <a:extLst>
              <a:ext uri="{FF2B5EF4-FFF2-40B4-BE49-F238E27FC236}">
                <a16:creationId xmlns:a16="http://schemas.microsoft.com/office/drawing/2014/main" id="{E3C528AD-70B8-614D-BD26-386BC150B1E7}"/>
              </a:ext>
            </a:extLst>
          </p:cNvPr>
          <p:cNvPicPr>
            <a:picLocks noChangeAspect="1"/>
          </p:cNvPicPr>
          <p:nvPr/>
        </p:nvPicPr>
        <p:blipFill>
          <a:blip r:embed="rId5">
            <a:grayscl/>
          </a:blip>
          <a:stretch>
            <a:fillRect/>
          </a:stretch>
        </p:blipFill>
        <p:spPr>
          <a:xfrm>
            <a:off x="10250808" y="4425160"/>
            <a:ext cx="346165" cy="346165"/>
          </a:xfrm>
          <a:prstGeom prst="rect">
            <a:avLst/>
          </a:prstGeom>
        </p:spPr>
      </p:pic>
      <p:sp>
        <p:nvSpPr>
          <p:cNvPr id="26" name="TextBox 25">
            <a:extLst>
              <a:ext uri="{FF2B5EF4-FFF2-40B4-BE49-F238E27FC236}">
                <a16:creationId xmlns:a16="http://schemas.microsoft.com/office/drawing/2014/main" id="{27CC8D64-3549-7F47-99B4-627417DAEBF3}"/>
              </a:ext>
            </a:extLst>
          </p:cNvPr>
          <p:cNvSpPr txBox="1"/>
          <p:nvPr/>
        </p:nvSpPr>
        <p:spPr>
          <a:xfrm>
            <a:off x="997384" y="5225478"/>
            <a:ext cx="1411129" cy="138499"/>
          </a:xfrm>
          <a:prstGeom prst="rect">
            <a:avLst/>
          </a:prstGeom>
        </p:spPr>
        <p:txBody>
          <a:bodyPr wrap="square" lIns="0" tIns="0" rIns="0" bIns="0" rtlCol="0">
            <a:spAutoFit/>
          </a:bodyPr>
          <a:lstStyle/>
          <a:p>
            <a:pPr algn="ctr" defTabSz="609570"/>
            <a:r>
              <a:rPr lang="en-US" sz="900">
                <a:solidFill>
                  <a:schemeClr val="tx1">
                    <a:lumMod val="65000"/>
                    <a:lumOff val="35000"/>
                  </a:schemeClr>
                </a:solidFill>
                <a:latin typeface="+mj-lt"/>
              </a:rPr>
              <a:t>.NET Developers</a:t>
            </a:r>
          </a:p>
        </p:txBody>
      </p:sp>
      <p:pic>
        <p:nvPicPr>
          <p:cNvPr id="27" name="Picture 26">
            <a:extLst>
              <a:ext uri="{FF2B5EF4-FFF2-40B4-BE49-F238E27FC236}">
                <a16:creationId xmlns:a16="http://schemas.microsoft.com/office/drawing/2014/main" id="{EA320ADA-492C-8C4C-811B-637DB0D7E863}"/>
              </a:ext>
            </a:extLst>
          </p:cNvPr>
          <p:cNvPicPr>
            <a:picLocks noChangeAspect="1"/>
          </p:cNvPicPr>
          <p:nvPr/>
        </p:nvPicPr>
        <p:blipFill>
          <a:blip r:embed="rId3">
            <a:duotone>
              <a:schemeClr val="accent1">
                <a:shade val="45000"/>
                <a:satMod val="135000"/>
              </a:schemeClr>
              <a:prstClr val="white"/>
            </a:duotone>
          </a:blip>
          <a:stretch>
            <a:fillRect/>
          </a:stretch>
        </p:blipFill>
        <p:spPr>
          <a:xfrm>
            <a:off x="1642887" y="4675722"/>
            <a:ext cx="473741" cy="473740"/>
          </a:xfrm>
          <a:prstGeom prst="rect">
            <a:avLst/>
          </a:prstGeom>
        </p:spPr>
      </p:pic>
      <p:sp>
        <p:nvSpPr>
          <p:cNvPr id="28" name="Rounded Rectangle 27">
            <a:extLst>
              <a:ext uri="{FF2B5EF4-FFF2-40B4-BE49-F238E27FC236}">
                <a16:creationId xmlns:a16="http://schemas.microsoft.com/office/drawing/2014/main" id="{965727EE-8CCD-2044-BA69-218A725B7383}"/>
              </a:ext>
            </a:extLst>
          </p:cNvPr>
          <p:cNvSpPr/>
          <p:nvPr/>
        </p:nvSpPr>
        <p:spPr>
          <a:xfrm>
            <a:off x="1789610" y="3085823"/>
            <a:ext cx="748069" cy="264756"/>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63"/>
            <a:r>
              <a:rPr lang="en-US" sz="900">
                <a:solidFill>
                  <a:schemeClr val="tx1">
                    <a:lumMod val="65000"/>
                    <a:lumOff val="35000"/>
                  </a:schemeClr>
                </a:solidFill>
                <a:latin typeface="+mj-lt"/>
                <a:ea typeface="Avenir Book" charset="0"/>
                <a:cs typeface="Avenir Book" charset="0"/>
                <a:sym typeface="Helvetica Light"/>
              </a:rPr>
              <a:t>Product Owner</a:t>
            </a:r>
          </a:p>
        </p:txBody>
      </p:sp>
      <p:pic>
        <p:nvPicPr>
          <p:cNvPr id="29" name="Picture 28">
            <a:extLst>
              <a:ext uri="{FF2B5EF4-FFF2-40B4-BE49-F238E27FC236}">
                <a16:creationId xmlns:a16="http://schemas.microsoft.com/office/drawing/2014/main" id="{AC8FD6D2-996A-3248-9DAE-4B04E3A1C871}"/>
              </a:ext>
            </a:extLst>
          </p:cNvPr>
          <p:cNvPicPr>
            <a:picLocks noChangeAspect="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a14:imgEffect>
                      <a14:sharpenSoften amount="50000"/>
                    </a14:imgEffect>
                    <a14:imgEffect>
                      <a14:brightnessContrast contrast="-40000"/>
                    </a14:imgEffect>
                  </a14:imgLayer>
                </a14:imgProps>
              </a:ext>
            </a:extLst>
          </a:blip>
          <a:stretch>
            <a:fillRect/>
          </a:stretch>
        </p:blipFill>
        <p:spPr>
          <a:xfrm>
            <a:off x="1889903" y="2608099"/>
            <a:ext cx="547483" cy="459492"/>
          </a:xfrm>
          <a:prstGeom prst="rect">
            <a:avLst/>
          </a:prstGeom>
        </p:spPr>
      </p:pic>
      <p:sp>
        <p:nvSpPr>
          <p:cNvPr id="30" name="Rounded Rectangle 29">
            <a:extLst>
              <a:ext uri="{FF2B5EF4-FFF2-40B4-BE49-F238E27FC236}">
                <a16:creationId xmlns:a16="http://schemas.microsoft.com/office/drawing/2014/main" id="{32D1BB45-8242-464B-AAA2-18A1A3D9E9A3}"/>
              </a:ext>
            </a:extLst>
          </p:cNvPr>
          <p:cNvSpPr/>
          <p:nvPr/>
        </p:nvSpPr>
        <p:spPr>
          <a:xfrm>
            <a:off x="3690375" y="4015343"/>
            <a:ext cx="1068148" cy="324447"/>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63"/>
            <a:r>
              <a:rPr lang="en-US" sz="900" dirty="0">
                <a:solidFill>
                  <a:schemeClr val="tx1">
                    <a:lumMod val="65000"/>
                    <a:lumOff val="35000"/>
                  </a:schemeClr>
                </a:solidFill>
                <a:latin typeface="+mj-lt"/>
                <a:sym typeface="Helvetica Light"/>
              </a:rPr>
              <a:t>Full Stack</a:t>
            </a:r>
          </a:p>
          <a:p>
            <a:pPr algn="ctr" defTabSz="609563"/>
            <a:r>
              <a:rPr lang="en-US" sz="900" dirty="0">
                <a:solidFill>
                  <a:schemeClr val="tx1">
                    <a:lumMod val="65000"/>
                    <a:lumOff val="35000"/>
                  </a:schemeClr>
                </a:solidFill>
                <a:latin typeface="+mj-lt"/>
              </a:rPr>
              <a:t>Architect</a:t>
            </a:r>
          </a:p>
        </p:txBody>
      </p:sp>
      <p:sp>
        <p:nvSpPr>
          <p:cNvPr id="31" name="TextBox 30">
            <a:extLst>
              <a:ext uri="{FF2B5EF4-FFF2-40B4-BE49-F238E27FC236}">
                <a16:creationId xmlns:a16="http://schemas.microsoft.com/office/drawing/2014/main" id="{A3F63DEC-ABA2-8E4C-BE1C-2827D964219E}"/>
              </a:ext>
            </a:extLst>
          </p:cNvPr>
          <p:cNvSpPr txBox="1"/>
          <p:nvPr/>
        </p:nvSpPr>
        <p:spPr>
          <a:xfrm>
            <a:off x="3759528" y="2430715"/>
            <a:ext cx="2862033" cy="184666"/>
          </a:xfrm>
          <a:prstGeom prst="rect">
            <a:avLst/>
          </a:prstGeom>
        </p:spPr>
        <p:txBody>
          <a:bodyPr wrap="square" lIns="0" tIns="0" rIns="0" bIns="0" rtlCol="0">
            <a:spAutoFit/>
          </a:bodyPr>
          <a:lstStyle/>
          <a:p>
            <a:pPr algn="ctr" defTabSz="609570"/>
            <a:r>
              <a:rPr lang="en-US" sz="1200">
                <a:latin typeface="+mj-lt"/>
              </a:rPr>
              <a:t>CORE</a:t>
            </a:r>
          </a:p>
        </p:txBody>
      </p:sp>
      <p:sp>
        <p:nvSpPr>
          <p:cNvPr id="32" name="Rounded Rectangle 31">
            <a:extLst>
              <a:ext uri="{FF2B5EF4-FFF2-40B4-BE49-F238E27FC236}">
                <a16:creationId xmlns:a16="http://schemas.microsoft.com/office/drawing/2014/main" id="{2C869560-9FD8-074E-8BD2-5F17E88A26C2}"/>
              </a:ext>
            </a:extLst>
          </p:cNvPr>
          <p:cNvSpPr/>
          <p:nvPr/>
        </p:nvSpPr>
        <p:spPr>
          <a:xfrm>
            <a:off x="4162203" y="3221018"/>
            <a:ext cx="1068148" cy="324447"/>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63"/>
            <a:r>
              <a:rPr lang="en-US" sz="900" dirty="0">
                <a:solidFill>
                  <a:schemeClr val="tx1">
                    <a:lumMod val="65000"/>
                    <a:lumOff val="35000"/>
                  </a:schemeClr>
                </a:solidFill>
                <a:latin typeface="+mj-lt"/>
                <a:ea typeface="Avenir Book" charset="0"/>
                <a:cs typeface="Avenir Book" charset="0"/>
                <a:sym typeface="Helvetica Light"/>
              </a:rPr>
              <a:t>Program Manager</a:t>
            </a:r>
          </a:p>
        </p:txBody>
      </p:sp>
      <p:pic>
        <p:nvPicPr>
          <p:cNvPr id="33" name="Picture 32">
            <a:extLst>
              <a:ext uri="{FF2B5EF4-FFF2-40B4-BE49-F238E27FC236}">
                <a16:creationId xmlns:a16="http://schemas.microsoft.com/office/drawing/2014/main" id="{3B1C3E35-D636-9C41-8568-FF6B3B708C59}"/>
              </a:ext>
            </a:extLst>
          </p:cNvPr>
          <p:cNvPicPr>
            <a:picLocks noChangeAspect="1"/>
          </p:cNvPicPr>
          <p:nvPr/>
        </p:nvPicPr>
        <p:blipFill>
          <a:blip r:embed="rId7"/>
          <a:stretch>
            <a:fillRect/>
          </a:stretch>
        </p:blipFill>
        <p:spPr>
          <a:xfrm>
            <a:off x="3967624" y="3547896"/>
            <a:ext cx="473741" cy="474311"/>
          </a:xfrm>
          <a:prstGeom prst="rect">
            <a:avLst/>
          </a:prstGeom>
        </p:spPr>
      </p:pic>
      <p:sp>
        <p:nvSpPr>
          <p:cNvPr id="34" name="Rounded Rectangle 33">
            <a:extLst>
              <a:ext uri="{FF2B5EF4-FFF2-40B4-BE49-F238E27FC236}">
                <a16:creationId xmlns:a16="http://schemas.microsoft.com/office/drawing/2014/main" id="{BCAE2293-5931-724D-A484-BE343E3AC959}"/>
              </a:ext>
            </a:extLst>
          </p:cNvPr>
          <p:cNvSpPr/>
          <p:nvPr/>
        </p:nvSpPr>
        <p:spPr>
          <a:xfrm>
            <a:off x="4432434" y="4080725"/>
            <a:ext cx="457184" cy="324447"/>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63"/>
            <a:endParaRPr lang="en-US" sz="933">
              <a:solidFill>
                <a:srgbClr val="141414"/>
              </a:solidFill>
              <a:latin typeface="+mj-lt"/>
              <a:ea typeface="Avenir Book" charset="0"/>
              <a:cs typeface="Avenir Book" charset="0"/>
              <a:sym typeface="Helvetica Light"/>
            </a:endParaRPr>
          </a:p>
        </p:txBody>
      </p:sp>
      <p:sp>
        <p:nvSpPr>
          <p:cNvPr id="37" name="Rectangle 36">
            <a:extLst>
              <a:ext uri="{FF2B5EF4-FFF2-40B4-BE49-F238E27FC236}">
                <a16:creationId xmlns:a16="http://schemas.microsoft.com/office/drawing/2014/main" id="{ABF4B4F7-2BDA-A043-BB58-D7C410CB41D4}"/>
              </a:ext>
            </a:extLst>
          </p:cNvPr>
          <p:cNvSpPr/>
          <p:nvPr/>
        </p:nvSpPr>
        <p:spPr>
          <a:xfrm>
            <a:off x="3618259" y="2355294"/>
            <a:ext cx="3049045" cy="2154015"/>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US" sz="2400">
              <a:solidFill>
                <a:srgbClr val="FFFFFF"/>
              </a:solidFill>
              <a:latin typeface="+mj-lt"/>
            </a:endParaRPr>
          </a:p>
        </p:txBody>
      </p:sp>
      <p:pic>
        <p:nvPicPr>
          <p:cNvPr id="38" name="Picture 37">
            <a:extLst>
              <a:ext uri="{FF2B5EF4-FFF2-40B4-BE49-F238E27FC236}">
                <a16:creationId xmlns:a16="http://schemas.microsoft.com/office/drawing/2014/main" id="{34A88A4A-97A1-3044-A5C2-06507C88325A}"/>
              </a:ext>
            </a:extLst>
          </p:cNvPr>
          <p:cNvPicPr>
            <a:picLocks noChangeAspect="1"/>
          </p:cNvPicPr>
          <p:nvPr/>
        </p:nvPicPr>
        <p:blipFill>
          <a:blip r:embed="rId8">
            <a:grayscl/>
            <a:extLst>
              <a:ext uri="{BEBA8EAE-BF5A-486C-A8C5-ECC9F3942E4B}">
                <a14:imgProps xmlns:a14="http://schemas.microsoft.com/office/drawing/2010/main">
                  <a14:imgLayer r:embed="rId9">
                    <a14:imgEffect>
                      <a14:colorTemperature colorTemp="5900"/>
                    </a14:imgEffect>
                  </a14:imgLayer>
                </a14:imgProps>
              </a:ext>
            </a:extLst>
          </a:blip>
          <a:stretch>
            <a:fillRect/>
          </a:stretch>
        </p:blipFill>
        <p:spPr>
          <a:xfrm>
            <a:off x="5358152" y="2709442"/>
            <a:ext cx="537935" cy="537935"/>
          </a:xfrm>
          <a:prstGeom prst="rect">
            <a:avLst/>
          </a:prstGeom>
        </p:spPr>
      </p:pic>
      <p:sp>
        <p:nvSpPr>
          <p:cNvPr id="39" name="TextBox 38">
            <a:extLst>
              <a:ext uri="{FF2B5EF4-FFF2-40B4-BE49-F238E27FC236}">
                <a16:creationId xmlns:a16="http://schemas.microsoft.com/office/drawing/2014/main" id="{1453F08F-1DB1-B94F-AA17-CF9CBAE36568}"/>
              </a:ext>
            </a:extLst>
          </p:cNvPr>
          <p:cNvSpPr txBox="1"/>
          <p:nvPr/>
        </p:nvSpPr>
        <p:spPr>
          <a:xfrm>
            <a:off x="4930153" y="3236576"/>
            <a:ext cx="1406937" cy="335727"/>
          </a:xfrm>
          <a:prstGeom prst="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algn="ctr" defTabSz="457195">
              <a:defRPr sz="700">
                <a:solidFill>
                  <a:srgbClr val="141414"/>
                </a:solidFill>
                <a:ea typeface="Avenir Book" charset="0"/>
                <a:cs typeface="Avenir Book"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609563"/>
            <a:r>
              <a:rPr lang="en-US" sz="900" dirty="0">
                <a:solidFill>
                  <a:schemeClr val="tx1">
                    <a:lumMod val="65000"/>
                    <a:lumOff val="35000"/>
                  </a:schemeClr>
                </a:solidFill>
                <a:latin typeface="+mj-lt"/>
              </a:rPr>
              <a:t>Product </a:t>
            </a:r>
          </a:p>
          <a:p>
            <a:pPr defTabSz="609563"/>
            <a:r>
              <a:rPr lang="en-US" sz="900" dirty="0">
                <a:solidFill>
                  <a:schemeClr val="tx1">
                    <a:lumMod val="65000"/>
                    <a:lumOff val="35000"/>
                  </a:schemeClr>
                </a:solidFill>
                <a:latin typeface="+mj-lt"/>
              </a:rPr>
              <a:t>Manager</a:t>
            </a:r>
          </a:p>
        </p:txBody>
      </p:sp>
      <p:sp>
        <p:nvSpPr>
          <p:cNvPr id="40" name="Rounded Rectangle 39">
            <a:extLst>
              <a:ext uri="{FF2B5EF4-FFF2-40B4-BE49-F238E27FC236}">
                <a16:creationId xmlns:a16="http://schemas.microsoft.com/office/drawing/2014/main" id="{B74F932C-37A2-6A49-977B-1CF0EF2DF61C}"/>
              </a:ext>
            </a:extLst>
          </p:cNvPr>
          <p:cNvSpPr/>
          <p:nvPr/>
        </p:nvSpPr>
        <p:spPr>
          <a:xfrm>
            <a:off x="7090296" y="4808767"/>
            <a:ext cx="1088939" cy="281649"/>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63"/>
            <a:r>
              <a:rPr lang="en-US" sz="900">
                <a:solidFill>
                  <a:schemeClr val="tx1">
                    <a:lumMod val="65000"/>
                    <a:lumOff val="35000"/>
                  </a:schemeClr>
                </a:solidFill>
                <a:latin typeface="+mj-lt"/>
                <a:ea typeface="Avenir Book" charset="0"/>
                <a:cs typeface="Avenir Book" charset="0"/>
                <a:sym typeface="Helvetica Light"/>
              </a:rPr>
              <a:t>Scrum </a:t>
            </a:r>
          </a:p>
          <a:p>
            <a:pPr algn="ctr" defTabSz="609563"/>
            <a:r>
              <a:rPr lang="en-US" sz="900">
                <a:solidFill>
                  <a:schemeClr val="tx1">
                    <a:lumMod val="65000"/>
                    <a:lumOff val="35000"/>
                  </a:schemeClr>
                </a:solidFill>
                <a:latin typeface="+mj-lt"/>
                <a:ea typeface="Avenir Book" charset="0"/>
                <a:cs typeface="Avenir Book" charset="0"/>
                <a:sym typeface="Helvetica Light"/>
              </a:rPr>
              <a:t>Master</a:t>
            </a:r>
          </a:p>
        </p:txBody>
      </p:sp>
      <p:sp>
        <p:nvSpPr>
          <p:cNvPr id="41" name="TextBox 40">
            <a:extLst>
              <a:ext uri="{FF2B5EF4-FFF2-40B4-BE49-F238E27FC236}">
                <a16:creationId xmlns:a16="http://schemas.microsoft.com/office/drawing/2014/main" id="{7DFB609C-1406-6841-8E4B-34970788FAE3}"/>
              </a:ext>
            </a:extLst>
          </p:cNvPr>
          <p:cNvSpPr txBox="1"/>
          <p:nvPr/>
        </p:nvSpPr>
        <p:spPr>
          <a:xfrm>
            <a:off x="10090036" y="4823882"/>
            <a:ext cx="1066752" cy="287130"/>
          </a:xfrm>
          <a:prstGeom prst="rect">
            <a:avLst/>
          </a:prstGeom>
        </p:spPr>
        <p:txBody>
          <a:bodyPr wrap="square" lIns="0" tIns="0" rIns="0" bIns="0" rtlCol="0">
            <a:spAutoFit/>
          </a:bodyPr>
          <a:lstStyle/>
          <a:p>
            <a:pPr algn="ctr" defTabSz="609570"/>
            <a:r>
              <a:rPr lang="en-US" sz="900">
                <a:solidFill>
                  <a:schemeClr val="tx1">
                    <a:lumMod val="65000"/>
                    <a:lumOff val="35000"/>
                  </a:schemeClr>
                </a:solidFill>
                <a:latin typeface="+mj-lt"/>
              </a:rPr>
              <a:t>UI </a:t>
            </a:r>
          </a:p>
          <a:p>
            <a:pPr algn="ctr" defTabSz="609570"/>
            <a:r>
              <a:rPr lang="en-US" sz="900">
                <a:solidFill>
                  <a:schemeClr val="tx1">
                    <a:lumMod val="65000"/>
                    <a:lumOff val="35000"/>
                  </a:schemeClr>
                </a:solidFill>
                <a:latin typeface="+mj-lt"/>
              </a:rPr>
              <a:t>Developers</a:t>
            </a:r>
          </a:p>
        </p:txBody>
      </p:sp>
      <p:pic>
        <p:nvPicPr>
          <p:cNvPr id="42" name="Picture 41">
            <a:extLst>
              <a:ext uri="{FF2B5EF4-FFF2-40B4-BE49-F238E27FC236}">
                <a16:creationId xmlns:a16="http://schemas.microsoft.com/office/drawing/2014/main" id="{24F1F483-C370-4342-B780-99B51EAB4DC9}"/>
              </a:ext>
            </a:extLst>
          </p:cNvPr>
          <p:cNvPicPr>
            <a:picLocks noChangeAspect="1"/>
          </p:cNvPicPr>
          <p:nvPr/>
        </p:nvPicPr>
        <p:blipFill>
          <a:blip r:embed="rId10">
            <a:extLst>
              <a:ext uri="{BEBA8EAE-BF5A-486C-A8C5-ECC9F3942E4B}">
                <a14:imgProps xmlns:a14="http://schemas.microsoft.com/office/drawing/2010/main">
                  <a14:imgLayer>
                    <a14:imgEffect>
                      <a14:sharpenSoften amount="50000"/>
                    </a14:imgEffect>
                  </a14:imgLayer>
                </a14:imgProps>
              </a:ext>
            </a:extLst>
          </a:blip>
          <a:stretch>
            <a:fillRect/>
          </a:stretch>
        </p:blipFill>
        <p:spPr>
          <a:xfrm>
            <a:off x="7361024" y="4311833"/>
            <a:ext cx="547483" cy="459492"/>
          </a:xfrm>
          <a:prstGeom prst="rect">
            <a:avLst/>
          </a:prstGeom>
        </p:spPr>
      </p:pic>
      <p:sp>
        <p:nvSpPr>
          <p:cNvPr id="43" name="TextBox 42">
            <a:extLst>
              <a:ext uri="{FF2B5EF4-FFF2-40B4-BE49-F238E27FC236}">
                <a16:creationId xmlns:a16="http://schemas.microsoft.com/office/drawing/2014/main" id="{CCB58235-39A4-3041-A514-197DCA72DD51}"/>
              </a:ext>
            </a:extLst>
          </p:cNvPr>
          <p:cNvSpPr txBox="1"/>
          <p:nvPr/>
        </p:nvSpPr>
        <p:spPr>
          <a:xfrm>
            <a:off x="441938" y="2301867"/>
            <a:ext cx="2583285" cy="184666"/>
          </a:xfrm>
          <a:prstGeom prst="rect">
            <a:avLst/>
          </a:prstGeom>
        </p:spPr>
        <p:txBody>
          <a:bodyPr wrap="square" lIns="0" tIns="0" rIns="0" bIns="0" rtlCol="0">
            <a:spAutoFit/>
          </a:bodyPr>
          <a:lstStyle/>
          <a:p>
            <a:pPr algn="ctr" defTabSz="609570"/>
            <a:r>
              <a:rPr lang="en-US" sz="1200">
                <a:solidFill>
                  <a:srgbClr val="000000"/>
                </a:solidFill>
                <a:latin typeface="+mj-lt"/>
              </a:rPr>
              <a:t>PROGRAM GOVERNANCE</a:t>
            </a:r>
          </a:p>
        </p:txBody>
      </p:sp>
      <p:sp>
        <p:nvSpPr>
          <p:cNvPr id="44" name="Rectangle 43">
            <a:extLst>
              <a:ext uri="{FF2B5EF4-FFF2-40B4-BE49-F238E27FC236}">
                <a16:creationId xmlns:a16="http://schemas.microsoft.com/office/drawing/2014/main" id="{DA94CA07-ED30-564B-8A28-5D82476F321D}"/>
              </a:ext>
            </a:extLst>
          </p:cNvPr>
          <p:cNvSpPr/>
          <p:nvPr/>
        </p:nvSpPr>
        <p:spPr>
          <a:xfrm>
            <a:off x="7223024" y="1929802"/>
            <a:ext cx="4743457" cy="1965894"/>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US" sz="2400">
              <a:solidFill>
                <a:srgbClr val="FFFFFF"/>
              </a:solidFill>
              <a:latin typeface="+mj-lt"/>
            </a:endParaRPr>
          </a:p>
        </p:txBody>
      </p:sp>
      <p:pic>
        <p:nvPicPr>
          <p:cNvPr id="45" name="Picture 44">
            <a:extLst>
              <a:ext uri="{FF2B5EF4-FFF2-40B4-BE49-F238E27FC236}">
                <a16:creationId xmlns:a16="http://schemas.microsoft.com/office/drawing/2014/main" id="{CD9BA245-1C95-9F4E-BDF4-C32995196851}"/>
              </a:ext>
            </a:extLst>
          </p:cNvPr>
          <p:cNvPicPr>
            <a:picLocks noChangeAspect="1"/>
          </p:cNvPicPr>
          <p:nvPr/>
        </p:nvPicPr>
        <p:blipFill>
          <a:blip r:embed="rId4"/>
          <a:stretch>
            <a:fillRect/>
          </a:stretch>
        </p:blipFill>
        <p:spPr>
          <a:xfrm>
            <a:off x="4867244" y="3580484"/>
            <a:ext cx="547483" cy="459492"/>
          </a:xfrm>
          <a:prstGeom prst="rect">
            <a:avLst/>
          </a:prstGeom>
        </p:spPr>
      </p:pic>
      <p:sp>
        <p:nvSpPr>
          <p:cNvPr id="46" name="Rounded Rectangle 45">
            <a:extLst>
              <a:ext uri="{FF2B5EF4-FFF2-40B4-BE49-F238E27FC236}">
                <a16:creationId xmlns:a16="http://schemas.microsoft.com/office/drawing/2014/main" id="{6FC2F397-DC82-2D4A-8C8D-DA3C5A87E700}"/>
              </a:ext>
            </a:extLst>
          </p:cNvPr>
          <p:cNvSpPr/>
          <p:nvPr/>
        </p:nvSpPr>
        <p:spPr>
          <a:xfrm>
            <a:off x="4641182" y="4055151"/>
            <a:ext cx="958500" cy="280795"/>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dirty="0">
                <a:solidFill>
                  <a:schemeClr val="tx1">
                    <a:lumMod val="65000"/>
                    <a:lumOff val="35000"/>
                  </a:schemeClr>
                </a:solidFill>
                <a:latin typeface="+mj-lt"/>
                <a:sym typeface="Helvetica Light"/>
              </a:rPr>
              <a:t>Experience Director</a:t>
            </a:r>
          </a:p>
        </p:txBody>
      </p:sp>
      <p:sp>
        <p:nvSpPr>
          <p:cNvPr id="47" name="Rounded Rectangle 46">
            <a:extLst>
              <a:ext uri="{FF2B5EF4-FFF2-40B4-BE49-F238E27FC236}">
                <a16:creationId xmlns:a16="http://schemas.microsoft.com/office/drawing/2014/main" id="{D2265006-BE22-9E4E-A5F5-E2ABCE8A2234}"/>
              </a:ext>
            </a:extLst>
          </p:cNvPr>
          <p:cNvSpPr/>
          <p:nvPr/>
        </p:nvSpPr>
        <p:spPr>
          <a:xfrm>
            <a:off x="8530788" y="2757597"/>
            <a:ext cx="1000921" cy="280795"/>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Design </a:t>
            </a:r>
          </a:p>
          <a:p>
            <a:pPr algn="ctr" defTabSz="609570"/>
            <a:r>
              <a:rPr lang="en-US" sz="900">
                <a:solidFill>
                  <a:schemeClr val="tx1">
                    <a:lumMod val="65000"/>
                    <a:lumOff val="35000"/>
                  </a:schemeClr>
                </a:solidFill>
                <a:latin typeface="+mj-lt"/>
                <a:sym typeface="Helvetica Light"/>
              </a:rPr>
              <a:t>Lead</a:t>
            </a:r>
          </a:p>
        </p:txBody>
      </p:sp>
      <p:sp>
        <p:nvSpPr>
          <p:cNvPr id="48" name="TextBox 47">
            <a:extLst>
              <a:ext uri="{FF2B5EF4-FFF2-40B4-BE49-F238E27FC236}">
                <a16:creationId xmlns:a16="http://schemas.microsoft.com/office/drawing/2014/main" id="{3E6EB44A-569B-A34B-BF78-47DA0920EBDE}"/>
              </a:ext>
            </a:extLst>
          </p:cNvPr>
          <p:cNvSpPr txBox="1"/>
          <p:nvPr/>
        </p:nvSpPr>
        <p:spPr>
          <a:xfrm>
            <a:off x="8590433" y="1966138"/>
            <a:ext cx="2135363" cy="184666"/>
          </a:xfrm>
          <a:prstGeom prst="rect">
            <a:avLst/>
          </a:prstGeom>
        </p:spPr>
        <p:txBody>
          <a:bodyPr wrap="square" lIns="0" tIns="0" rIns="0" bIns="0" rtlCol="0">
            <a:spAutoFit/>
          </a:bodyPr>
          <a:lstStyle/>
          <a:p>
            <a:pPr algn="ctr" defTabSz="609570"/>
            <a:r>
              <a:rPr lang="en-US" sz="1200">
                <a:latin typeface="+mj-lt"/>
              </a:rPr>
              <a:t>STRATEGY &amp; DESIGN</a:t>
            </a:r>
          </a:p>
        </p:txBody>
      </p:sp>
      <p:sp>
        <p:nvSpPr>
          <p:cNvPr id="49" name="Isosceles Triangle 48"/>
          <p:cNvSpPr/>
          <p:nvPr/>
        </p:nvSpPr>
        <p:spPr>
          <a:xfrm rot="5400000">
            <a:off x="3034027" y="3291759"/>
            <a:ext cx="576232" cy="330407"/>
          </a:xfrm>
          <a:prstGeom prst="triangl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0" name="Isosceles Triangle 49"/>
          <p:cNvSpPr/>
          <p:nvPr/>
        </p:nvSpPr>
        <p:spPr>
          <a:xfrm rot="5400000">
            <a:off x="6666813" y="3261126"/>
            <a:ext cx="576232" cy="330407"/>
          </a:xfrm>
          <a:prstGeom prst="triangl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1" name="Picture 50">
            <a:extLst>
              <a:ext uri="{FF2B5EF4-FFF2-40B4-BE49-F238E27FC236}">
                <a16:creationId xmlns:a16="http://schemas.microsoft.com/office/drawing/2014/main" id="{CFD8AB73-4A3A-2145-B60C-9E09C3D83400}"/>
              </a:ext>
            </a:extLst>
          </p:cNvPr>
          <p:cNvPicPr>
            <a:picLocks noChangeAspect="1"/>
          </p:cNvPicPr>
          <p:nvPr/>
        </p:nvPicPr>
        <p:blipFill rotWithShape="1">
          <a:blip r:embed="rId11" cstate="print">
            <a:duotone>
              <a:prstClr val="black"/>
              <a:schemeClr val="tx2">
                <a:tint val="45000"/>
                <a:satMod val="400000"/>
              </a:schemeClr>
            </a:duotone>
            <a:extLst>
              <a:ext uri="{BEBA8EAE-BF5A-486C-A8C5-ECC9F3942E4B}">
                <a14:imgProps xmlns:a14="http://schemas.microsoft.com/office/drawing/2010/main">
                  <a14:imgLayer r:embed="rId12">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r="44506" b="-17321"/>
          <a:stretch/>
        </p:blipFill>
        <p:spPr>
          <a:xfrm>
            <a:off x="5363603" y="1483958"/>
            <a:ext cx="1776749" cy="448281"/>
          </a:xfrm>
          <a:prstGeom prst="rect">
            <a:avLst/>
          </a:prstGeom>
        </p:spPr>
      </p:pic>
      <p:cxnSp>
        <p:nvCxnSpPr>
          <p:cNvPr id="52" name="Straight Connector 51"/>
          <p:cNvCxnSpPr/>
          <p:nvPr/>
        </p:nvCxnSpPr>
        <p:spPr>
          <a:xfrm>
            <a:off x="7130173" y="1708098"/>
            <a:ext cx="46508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322143" y="1708098"/>
            <a:ext cx="19171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1D0D81DF-BE0E-F342-9807-E4C34A0DBB32}"/>
              </a:ext>
            </a:extLst>
          </p:cNvPr>
          <p:cNvPicPr>
            <a:picLocks noChangeAspect="1"/>
          </p:cNvPicPr>
          <p:nvPr/>
        </p:nvPicPr>
        <p:blipFill>
          <a:blip r:embed="rId5">
            <a:grayscl/>
          </a:blip>
          <a:stretch>
            <a:fillRect/>
          </a:stretch>
        </p:blipFill>
        <p:spPr>
          <a:xfrm>
            <a:off x="9459251" y="5619858"/>
            <a:ext cx="473741" cy="473741"/>
          </a:xfrm>
          <a:prstGeom prst="rect">
            <a:avLst/>
          </a:prstGeom>
        </p:spPr>
      </p:pic>
      <p:pic>
        <p:nvPicPr>
          <p:cNvPr id="55" name="Picture 54">
            <a:extLst>
              <a:ext uri="{FF2B5EF4-FFF2-40B4-BE49-F238E27FC236}">
                <a16:creationId xmlns:a16="http://schemas.microsoft.com/office/drawing/2014/main" id="{7F56B271-279A-374E-ACC5-5A14816AEEB4}"/>
              </a:ext>
            </a:extLst>
          </p:cNvPr>
          <p:cNvPicPr>
            <a:picLocks noChangeAspect="1"/>
          </p:cNvPicPr>
          <p:nvPr/>
        </p:nvPicPr>
        <p:blipFill>
          <a:blip r:embed="rId3">
            <a:grayscl/>
          </a:blip>
          <a:stretch>
            <a:fillRect/>
          </a:stretch>
        </p:blipFill>
        <p:spPr>
          <a:xfrm>
            <a:off x="10776525" y="5640344"/>
            <a:ext cx="473741" cy="473741"/>
          </a:xfrm>
          <a:prstGeom prst="rect">
            <a:avLst/>
          </a:prstGeom>
        </p:spPr>
      </p:pic>
      <p:pic>
        <p:nvPicPr>
          <p:cNvPr id="56" name="Picture 55">
            <a:extLst>
              <a:ext uri="{FF2B5EF4-FFF2-40B4-BE49-F238E27FC236}">
                <a16:creationId xmlns:a16="http://schemas.microsoft.com/office/drawing/2014/main" id="{C9624423-5CD5-6D41-93BE-F8DDCD60E250}"/>
              </a:ext>
            </a:extLst>
          </p:cNvPr>
          <p:cNvPicPr>
            <a:picLocks noChangeAspect="1"/>
          </p:cNvPicPr>
          <p:nvPr/>
        </p:nvPicPr>
        <p:blipFill>
          <a:blip r:embed="rId5"/>
          <a:stretch>
            <a:fillRect/>
          </a:stretch>
        </p:blipFill>
        <p:spPr>
          <a:xfrm>
            <a:off x="9745475" y="5668013"/>
            <a:ext cx="346165" cy="346165"/>
          </a:xfrm>
          <a:prstGeom prst="rect">
            <a:avLst/>
          </a:prstGeom>
        </p:spPr>
      </p:pic>
      <p:pic>
        <p:nvPicPr>
          <p:cNvPr id="57" name="Picture 56">
            <a:extLst>
              <a:ext uri="{FF2B5EF4-FFF2-40B4-BE49-F238E27FC236}">
                <a16:creationId xmlns:a16="http://schemas.microsoft.com/office/drawing/2014/main" id="{595FB0CC-5AFC-DA4A-8D19-AEA52996BC69}"/>
              </a:ext>
            </a:extLst>
          </p:cNvPr>
          <p:cNvPicPr>
            <a:picLocks noChangeAspect="1"/>
          </p:cNvPicPr>
          <p:nvPr/>
        </p:nvPicPr>
        <p:blipFill>
          <a:blip r:embed="rId5">
            <a:grayscl/>
          </a:blip>
          <a:stretch>
            <a:fillRect/>
          </a:stretch>
        </p:blipFill>
        <p:spPr>
          <a:xfrm>
            <a:off x="9343452" y="5649706"/>
            <a:ext cx="346165" cy="346165"/>
          </a:xfrm>
          <a:prstGeom prst="rect">
            <a:avLst/>
          </a:prstGeom>
        </p:spPr>
      </p:pic>
      <p:pic>
        <p:nvPicPr>
          <p:cNvPr id="58" name="Picture 57">
            <a:extLst>
              <a:ext uri="{FF2B5EF4-FFF2-40B4-BE49-F238E27FC236}">
                <a16:creationId xmlns:a16="http://schemas.microsoft.com/office/drawing/2014/main" id="{FF2A9F38-4EA9-7649-894D-7D7F8BE7BAFC}"/>
              </a:ext>
            </a:extLst>
          </p:cNvPr>
          <p:cNvPicPr>
            <a:picLocks noChangeAspect="1"/>
          </p:cNvPicPr>
          <p:nvPr/>
        </p:nvPicPr>
        <p:blipFill>
          <a:blip r:embed="rId3">
            <a:grayscl/>
          </a:blip>
          <a:stretch>
            <a:fillRect/>
          </a:stretch>
        </p:blipFill>
        <p:spPr>
          <a:xfrm>
            <a:off x="10617970" y="5636040"/>
            <a:ext cx="377543" cy="377543"/>
          </a:xfrm>
          <a:prstGeom prst="rect">
            <a:avLst/>
          </a:prstGeom>
        </p:spPr>
      </p:pic>
      <p:pic>
        <p:nvPicPr>
          <p:cNvPr id="59" name="Picture 58">
            <a:extLst>
              <a:ext uri="{FF2B5EF4-FFF2-40B4-BE49-F238E27FC236}">
                <a16:creationId xmlns:a16="http://schemas.microsoft.com/office/drawing/2014/main" id="{003BADED-3A1A-6643-9C2D-35CBB7F9D9F7}"/>
              </a:ext>
            </a:extLst>
          </p:cNvPr>
          <p:cNvPicPr>
            <a:picLocks noChangeAspect="1"/>
          </p:cNvPicPr>
          <p:nvPr/>
        </p:nvPicPr>
        <p:blipFill>
          <a:blip r:embed="rId3">
            <a:grayscl/>
          </a:blip>
          <a:stretch>
            <a:fillRect/>
          </a:stretch>
        </p:blipFill>
        <p:spPr>
          <a:xfrm>
            <a:off x="11045655" y="5651488"/>
            <a:ext cx="377543" cy="377543"/>
          </a:xfrm>
          <a:prstGeom prst="rect">
            <a:avLst/>
          </a:prstGeom>
        </p:spPr>
      </p:pic>
      <p:pic>
        <p:nvPicPr>
          <p:cNvPr id="60" name="Picture 59">
            <a:extLst>
              <a:ext uri="{FF2B5EF4-FFF2-40B4-BE49-F238E27FC236}">
                <a16:creationId xmlns:a16="http://schemas.microsoft.com/office/drawing/2014/main" id="{3B1C3E35-D636-9C41-8568-FF6B3B708C59}"/>
              </a:ext>
            </a:extLst>
          </p:cNvPr>
          <p:cNvPicPr>
            <a:picLocks noChangeAspect="1"/>
          </p:cNvPicPr>
          <p:nvPr/>
        </p:nvPicPr>
        <p:blipFill>
          <a:blip r:embed="rId7"/>
          <a:stretch>
            <a:fillRect/>
          </a:stretch>
        </p:blipFill>
        <p:spPr>
          <a:xfrm>
            <a:off x="8325394" y="4297014"/>
            <a:ext cx="473741" cy="474311"/>
          </a:xfrm>
          <a:prstGeom prst="rect">
            <a:avLst/>
          </a:prstGeom>
        </p:spPr>
      </p:pic>
      <p:pic>
        <p:nvPicPr>
          <p:cNvPr id="61" name="Picture 60">
            <a:extLst>
              <a:ext uri="{FF2B5EF4-FFF2-40B4-BE49-F238E27FC236}">
                <a16:creationId xmlns:a16="http://schemas.microsoft.com/office/drawing/2014/main" id="{3B1C3E35-D636-9C41-8568-FF6B3B708C59}"/>
              </a:ext>
            </a:extLst>
          </p:cNvPr>
          <p:cNvPicPr>
            <a:picLocks noChangeAspect="1"/>
          </p:cNvPicPr>
          <p:nvPr/>
        </p:nvPicPr>
        <p:blipFill>
          <a:blip r:embed="rId7"/>
          <a:stretch>
            <a:fillRect/>
          </a:stretch>
        </p:blipFill>
        <p:spPr>
          <a:xfrm>
            <a:off x="4452384" y="2720802"/>
            <a:ext cx="473741" cy="474311"/>
          </a:xfrm>
          <a:prstGeom prst="rect">
            <a:avLst/>
          </a:prstGeom>
        </p:spPr>
      </p:pic>
      <p:pic>
        <p:nvPicPr>
          <p:cNvPr id="62" name="Picture 61">
            <a:extLst>
              <a:ext uri="{FF2B5EF4-FFF2-40B4-BE49-F238E27FC236}">
                <a16:creationId xmlns:a16="http://schemas.microsoft.com/office/drawing/2014/main" id="{3B1C3E35-D636-9C41-8568-FF6B3B708C59}"/>
              </a:ext>
            </a:extLst>
          </p:cNvPr>
          <p:cNvPicPr>
            <a:picLocks noChangeAspect="1"/>
          </p:cNvPicPr>
          <p:nvPr/>
        </p:nvPicPr>
        <p:blipFill>
          <a:blip r:embed="rId7"/>
          <a:stretch>
            <a:fillRect/>
          </a:stretch>
        </p:blipFill>
        <p:spPr>
          <a:xfrm>
            <a:off x="1037058" y="2596789"/>
            <a:ext cx="473741" cy="474311"/>
          </a:xfrm>
          <a:prstGeom prst="rect">
            <a:avLst/>
          </a:prstGeom>
        </p:spPr>
      </p:pic>
      <p:pic>
        <p:nvPicPr>
          <p:cNvPr id="63" name="Picture 62">
            <a:extLst>
              <a:ext uri="{FF2B5EF4-FFF2-40B4-BE49-F238E27FC236}">
                <a16:creationId xmlns:a16="http://schemas.microsoft.com/office/drawing/2014/main" id="{3B1C3E35-D636-9C41-8568-FF6B3B708C59}"/>
              </a:ext>
            </a:extLst>
          </p:cNvPr>
          <p:cNvPicPr>
            <a:picLocks noChangeAspect="1"/>
          </p:cNvPicPr>
          <p:nvPr/>
        </p:nvPicPr>
        <p:blipFill>
          <a:blip r:embed="rId7"/>
          <a:stretch>
            <a:fillRect/>
          </a:stretch>
        </p:blipFill>
        <p:spPr>
          <a:xfrm>
            <a:off x="1050142" y="3801620"/>
            <a:ext cx="473741" cy="474311"/>
          </a:xfrm>
          <a:prstGeom prst="rect">
            <a:avLst/>
          </a:prstGeom>
        </p:spPr>
      </p:pic>
      <p:sp>
        <p:nvSpPr>
          <p:cNvPr id="64" name="TextBox 63">
            <a:extLst>
              <a:ext uri="{FF2B5EF4-FFF2-40B4-BE49-F238E27FC236}">
                <a16:creationId xmlns:a16="http://schemas.microsoft.com/office/drawing/2014/main" id="{1E6BC815-FA4D-1342-8158-CE75E8169B19}"/>
              </a:ext>
            </a:extLst>
          </p:cNvPr>
          <p:cNvSpPr txBox="1"/>
          <p:nvPr/>
        </p:nvSpPr>
        <p:spPr>
          <a:xfrm>
            <a:off x="8125041" y="4844337"/>
            <a:ext cx="911664" cy="276999"/>
          </a:xfrm>
          <a:prstGeom prst="rect">
            <a:avLst/>
          </a:prstGeom>
        </p:spPr>
        <p:txBody>
          <a:bodyPr wrap="square" lIns="0" tIns="0" rIns="0" bIns="0" rtlCol="0" anchor="t">
            <a:spAutoFit/>
          </a:bodyPr>
          <a:lstStyle/>
          <a:p>
            <a:pPr algn="ctr" defTabSz="609570"/>
            <a:r>
              <a:rPr lang="en-US" sz="900">
                <a:solidFill>
                  <a:schemeClr val="tx1">
                    <a:lumMod val="65000"/>
                    <a:lumOff val="35000"/>
                  </a:schemeClr>
                </a:solidFill>
                <a:latin typeface="+mj-lt"/>
              </a:rPr>
              <a:t>Tech</a:t>
            </a:r>
          </a:p>
          <a:p>
            <a:pPr algn="ctr" defTabSz="609570"/>
            <a:r>
              <a:rPr lang="en-US" sz="900">
                <a:solidFill>
                  <a:schemeClr val="tx1">
                    <a:lumMod val="65000"/>
                    <a:lumOff val="35000"/>
                  </a:schemeClr>
                </a:solidFill>
                <a:latin typeface="+mj-lt"/>
                <a:cs typeface="Arial"/>
              </a:rPr>
              <a:t>Lead</a:t>
            </a:r>
          </a:p>
        </p:txBody>
      </p:sp>
      <p:pic>
        <p:nvPicPr>
          <p:cNvPr id="65" name="Picture 64">
            <a:extLst>
              <a:ext uri="{FF2B5EF4-FFF2-40B4-BE49-F238E27FC236}">
                <a16:creationId xmlns:a16="http://schemas.microsoft.com/office/drawing/2014/main" id="{51A1F72D-1140-DE4F-ABE2-D487161CAB2E}"/>
              </a:ext>
            </a:extLst>
          </p:cNvPr>
          <p:cNvPicPr>
            <a:picLocks noChangeAspect="1"/>
          </p:cNvPicPr>
          <p:nvPr/>
        </p:nvPicPr>
        <p:blipFill>
          <a:blip r:embed="rId5">
            <a:grayscl/>
          </a:blip>
          <a:stretch>
            <a:fillRect/>
          </a:stretch>
        </p:blipFill>
        <p:spPr>
          <a:xfrm>
            <a:off x="9353896" y="4297584"/>
            <a:ext cx="473741" cy="473741"/>
          </a:xfrm>
          <a:prstGeom prst="rect">
            <a:avLst/>
          </a:prstGeom>
        </p:spPr>
      </p:pic>
      <p:pic>
        <p:nvPicPr>
          <p:cNvPr id="66" name="Picture 65">
            <a:extLst>
              <a:ext uri="{FF2B5EF4-FFF2-40B4-BE49-F238E27FC236}">
                <a16:creationId xmlns:a16="http://schemas.microsoft.com/office/drawing/2014/main" id="{7F56B271-279A-374E-ACC5-5A14816AEEB4}"/>
              </a:ext>
            </a:extLst>
          </p:cNvPr>
          <p:cNvPicPr>
            <a:picLocks noChangeAspect="1"/>
          </p:cNvPicPr>
          <p:nvPr/>
        </p:nvPicPr>
        <p:blipFill>
          <a:blip r:embed="rId3">
            <a:grayscl/>
          </a:blip>
          <a:stretch>
            <a:fillRect/>
          </a:stretch>
        </p:blipFill>
        <p:spPr>
          <a:xfrm>
            <a:off x="11246874" y="4297584"/>
            <a:ext cx="473741" cy="473741"/>
          </a:xfrm>
          <a:prstGeom prst="rect">
            <a:avLst/>
          </a:prstGeom>
        </p:spPr>
      </p:pic>
      <p:sp>
        <p:nvSpPr>
          <p:cNvPr id="67" name="TextBox 66">
            <a:extLst>
              <a:ext uri="{FF2B5EF4-FFF2-40B4-BE49-F238E27FC236}">
                <a16:creationId xmlns:a16="http://schemas.microsoft.com/office/drawing/2014/main" id="{698AFCA9-5305-A245-AFF5-10C5EC8BACD0}"/>
              </a:ext>
            </a:extLst>
          </p:cNvPr>
          <p:cNvSpPr txBox="1"/>
          <p:nvPr/>
        </p:nvSpPr>
        <p:spPr>
          <a:xfrm>
            <a:off x="10840149" y="4844337"/>
            <a:ext cx="1315552" cy="276999"/>
          </a:xfrm>
          <a:prstGeom prst="rect">
            <a:avLst/>
          </a:prstGeom>
        </p:spPr>
        <p:txBody>
          <a:bodyPr wrap="square" lIns="0" tIns="0" rIns="0" bIns="0" rtlCol="0">
            <a:spAutoFit/>
          </a:bodyPr>
          <a:lstStyle/>
          <a:p>
            <a:pPr algn="ctr" defTabSz="609570"/>
            <a:r>
              <a:rPr lang="en-US" sz="900">
                <a:solidFill>
                  <a:schemeClr val="tx1">
                    <a:lumMod val="65000"/>
                    <a:lumOff val="35000"/>
                  </a:schemeClr>
                </a:solidFill>
                <a:latin typeface="+mj-lt"/>
              </a:rPr>
              <a:t>Full Stack</a:t>
            </a:r>
          </a:p>
          <a:p>
            <a:pPr algn="ctr" defTabSz="609570"/>
            <a:r>
              <a:rPr lang="en-US" sz="900">
                <a:solidFill>
                  <a:schemeClr val="tx1">
                    <a:lumMod val="65000"/>
                    <a:lumOff val="35000"/>
                  </a:schemeClr>
                </a:solidFill>
                <a:latin typeface="+mj-lt"/>
              </a:rPr>
              <a:t>Developers </a:t>
            </a:r>
          </a:p>
        </p:txBody>
      </p:sp>
      <p:pic>
        <p:nvPicPr>
          <p:cNvPr id="68" name="Picture 67">
            <a:extLst>
              <a:ext uri="{FF2B5EF4-FFF2-40B4-BE49-F238E27FC236}">
                <a16:creationId xmlns:a16="http://schemas.microsoft.com/office/drawing/2014/main" id="{FF2A9F38-4EA9-7649-894D-7D7F8BE7BAFC}"/>
              </a:ext>
            </a:extLst>
          </p:cNvPr>
          <p:cNvPicPr>
            <a:picLocks noChangeAspect="1"/>
          </p:cNvPicPr>
          <p:nvPr/>
        </p:nvPicPr>
        <p:blipFill>
          <a:blip r:embed="rId3">
            <a:grayscl/>
          </a:blip>
          <a:stretch>
            <a:fillRect/>
          </a:stretch>
        </p:blipFill>
        <p:spPr>
          <a:xfrm>
            <a:off x="11088318" y="4393782"/>
            <a:ext cx="377543" cy="377543"/>
          </a:xfrm>
          <a:prstGeom prst="rect">
            <a:avLst/>
          </a:prstGeom>
        </p:spPr>
      </p:pic>
      <p:pic>
        <p:nvPicPr>
          <p:cNvPr id="69" name="Picture 68">
            <a:extLst>
              <a:ext uri="{FF2B5EF4-FFF2-40B4-BE49-F238E27FC236}">
                <a16:creationId xmlns:a16="http://schemas.microsoft.com/office/drawing/2014/main" id="{003BADED-3A1A-6643-9C2D-35CBB7F9D9F7}"/>
              </a:ext>
            </a:extLst>
          </p:cNvPr>
          <p:cNvPicPr>
            <a:picLocks noChangeAspect="1"/>
          </p:cNvPicPr>
          <p:nvPr/>
        </p:nvPicPr>
        <p:blipFill>
          <a:blip r:embed="rId3">
            <a:grayscl/>
          </a:blip>
          <a:stretch>
            <a:fillRect/>
          </a:stretch>
        </p:blipFill>
        <p:spPr>
          <a:xfrm>
            <a:off x="11516003" y="4393782"/>
            <a:ext cx="377543" cy="377543"/>
          </a:xfrm>
          <a:prstGeom prst="rect">
            <a:avLst/>
          </a:prstGeom>
        </p:spPr>
      </p:pic>
      <p:pic>
        <p:nvPicPr>
          <p:cNvPr id="70" name="Picture 2" descr="Image result for cbre logo"/>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1282697" y="1579028"/>
            <a:ext cx="1022977" cy="258141"/>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p:cNvCxnSpPr/>
          <p:nvPr/>
        </p:nvCxnSpPr>
        <p:spPr>
          <a:xfrm>
            <a:off x="2313246" y="1708098"/>
            <a:ext cx="893646" cy="0"/>
          </a:xfrm>
          <a:prstGeom prst="line">
            <a:avLst/>
          </a:prstGeom>
          <a:ln>
            <a:solidFill>
              <a:srgbClr val="006A4D"/>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3B1C3E35-D636-9C41-8568-FF6B3B708C59}"/>
              </a:ext>
            </a:extLst>
          </p:cNvPr>
          <p:cNvPicPr>
            <a:picLocks noChangeAspect="1"/>
          </p:cNvPicPr>
          <p:nvPr/>
        </p:nvPicPr>
        <p:blipFill>
          <a:blip r:embed="rId7"/>
          <a:stretch>
            <a:fillRect/>
          </a:stretch>
        </p:blipFill>
        <p:spPr>
          <a:xfrm>
            <a:off x="7672432" y="2229027"/>
            <a:ext cx="473741" cy="474311"/>
          </a:xfrm>
          <a:prstGeom prst="rect">
            <a:avLst/>
          </a:prstGeom>
        </p:spPr>
      </p:pic>
      <p:sp>
        <p:nvSpPr>
          <p:cNvPr id="73" name="Rounded Rectangle 72">
            <a:extLst>
              <a:ext uri="{FF2B5EF4-FFF2-40B4-BE49-F238E27FC236}">
                <a16:creationId xmlns:a16="http://schemas.microsoft.com/office/drawing/2014/main" id="{6FC2F397-DC82-2D4A-8C8D-DA3C5A87E700}"/>
              </a:ext>
            </a:extLst>
          </p:cNvPr>
          <p:cNvSpPr/>
          <p:nvPr/>
        </p:nvSpPr>
        <p:spPr>
          <a:xfrm>
            <a:off x="7414544" y="2757597"/>
            <a:ext cx="958500" cy="280795"/>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UX </a:t>
            </a:r>
          </a:p>
          <a:p>
            <a:pPr algn="ctr" defTabSz="609570"/>
            <a:r>
              <a:rPr lang="en-US" sz="900">
                <a:solidFill>
                  <a:schemeClr val="tx1">
                    <a:lumMod val="65000"/>
                    <a:lumOff val="35000"/>
                  </a:schemeClr>
                </a:solidFill>
                <a:latin typeface="+mj-lt"/>
                <a:sym typeface="Helvetica Light"/>
              </a:rPr>
              <a:t>Lead</a:t>
            </a:r>
          </a:p>
        </p:txBody>
      </p:sp>
      <p:pic>
        <p:nvPicPr>
          <p:cNvPr id="74" name="Picture 73">
            <a:extLst>
              <a:ext uri="{FF2B5EF4-FFF2-40B4-BE49-F238E27FC236}">
                <a16:creationId xmlns:a16="http://schemas.microsoft.com/office/drawing/2014/main" id="{3B1C3E35-D636-9C41-8568-FF6B3B708C59}"/>
              </a:ext>
            </a:extLst>
          </p:cNvPr>
          <p:cNvPicPr>
            <a:picLocks noChangeAspect="1"/>
          </p:cNvPicPr>
          <p:nvPr/>
        </p:nvPicPr>
        <p:blipFill>
          <a:blip r:embed="rId7"/>
          <a:stretch>
            <a:fillRect/>
          </a:stretch>
        </p:blipFill>
        <p:spPr>
          <a:xfrm>
            <a:off x="9922190" y="2229027"/>
            <a:ext cx="473741" cy="474311"/>
          </a:xfrm>
          <a:prstGeom prst="rect">
            <a:avLst/>
          </a:prstGeom>
        </p:spPr>
      </p:pic>
      <p:sp>
        <p:nvSpPr>
          <p:cNvPr id="75" name="Rounded Rectangle 74">
            <a:extLst>
              <a:ext uri="{FF2B5EF4-FFF2-40B4-BE49-F238E27FC236}">
                <a16:creationId xmlns:a16="http://schemas.microsoft.com/office/drawing/2014/main" id="{D2265006-BE22-9E4E-A5F5-E2ABCE8A2234}"/>
              </a:ext>
            </a:extLst>
          </p:cNvPr>
          <p:cNvSpPr/>
          <p:nvPr/>
        </p:nvSpPr>
        <p:spPr>
          <a:xfrm>
            <a:off x="9669960" y="2757597"/>
            <a:ext cx="1000921" cy="280795"/>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Foresight Strategist</a:t>
            </a:r>
          </a:p>
        </p:txBody>
      </p:sp>
      <p:pic>
        <p:nvPicPr>
          <p:cNvPr id="76" name="Picture 75">
            <a:extLst>
              <a:ext uri="{FF2B5EF4-FFF2-40B4-BE49-F238E27FC236}">
                <a16:creationId xmlns:a16="http://schemas.microsoft.com/office/drawing/2014/main" id="{3B1C3E35-D636-9C41-8568-FF6B3B708C59}"/>
              </a:ext>
            </a:extLst>
          </p:cNvPr>
          <p:cNvPicPr>
            <a:picLocks noChangeAspect="1"/>
          </p:cNvPicPr>
          <p:nvPr/>
        </p:nvPicPr>
        <p:blipFill>
          <a:blip r:embed="rId7"/>
          <a:stretch>
            <a:fillRect/>
          </a:stretch>
        </p:blipFill>
        <p:spPr>
          <a:xfrm>
            <a:off x="10983411" y="2229027"/>
            <a:ext cx="473741" cy="474311"/>
          </a:xfrm>
          <a:prstGeom prst="rect">
            <a:avLst/>
          </a:prstGeom>
        </p:spPr>
      </p:pic>
      <p:sp>
        <p:nvSpPr>
          <p:cNvPr id="77" name="Rounded Rectangle 76">
            <a:extLst>
              <a:ext uri="{FF2B5EF4-FFF2-40B4-BE49-F238E27FC236}">
                <a16:creationId xmlns:a16="http://schemas.microsoft.com/office/drawing/2014/main" id="{D2265006-BE22-9E4E-A5F5-E2ABCE8A2234}"/>
              </a:ext>
            </a:extLst>
          </p:cNvPr>
          <p:cNvSpPr/>
          <p:nvPr/>
        </p:nvSpPr>
        <p:spPr>
          <a:xfrm>
            <a:off x="10731181" y="2757597"/>
            <a:ext cx="1000921" cy="280795"/>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Ethnographer</a:t>
            </a:r>
          </a:p>
        </p:txBody>
      </p:sp>
      <p:pic>
        <p:nvPicPr>
          <p:cNvPr id="78" name="Picture 77">
            <a:extLst>
              <a:ext uri="{FF2B5EF4-FFF2-40B4-BE49-F238E27FC236}">
                <a16:creationId xmlns:a16="http://schemas.microsoft.com/office/drawing/2014/main" id="{CD9BA245-1C95-9F4E-BDF4-C32995196851}"/>
              </a:ext>
            </a:extLst>
          </p:cNvPr>
          <p:cNvPicPr>
            <a:picLocks noChangeAspect="1"/>
          </p:cNvPicPr>
          <p:nvPr/>
        </p:nvPicPr>
        <p:blipFill>
          <a:blip r:embed="rId4"/>
          <a:stretch>
            <a:fillRect/>
          </a:stretch>
        </p:blipFill>
        <p:spPr>
          <a:xfrm>
            <a:off x="8554792" y="3062387"/>
            <a:ext cx="547483" cy="459492"/>
          </a:xfrm>
          <a:prstGeom prst="rect">
            <a:avLst/>
          </a:prstGeom>
        </p:spPr>
      </p:pic>
      <p:sp>
        <p:nvSpPr>
          <p:cNvPr id="79" name="Rounded Rectangle 78">
            <a:extLst>
              <a:ext uri="{FF2B5EF4-FFF2-40B4-BE49-F238E27FC236}">
                <a16:creationId xmlns:a16="http://schemas.microsoft.com/office/drawing/2014/main" id="{D2265006-BE22-9E4E-A5F5-E2ABCE8A2234}"/>
              </a:ext>
            </a:extLst>
          </p:cNvPr>
          <p:cNvSpPr/>
          <p:nvPr/>
        </p:nvSpPr>
        <p:spPr>
          <a:xfrm>
            <a:off x="8317402" y="3558620"/>
            <a:ext cx="1000921" cy="280795"/>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Content Strategist</a:t>
            </a:r>
          </a:p>
        </p:txBody>
      </p:sp>
      <p:pic>
        <p:nvPicPr>
          <p:cNvPr id="80" name="Picture 79">
            <a:extLst>
              <a:ext uri="{FF2B5EF4-FFF2-40B4-BE49-F238E27FC236}">
                <a16:creationId xmlns:a16="http://schemas.microsoft.com/office/drawing/2014/main" id="{51A1F72D-1140-DE4F-ABE2-D487161CAB2E}"/>
              </a:ext>
            </a:extLst>
          </p:cNvPr>
          <p:cNvPicPr>
            <a:picLocks noChangeAspect="1"/>
          </p:cNvPicPr>
          <p:nvPr/>
        </p:nvPicPr>
        <p:blipFill>
          <a:blip r:embed="rId5">
            <a:grayscl/>
          </a:blip>
          <a:stretch>
            <a:fillRect/>
          </a:stretch>
        </p:blipFill>
        <p:spPr>
          <a:xfrm>
            <a:off x="11075244" y="3048138"/>
            <a:ext cx="473741" cy="473741"/>
          </a:xfrm>
          <a:prstGeom prst="rect">
            <a:avLst/>
          </a:prstGeom>
        </p:spPr>
      </p:pic>
      <p:sp>
        <p:nvSpPr>
          <p:cNvPr id="81" name="Rounded Rectangle 80">
            <a:extLst>
              <a:ext uri="{FF2B5EF4-FFF2-40B4-BE49-F238E27FC236}">
                <a16:creationId xmlns:a16="http://schemas.microsoft.com/office/drawing/2014/main" id="{D2265006-BE22-9E4E-A5F5-E2ABCE8A2234}"/>
              </a:ext>
            </a:extLst>
          </p:cNvPr>
          <p:cNvSpPr/>
          <p:nvPr/>
        </p:nvSpPr>
        <p:spPr>
          <a:xfrm>
            <a:off x="10826400" y="3558620"/>
            <a:ext cx="1000921" cy="280795"/>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Project Managers</a:t>
            </a:r>
          </a:p>
        </p:txBody>
      </p:sp>
      <p:pic>
        <p:nvPicPr>
          <p:cNvPr id="82" name="Picture 81">
            <a:extLst>
              <a:ext uri="{FF2B5EF4-FFF2-40B4-BE49-F238E27FC236}">
                <a16:creationId xmlns:a16="http://schemas.microsoft.com/office/drawing/2014/main" id="{51A1F72D-1140-DE4F-ABE2-D487161CAB2E}"/>
              </a:ext>
            </a:extLst>
          </p:cNvPr>
          <p:cNvPicPr>
            <a:picLocks noChangeAspect="1"/>
          </p:cNvPicPr>
          <p:nvPr/>
        </p:nvPicPr>
        <p:blipFill>
          <a:blip r:embed="rId5">
            <a:grayscl/>
          </a:blip>
          <a:stretch>
            <a:fillRect/>
          </a:stretch>
        </p:blipFill>
        <p:spPr>
          <a:xfrm>
            <a:off x="8793359" y="2229312"/>
            <a:ext cx="473741" cy="473741"/>
          </a:xfrm>
          <a:prstGeom prst="rect">
            <a:avLst/>
          </a:prstGeom>
        </p:spPr>
      </p:pic>
      <p:sp>
        <p:nvSpPr>
          <p:cNvPr id="83" name="TextBox 82">
            <a:extLst>
              <a:ext uri="{FF2B5EF4-FFF2-40B4-BE49-F238E27FC236}">
                <a16:creationId xmlns:a16="http://schemas.microsoft.com/office/drawing/2014/main" id="{27CC8D64-3549-7F47-99B4-627417DAEBF3}"/>
              </a:ext>
            </a:extLst>
          </p:cNvPr>
          <p:cNvSpPr txBox="1"/>
          <p:nvPr/>
        </p:nvSpPr>
        <p:spPr>
          <a:xfrm>
            <a:off x="7227967" y="3627459"/>
            <a:ext cx="1411129" cy="143116"/>
          </a:xfrm>
          <a:prstGeom prst="rect">
            <a:avLst/>
          </a:prstGeom>
        </p:spPr>
        <p:txBody>
          <a:bodyPr wrap="square" lIns="0" tIns="0" rIns="0" bIns="0" rtlCol="0">
            <a:spAutoFit/>
          </a:bodyPr>
          <a:lstStyle/>
          <a:p>
            <a:pPr algn="ctr" defTabSz="609570"/>
            <a:r>
              <a:rPr lang="en-US" sz="900">
                <a:solidFill>
                  <a:schemeClr val="tx1">
                    <a:lumMod val="65000"/>
                    <a:lumOff val="35000"/>
                  </a:schemeClr>
                </a:solidFill>
                <a:latin typeface="+mj-lt"/>
              </a:rPr>
              <a:t>Designers</a:t>
            </a:r>
          </a:p>
        </p:txBody>
      </p:sp>
      <p:pic>
        <p:nvPicPr>
          <p:cNvPr id="84" name="Picture 83">
            <a:extLst>
              <a:ext uri="{FF2B5EF4-FFF2-40B4-BE49-F238E27FC236}">
                <a16:creationId xmlns:a16="http://schemas.microsoft.com/office/drawing/2014/main" id="{7F56B271-279A-374E-ACC5-5A14816AEEB4}"/>
              </a:ext>
            </a:extLst>
          </p:cNvPr>
          <p:cNvPicPr>
            <a:picLocks noChangeAspect="1"/>
          </p:cNvPicPr>
          <p:nvPr/>
        </p:nvPicPr>
        <p:blipFill>
          <a:blip r:embed="rId3">
            <a:grayscl/>
          </a:blip>
          <a:stretch>
            <a:fillRect/>
          </a:stretch>
        </p:blipFill>
        <p:spPr>
          <a:xfrm>
            <a:off x="7665368" y="3048138"/>
            <a:ext cx="473741" cy="473741"/>
          </a:xfrm>
          <a:prstGeom prst="rect">
            <a:avLst/>
          </a:prstGeom>
        </p:spPr>
      </p:pic>
      <p:pic>
        <p:nvPicPr>
          <p:cNvPr id="85" name="Picture 84">
            <a:extLst>
              <a:ext uri="{FF2B5EF4-FFF2-40B4-BE49-F238E27FC236}">
                <a16:creationId xmlns:a16="http://schemas.microsoft.com/office/drawing/2014/main" id="{FF2A9F38-4EA9-7649-894D-7D7F8BE7BAFC}"/>
              </a:ext>
            </a:extLst>
          </p:cNvPr>
          <p:cNvPicPr>
            <a:picLocks noChangeAspect="1"/>
          </p:cNvPicPr>
          <p:nvPr/>
        </p:nvPicPr>
        <p:blipFill>
          <a:blip r:embed="rId3">
            <a:grayscl/>
          </a:blip>
          <a:stretch>
            <a:fillRect/>
          </a:stretch>
        </p:blipFill>
        <p:spPr>
          <a:xfrm>
            <a:off x="7506812" y="3144336"/>
            <a:ext cx="377543" cy="377543"/>
          </a:xfrm>
          <a:prstGeom prst="rect">
            <a:avLst/>
          </a:prstGeom>
        </p:spPr>
      </p:pic>
      <p:pic>
        <p:nvPicPr>
          <p:cNvPr id="86" name="Picture 85">
            <a:extLst>
              <a:ext uri="{FF2B5EF4-FFF2-40B4-BE49-F238E27FC236}">
                <a16:creationId xmlns:a16="http://schemas.microsoft.com/office/drawing/2014/main" id="{003BADED-3A1A-6643-9C2D-35CBB7F9D9F7}"/>
              </a:ext>
            </a:extLst>
          </p:cNvPr>
          <p:cNvPicPr>
            <a:picLocks noChangeAspect="1"/>
          </p:cNvPicPr>
          <p:nvPr/>
        </p:nvPicPr>
        <p:blipFill>
          <a:blip r:embed="rId3">
            <a:grayscl/>
          </a:blip>
          <a:stretch>
            <a:fillRect/>
          </a:stretch>
        </p:blipFill>
        <p:spPr>
          <a:xfrm>
            <a:off x="7934497" y="3144336"/>
            <a:ext cx="377543" cy="377543"/>
          </a:xfrm>
          <a:prstGeom prst="rect">
            <a:avLst/>
          </a:prstGeom>
        </p:spPr>
      </p:pic>
      <p:pic>
        <p:nvPicPr>
          <p:cNvPr id="87" name="Picture 86">
            <a:extLst>
              <a:ext uri="{FF2B5EF4-FFF2-40B4-BE49-F238E27FC236}">
                <a16:creationId xmlns:a16="http://schemas.microsoft.com/office/drawing/2014/main" id="{3B1C3E35-D636-9C41-8568-FF6B3B708C59}"/>
              </a:ext>
            </a:extLst>
          </p:cNvPr>
          <p:cNvPicPr>
            <a:picLocks noChangeAspect="1"/>
          </p:cNvPicPr>
          <p:nvPr/>
        </p:nvPicPr>
        <p:blipFill>
          <a:blip r:embed="rId7"/>
          <a:stretch>
            <a:fillRect/>
          </a:stretch>
        </p:blipFill>
        <p:spPr>
          <a:xfrm>
            <a:off x="9418951" y="3047568"/>
            <a:ext cx="473741" cy="474311"/>
          </a:xfrm>
          <a:prstGeom prst="rect">
            <a:avLst/>
          </a:prstGeom>
        </p:spPr>
      </p:pic>
      <p:sp>
        <p:nvSpPr>
          <p:cNvPr id="88" name="Rounded Rectangle 87">
            <a:extLst>
              <a:ext uri="{FF2B5EF4-FFF2-40B4-BE49-F238E27FC236}">
                <a16:creationId xmlns:a16="http://schemas.microsoft.com/office/drawing/2014/main" id="{6FC2F397-DC82-2D4A-8C8D-DA3C5A87E700}"/>
              </a:ext>
            </a:extLst>
          </p:cNvPr>
          <p:cNvSpPr/>
          <p:nvPr/>
        </p:nvSpPr>
        <p:spPr>
          <a:xfrm>
            <a:off x="9161063" y="3558620"/>
            <a:ext cx="958500" cy="280795"/>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UX </a:t>
            </a:r>
          </a:p>
          <a:p>
            <a:pPr algn="ctr" defTabSz="609570"/>
            <a:r>
              <a:rPr lang="en-US" sz="900">
                <a:solidFill>
                  <a:schemeClr val="tx1">
                    <a:lumMod val="65000"/>
                    <a:lumOff val="35000"/>
                  </a:schemeClr>
                </a:solidFill>
                <a:latin typeface="+mj-lt"/>
                <a:sym typeface="Helvetica Light"/>
              </a:rPr>
              <a:t>Writer</a:t>
            </a:r>
          </a:p>
        </p:txBody>
      </p:sp>
      <p:sp>
        <p:nvSpPr>
          <p:cNvPr id="89" name="Rounded Rectangle 88">
            <a:extLst>
              <a:ext uri="{FF2B5EF4-FFF2-40B4-BE49-F238E27FC236}">
                <a16:creationId xmlns:a16="http://schemas.microsoft.com/office/drawing/2014/main" id="{6FC2F397-DC82-2D4A-8C8D-DA3C5A87E700}"/>
              </a:ext>
            </a:extLst>
          </p:cNvPr>
          <p:cNvSpPr/>
          <p:nvPr/>
        </p:nvSpPr>
        <p:spPr>
          <a:xfrm>
            <a:off x="9915881" y="3558620"/>
            <a:ext cx="958500" cy="280795"/>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Editor</a:t>
            </a:r>
          </a:p>
        </p:txBody>
      </p:sp>
      <p:pic>
        <p:nvPicPr>
          <p:cNvPr id="90" name="Picture 89">
            <a:extLst>
              <a:ext uri="{FF2B5EF4-FFF2-40B4-BE49-F238E27FC236}">
                <a16:creationId xmlns:a16="http://schemas.microsoft.com/office/drawing/2014/main" id="{51A1F72D-1140-DE4F-ABE2-D487161CAB2E}"/>
              </a:ext>
            </a:extLst>
          </p:cNvPr>
          <p:cNvPicPr>
            <a:picLocks noChangeAspect="1"/>
          </p:cNvPicPr>
          <p:nvPr/>
        </p:nvPicPr>
        <p:blipFill>
          <a:blip r:embed="rId5">
            <a:grayscl/>
          </a:blip>
          <a:stretch>
            <a:fillRect/>
          </a:stretch>
        </p:blipFill>
        <p:spPr>
          <a:xfrm>
            <a:off x="10146328" y="3048138"/>
            <a:ext cx="473741" cy="473741"/>
          </a:xfrm>
          <a:prstGeom prst="rect">
            <a:avLst/>
          </a:prstGeom>
        </p:spPr>
      </p:pic>
      <p:pic>
        <p:nvPicPr>
          <p:cNvPr id="91" name="Picture 90">
            <a:extLst>
              <a:ext uri="{FF2B5EF4-FFF2-40B4-BE49-F238E27FC236}">
                <a16:creationId xmlns:a16="http://schemas.microsoft.com/office/drawing/2014/main" id="{C3C6D487-44B0-1F43-B1D9-110AD8F66356}"/>
              </a:ext>
            </a:extLst>
          </p:cNvPr>
          <p:cNvPicPr>
            <a:picLocks noChangeAspect="1"/>
          </p:cNvPicPr>
          <p:nvPr/>
        </p:nvPicPr>
        <p:blipFill>
          <a:blip r:embed="rId4"/>
          <a:stretch>
            <a:fillRect/>
          </a:stretch>
        </p:blipFill>
        <p:spPr>
          <a:xfrm>
            <a:off x="5798577" y="3580484"/>
            <a:ext cx="547483" cy="459492"/>
          </a:xfrm>
          <a:prstGeom prst="rect">
            <a:avLst/>
          </a:prstGeom>
        </p:spPr>
      </p:pic>
      <p:sp>
        <p:nvSpPr>
          <p:cNvPr id="92" name="Rounded Rectangle 91">
            <a:extLst>
              <a:ext uri="{FF2B5EF4-FFF2-40B4-BE49-F238E27FC236}">
                <a16:creationId xmlns:a16="http://schemas.microsoft.com/office/drawing/2014/main" id="{3721D5C6-CDD2-E14A-8A4D-82C76FFEAD76}"/>
              </a:ext>
            </a:extLst>
          </p:cNvPr>
          <p:cNvSpPr/>
          <p:nvPr/>
        </p:nvSpPr>
        <p:spPr>
          <a:xfrm>
            <a:off x="5572515" y="4055151"/>
            <a:ext cx="958500" cy="280795"/>
          </a:xfrm>
          <a:prstGeom prst="roundRect">
            <a:avLst/>
          </a:prstGeom>
          <a:no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609570"/>
            <a:r>
              <a:rPr lang="en-US" sz="900">
                <a:solidFill>
                  <a:schemeClr val="tx1">
                    <a:lumMod val="65000"/>
                    <a:lumOff val="35000"/>
                  </a:schemeClr>
                </a:solidFill>
                <a:latin typeface="+mj-lt"/>
                <a:sym typeface="Helvetica Light"/>
              </a:rPr>
              <a:t>Research Sponsor</a:t>
            </a:r>
          </a:p>
        </p:txBody>
      </p:sp>
      <p:sp>
        <p:nvSpPr>
          <p:cNvPr id="93" name="Rectangle 92">
            <a:extLst>
              <a:ext uri="{FF2B5EF4-FFF2-40B4-BE49-F238E27FC236}">
                <a16:creationId xmlns:a16="http://schemas.microsoft.com/office/drawing/2014/main" id="{AFF65A44-5BE5-CF4E-9B1D-E2BAA9A73650}"/>
              </a:ext>
            </a:extLst>
          </p:cNvPr>
          <p:cNvSpPr/>
          <p:nvPr/>
        </p:nvSpPr>
        <p:spPr>
          <a:xfrm>
            <a:off x="456329" y="815351"/>
            <a:ext cx="9953737" cy="543867"/>
          </a:xfrm>
          <a:prstGeom prst="rect">
            <a:avLst/>
          </a:prstGeom>
        </p:spPr>
        <p:txBody>
          <a:bodyPr wrap="square">
            <a:spAutoFit/>
          </a:bodyPr>
          <a:lstStyle/>
          <a:p>
            <a:pPr defTabSz="609570">
              <a:spcAft>
                <a:spcPts val="400"/>
              </a:spcAft>
            </a:pPr>
            <a:r>
              <a:rPr lang="en-US" sz="1467" dirty="0">
                <a:solidFill>
                  <a:srgbClr val="666666"/>
                </a:solidFill>
                <a:latin typeface="+mj-lt"/>
              </a:rPr>
              <a:t>Cognizant proposes fixed capacity PODs that will engage with CBRE support PODs to turnaround prioritized features in a logical &amp; efficient manner. Program governance and key roles on PODs will be based onshore. </a:t>
            </a:r>
          </a:p>
        </p:txBody>
      </p:sp>
    </p:spTree>
    <p:extLst>
      <p:ext uri="{BB962C8B-B14F-4D97-AF65-F5344CB8AC3E}">
        <p14:creationId xmlns:p14="http://schemas.microsoft.com/office/powerpoint/2010/main" val="40420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Our governance structure</a:t>
            </a:r>
          </a:p>
        </p:txBody>
      </p:sp>
      <p:graphicFrame>
        <p:nvGraphicFramePr>
          <p:cNvPr id="2" name="Table 1"/>
          <p:cNvGraphicFramePr>
            <a:graphicFrameLocks noGrp="1"/>
          </p:cNvGraphicFramePr>
          <p:nvPr>
            <p:extLst>
              <p:ext uri="{D42A27DB-BD31-4B8C-83A1-F6EECF244321}">
                <p14:modId xmlns:p14="http://schemas.microsoft.com/office/powerpoint/2010/main" val="1880519946"/>
              </p:ext>
            </p:extLst>
          </p:nvPr>
        </p:nvGraphicFramePr>
        <p:xfrm>
          <a:off x="610784" y="1079053"/>
          <a:ext cx="11358192" cy="5129016"/>
        </p:xfrm>
        <a:graphic>
          <a:graphicData uri="http://schemas.openxmlformats.org/drawingml/2006/table">
            <a:tbl>
              <a:tblPr firstRow="1" bandRow="1">
                <a:tableStyleId>{2D5ABB26-0587-4C30-8999-92F81FD0307C}</a:tableStyleId>
              </a:tblPr>
              <a:tblGrid>
                <a:gridCol w="1515381">
                  <a:extLst>
                    <a:ext uri="{9D8B030D-6E8A-4147-A177-3AD203B41FA5}">
                      <a16:colId xmlns:a16="http://schemas.microsoft.com/office/drawing/2014/main" val="20000"/>
                    </a:ext>
                  </a:extLst>
                </a:gridCol>
                <a:gridCol w="1837940">
                  <a:extLst>
                    <a:ext uri="{9D8B030D-6E8A-4147-A177-3AD203B41FA5}">
                      <a16:colId xmlns:a16="http://schemas.microsoft.com/office/drawing/2014/main" val="20001"/>
                    </a:ext>
                  </a:extLst>
                </a:gridCol>
                <a:gridCol w="2246683">
                  <a:extLst>
                    <a:ext uri="{9D8B030D-6E8A-4147-A177-3AD203B41FA5}">
                      <a16:colId xmlns:a16="http://schemas.microsoft.com/office/drawing/2014/main" val="20002"/>
                    </a:ext>
                  </a:extLst>
                </a:gridCol>
                <a:gridCol w="1919396">
                  <a:extLst>
                    <a:ext uri="{9D8B030D-6E8A-4147-A177-3AD203B41FA5}">
                      <a16:colId xmlns:a16="http://schemas.microsoft.com/office/drawing/2014/main" val="20004"/>
                    </a:ext>
                  </a:extLst>
                </a:gridCol>
                <a:gridCol w="2456040">
                  <a:extLst>
                    <a:ext uri="{9D8B030D-6E8A-4147-A177-3AD203B41FA5}">
                      <a16:colId xmlns:a16="http://schemas.microsoft.com/office/drawing/2014/main" val="3114585052"/>
                    </a:ext>
                  </a:extLst>
                </a:gridCol>
                <a:gridCol w="1382752">
                  <a:extLst>
                    <a:ext uri="{9D8B030D-6E8A-4147-A177-3AD203B41FA5}">
                      <a16:colId xmlns:a16="http://schemas.microsoft.com/office/drawing/2014/main" val="3972637937"/>
                    </a:ext>
                  </a:extLst>
                </a:gridCol>
              </a:tblGrid>
              <a:tr h="467352">
                <a:tc>
                  <a:txBody>
                    <a:bodyPr/>
                    <a:lstStyle/>
                    <a:p>
                      <a:endParaRPr lang="en-US" sz="2300">
                        <a:latin typeface="+mn-lt"/>
                      </a:endParaRPr>
                    </a:p>
                  </a:txBody>
                  <a:tcPr marL="121911" marR="121911" marT="60956" marB="60956">
                    <a:lnR w="12700" cap="flat" cmpd="sng" algn="ctr">
                      <a:solidFill>
                        <a:srgbClr val="006A4D"/>
                      </a:solidFill>
                      <a:prstDash val="solid"/>
                      <a:round/>
                      <a:headEnd type="none" w="med" len="med"/>
                      <a:tailEnd type="none" w="med" len="med"/>
                    </a:lnR>
                  </a:tcPr>
                </a:tc>
                <a:tc>
                  <a:txBody>
                    <a:bodyPr/>
                    <a:lstStyle/>
                    <a:p>
                      <a:pPr algn="ctr" defTabSz="342900">
                        <a:lnSpc>
                          <a:spcPct val="90000"/>
                        </a:lnSpc>
                        <a:defRPr/>
                      </a:pPr>
                      <a:r>
                        <a:rPr lang="en-US" sz="1100" b="0">
                          <a:solidFill>
                            <a:schemeClr val="tx1"/>
                          </a:solidFill>
                          <a:latin typeface="+mn-lt"/>
                          <a:cs typeface="Calibri" panose="020F0502020204030204" pitchFamily="34" charset="0"/>
                        </a:rPr>
                        <a:t>CBRE</a:t>
                      </a:r>
                    </a:p>
                  </a:txBody>
                  <a:tcPr marL="121911" marR="121911" marT="60956" marB="24383" anchor="ctr">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lnT w="12700" cap="flat" cmpd="sng" algn="ctr">
                      <a:solidFill>
                        <a:srgbClr val="006A4D"/>
                      </a:solidFill>
                      <a:prstDash val="solid"/>
                      <a:round/>
                      <a:headEnd type="none" w="med" len="med"/>
                      <a:tailEnd type="none" w="med" len="med"/>
                    </a:lnT>
                    <a:lnB w="12700" cap="flat" cmpd="sng" algn="ctr">
                      <a:solidFill>
                        <a:srgbClr val="006A4D"/>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90000"/>
                        </a:lnSpc>
                        <a:spcBef>
                          <a:spcPts val="0"/>
                        </a:spcBef>
                        <a:spcAft>
                          <a:spcPts val="0"/>
                        </a:spcAft>
                        <a:buClrTx/>
                        <a:buSzTx/>
                        <a:buFontTx/>
                        <a:buNone/>
                        <a:tabLst/>
                        <a:defRPr/>
                      </a:pPr>
                      <a:r>
                        <a:rPr lang="en-US" sz="1100" b="0">
                          <a:solidFill>
                            <a:prstClr val="white"/>
                          </a:solidFill>
                          <a:latin typeface="+mn-lt"/>
                          <a:cs typeface="Calibri" panose="020F0502020204030204" pitchFamily="34" charset="0"/>
                        </a:rPr>
                        <a:t>COGNIZANT </a:t>
                      </a:r>
                    </a:p>
                  </a:txBody>
                  <a:tcPr marL="121911" marR="121911" marT="60956" marB="24383" anchor="ctr">
                    <a:lnL w="12700" cap="flat" cmpd="sng" algn="ctr">
                      <a:solidFill>
                        <a:srgbClr val="006A4D"/>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marL="0" marR="0" indent="0" algn="ctr" defTabSz="685800" rtl="0" eaLnBrk="1" fontAlgn="auto" latinLnBrk="0" hangingPunct="1">
                        <a:lnSpc>
                          <a:spcPct val="90000"/>
                        </a:lnSpc>
                        <a:spcBef>
                          <a:spcPts val="0"/>
                        </a:spcBef>
                        <a:spcAft>
                          <a:spcPts val="0"/>
                        </a:spcAft>
                        <a:buClrTx/>
                        <a:buSzTx/>
                        <a:buFontTx/>
                        <a:buNone/>
                        <a:tabLst/>
                        <a:defRPr/>
                      </a:pPr>
                      <a:r>
                        <a:rPr lang="en-US" sz="1100" b="0">
                          <a:solidFill>
                            <a:prstClr val="white"/>
                          </a:solidFill>
                          <a:latin typeface="+mn-lt"/>
                          <a:cs typeface="Calibri" panose="020F0502020204030204" pitchFamily="34" charset="0"/>
                        </a:rPr>
                        <a:t>COGNIZANT RESPONSIBILITY</a:t>
                      </a:r>
                    </a:p>
                  </a:txBody>
                  <a:tcPr marL="121911" marR="121911" marT="60956" marB="243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marL="0" marR="0" indent="0" algn="ctr" defTabSz="685800" rtl="0" eaLnBrk="1" fontAlgn="auto" latinLnBrk="0" hangingPunct="1">
                        <a:lnSpc>
                          <a:spcPct val="90000"/>
                        </a:lnSpc>
                        <a:spcBef>
                          <a:spcPts val="0"/>
                        </a:spcBef>
                        <a:spcAft>
                          <a:spcPts val="0"/>
                        </a:spcAft>
                        <a:buClrTx/>
                        <a:buSzTx/>
                        <a:buFontTx/>
                        <a:buNone/>
                        <a:tabLst/>
                        <a:defRPr/>
                      </a:pPr>
                      <a:r>
                        <a:rPr lang="en-US" sz="1100" b="0">
                          <a:solidFill>
                            <a:prstClr val="white"/>
                          </a:solidFill>
                          <a:latin typeface="+mn-lt"/>
                          <a:cs typeface="Calibri" panose="020F0502020204030204" pitchFamily="34" charset="0"/>
                        </a:rPr>
                        <a:t>STANDING</a:t>
                      </a:r>
                      <a:r>
                        <a:rPr lang="en-US" sz="1100" b="0" baseline="0">
                          <a:solidFill>
                            <a:prstClr val="white"/>
                          </a:solidFill>
                          <a:latin typeface="+mn-lt"/>
                          <a:cs typeface="Calibri" panose="020F0502020204030204" pitchFamily="34" charset="0"/>
                        </a:rPr>
                        <a:t> MEETING TOPICS</a:t>
                      </a:r>
                      <a:endParaRPr lang="en-US" sz="1100" b="0">
                        <a:solidFill>
                          <a:prstClr val="white"/>
                        </a:solidFill>
                        <a:latin typeface="+mn-lt"/>
                        <a:cs typeface="Calibri" panose="020F0502020204030204" pitchFamily="34" charset="0"/>
                      </a:endParaRPr>
                    </a:p>
                  </a:txBody>
                  <a:tcPr marL="121911" marR="121911" marT="60956" marB="243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marL="0" marR="0" indent="0" algn="ctr" defTabSz="685800" rtl="0" eaLnBrk="1" fontAlgn="auto" latinLnBrk="0" hangingPunct="1">
                        <a:lnSpc>
                          <a:spcPct val="90000"/>
                        </a:lnSpc>
                        <a:spcBef>
                          <a:spcPts val="0"/>
                        </a:spcBef>
                        <a:spcAft>
                          <a:spcPts val="0"/>
                        </a:spcAft>
                        <a:buClrTx/>
                        <a:buSzTx/>
                        <a:buFontTx/>
                        <a:buNone/>
                        <a:tabLst/>
                        <a:defRPr/>
                      </a:pPr>
                      <a:r>
                        <a:rPr lang="en-US" sz="1100" b="0">
                          <a:solidFill>
                            <a:prstClr val="white"/>
                          </a:solidFill>
                          <a:latin typeface="+mn-lt"/>
                          <a:cs typeface="Calibri" panose="020F0502020204030204" pitchFamily="34" charset="0"/>
                        </a:rPr>
                        <a:t>MEETING FREQUENCY</a:t>
                      </a:r>
                    </a:p>
                  </a:txBody>
                  <a:tcPr marL="121911" marR="121911" marT="60956" marB="24383"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10000"/>
                  </a:ext>
                </a:extLst>
              </a:tr>
              <a:tr h="821521">
                <a:tc>
                  <a:txBody>
                    <a:bodyPr/>
                    <a:lstStyle/>
                    <a:p>
                      <a:pPr algn="l"/>
                      <a:r>
                        <a:rPr lang="en-US" sz="1200" b="1">
                          <a:latin typeface="+mn-lt"/>
                          <a:ea typeface="Avenir Book" charset="0"/>
                          <a:cs typeface="Avenir Book" charset="0"/>
                        </a:rPr>
                        <a:t>STEERING COMMITTEE</a:t>
                      </a:r>
                    </a:p>
                  </a:txBody>
                  <a:tcPr marL="121911" marR="121911" marT="121911" marB="121911" anchor="ctr">
                    <a:lnB w="9525" cap="flat" cmpd="sng" algn="ctr">
                      <a:solidFill>
                        <a:schemeClr val="bg1">
                          <a:lumMod val="75000"/>
                        </a:schemeClr>
                      </a:solidFill>
                      <a:prstDash val="solid"/>
                      <a:round/>
                      <a:headEnd type="none" w="med" len="med"/>
                      <a:tailEnd type="none" w="med" len="med"/>
                    </a:lnB>
                  </a:tcPr>
                </a:tc>
                <a:tc>
                  <a:txBody>
                    <a:bodyPr/>
                    <a:lstStyle/>
                    <a:p>
                      <a:pPr marL="0" algn="l" defTabSz="685800" rtl="0" eaLnBrk="1" latinLnBrk="0" hangingPunct="1">
                        <a:lnSpc>
                          <a:spcPct val="100000"/>
                        </a:lnSpc>
                        <a:spcAft>
                          <a:spcPts val="1000"/>
                        </a:spcAft>
                      </a:pPr>
                      <a:r>
                        <a:rPr lang="en-US" sz="1100" b="0" i="0" kern="1200">
                          <a:solidFill>
                            <a:schemeClr val="tx1"/>
                          </a:solidFill>
                          <a:latin typeface="+mn-lt"/>
                          <a:ea typeface="Avenir Book" charset="0"/>
                          <a:cs typeface="Avenir Book" charset="0"/>
                        </a:rPr>
                        <a:t>Project Sponsor</a:t>
                      </a:r>
                    </a:p>
                  </a:txBody>
                  <a:tcPr marL="609555" marR="121911" marT="121911" marB="121911" anchor="ctr">
                    <a:lnT w="12700" cap="flat" cmpd="sng" algn="ctr">
                      <a:solidFill>
                        <a:srgbClr val="006A4D"/>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685800" rtl="0" eaLnBrk="1" fontAlgn="auto" latinLnBrk="0" hangingPunct="1">
                        <a:lnSpc>
                          <a:spcPct val="100000"/>
                        </a:lnSpc>
                        <a:spcBef>
                          <a:spcPts val="0"/>
                        </a:spcBef>
                        <a:spcAft>
                          <a:spcPts val="1000"/>
                        </a:spcAft>
                        <a:buClrTx/>
                        <a:buSzTx/>
                        <a:buFontTx/>
                        <a:buNone/>
                        <a:tabLst/>
                        <a:defRPr/>
                      </a:pPr>
                      <a:r>
                        <a:rPr lang="en-US" sz="1100" b="0" i="0" kern="1200">
                          <a:solidFill>
                            <a:schemeClr val="tx1"/>
                          </a:solidFill>
                          <a:latin typeface="+mn-lt"/>
                          <a:ea typeface="Avenir Book" charset="0"/>
                          <a:cs typeface="Avenir Book" charset="0"/>
                        </a:rPr>
                        <a:t>Executive Sponsor</a:t>
                      </a:r>
                    </a:p>
                  </a:txBody>
                  <a:tcPr marL="731464" marR="121911" marT="121911" marB="121911" anchor="ctr">
                    <a:lnB w="9525" cap="flat" cmpd="sng" algn="ctr">
                      <a:solidFill>
                        <a:schemeClr val="bg1">
                          <a:lumMod val="75000"/>
                        </a:schemeClr>
                      </a:solidFill>
                      <a:prstDash val="solid"/>
                      <a:round/>
                      <a:headEnd type="none" w="med" len="med"/>
                      <a:tailEnd type="none" w="med" len="med"/>
                    </a:lnB>
                  </a:tcPr>
                </a:tc>
                <a:tc>
                  <a:txBody>
                    <a:bodyPr/>
                    <a:lstStyle/>
                    <a:p>
                      <a:pPr marL="91440" indent="-91440">
                        <a:lnSpc>
                          <a:spcPct val="100000"/>
                        </a:lnSpc>
                        <a:spcBef>
                          <a:spcPts val="0"/>
                        </a:spcBef>
                        <a:spcAft>
                          <a:spcPts val="300"/>
                        </a:spcAft>
                        <a:buFont typeface="Verdana" pitchFamily="34" charset="0"/>
                        <a:buChar char="•"/>
                        <a:defRPr/>
                      </a:pPr>
                      <a:r>
                        <a:rPr lang="en-US" sz="1100" b="0" i="0" kern="0">
                          <a:solidFill>
                            <a:srgbClr val="000000"/>
                          </a:solidFill>
                          <a:latin typeface="+mn-lt"/>
                          <a:ea typeface="Avenir Book" charset="0"/>
                          <a:cs typeface="Avenir Book" charset="0"/>
                        </a:rPr>
                        <a:t>Overall leadership &amp; direction</a:t>
                      </a:r>
                    </a:p>
                    <a:p>
                      <a:pPr marL="91440" indent="-91440">
                        <a:lnSpc>
                          <a:spcPct val="100000"/>
                        </a:lnSpc>
                        <a:spcBef>
                          <a:spcPts val="0"/>
                        </a:spcBef>
                        <a:spcAft>
                          <a:spcPts val="300"/>
                        </a:spcAft>
                        <a:buFont typeface="Verdana" pitchFamily="34" charset="0"/>
                        <a:buChar char="•"/>
                        <a:defRPr/>
                      </a:pPr>
                      <a:r>
                        <a:rPr lang="en-US" sz="1100" b="0" i="0" kern="0">
                          <a:solidFill>
                            <a:srgbClr val="000000"/>
                          </a:solidFill>
                          <a:latin typeface="+mn-lt"/>
                          <a:ea typeface="Avenir Book" charset="0"/>
                          <a:cs typeface="Avenir Book" charset="0"/>
                        </a:rPr>
                        <a:t>Contractual audits</a:t>
                      </a:r>
                    </a:p>
                  </a:txBody>
                  <a:tcPr marL="121911" marR="121911" marT="121911" marB="121911">
                    <a:lnB w="9525" cap="flat" cmpd="sng" algn="ctr">
                      <a:solidFill>
                        <a:schemeClr val="bg1">
                          <a:lumMod val="75000"/>
                        </a:schemeClr>
                      </a:solidFill>
                      <a:prstDash val="solid"/>
                      <a:round/>
                      <a:headEnd type="none" w="med" len="med"/>
                      <a:tailEnd type="none" w="med" len="med"/>
                    </a:lnB>
                  </a:tcPr>
                </a:tc>
                <a:tc>
                  <a:txBody>
                    <a:bodyPr/>
                    <a:lstStyle/>
                    <a:p>
                      <a:pPr marL="91440" marR="0" lvl="0" indent="-91440" algn="l" defTabSz="685800" rtl="0" eaLnBrk="1" fontAlgn="auto" latinLnBrk="0" hangingPunct="1">
                        <a:lnSpc>
                          <a:spcPct val="100000"/>
                        </a:lnSpc>
                        <a:spcBef>
                          <a:spcPts val="0"/>
                        </a:spcBef>
                        <a:spcAft>
                          <a:spcPts val="300"/>
                        </a:spcAft>
                        <a:buClrTx/>
                        <a:buSzTx/>
                        <a:buFont typeface="Verdana" pitchFamily="34" charset="0"/>
                        <a:buChar char="•"/>
                        <a:tabLst/>
                        <a:defRPr/>
                      </a:pPr>
                      <a:r>
                        <a:rPr lang="en-US" sz="1100" b="0" i="0" kern="0">
                          <a:solidFill>
                            <a:srgbClr val="000000"/>
                          </a:solidFill>
                          <a:latin typeface="+mn-lt"/>
                          <a:ea typeface="Avenir Book" charset="0"/>
                          <a:cs typeface="Avenir Book" charset="0"/>
                        </a:rPr>
                        <a:t>Business performance review</a:t>
                      </a:r>
                    </a:p>
                    <a:p>
                      <a:pPr marL="91440" marR="0" lvl="0" indent="-91440" algn="l" defTabSz="685800" rtl="0" eaLnBrk="1" fontAlgn="auto" latinLnBrk="0" hangingPunct="1">
                        <a:lnSpc>
                          <a:spcPct val="100000"/>
                        </a:lnSpc>
                        <a:spcBef>
                          <a:spcPts val="0"/>
                        </a:spcBef>
                        <a:spcAft>
                          <a:spcPts val="300"/>
                        </a:spcAft>
                        <a:buClrTx/>
                        <a:buSzTx/>
                        <a:buFont typeface="Verdana" pitchFamily="34" charset="0"/>
                        <a:buChar char="•"/>
                        <a:tabLst/>
                        <a:defRPr/>
                      </a:pPr>
                      <a:r>
                        <a:rPr lang="en-US" sz="1100" b="0" i="0" kern="0">
                          <a:solidFill>
                            <a:srgbClr val="000000"/>
                          </a:solidFill>
                          <a:latin typeface="+mn-lt"/>
                          <a:ea typeface="Avenir Book" charset="0"/>
                          <a:cs typeface="Avenir Book" charset="0"/>
                        </a:rPr>
                        <a:t>Strategic planning </a:t>
                      </a:r>
                    </a:p>
                    <a:p>
                      <a:pPr marL="91440" indent="-91440">
                        <a:lnSpc>
                          <a:spcPct val="100000"/>
                        </a:lnSpc>
                        <a:spcBef>
                          <a:spcPts val="0"/>
                        </a:spcBef>
                        <a:spcAft>
                          <a:spcPts val="300"/>
                        </a:spcAft>
                        <a:buFont typeface="Verdana" pitchFamily="34" charset="0"/>
                        <a:buChar char="•"/>
                        <a:defRPr/>
                      </a:pPr>
                      <a:endParaRPr lang="en-US" sz="1100" b="0" i="0" kern="0">
                        <a:solidFill>
                          <a:srgbClr val="000000"/>
                        </a:solidFill>
                        <a:latin typeface="+mn-lt"/>
                        <a:ea typeface="Avenir Book" charset="0"/>
                        <a:cs typeface="Avenir Book" charset="0"/>
                      </a:endParaRPr>
                    </a:p>
                  </a:txBody>
                  <a:tcPr marL="121911" marR="121911" marT="121911" marB="121911">
                    <a:lnB w="9525" cap="flat" cmpd="sng" algn="ctr">
                      <a:solidFill>
                        <a:schemeClr val="bg1">
                          <a:lumMod val="75000"/>
                        </a:schemeClr>
                      </a:solidFill>
                      <a:prstDash val="solid"/>
                      <a:round/>
                      <a:headEnd type="none" w="med" len="med"/>
                      <a:tailEnd type="none" w="med" len="med"/>
                    </a:lnB>
                  </a:tcPr>
                </a:tc>
                <a:tc>
                  <a:txBody>
                    <a:bodyPr/>
                    <a:lstStyle/>
                    <a:p>
                      <a:pPr marL="0" indent="0">
                        <a:lnSpc>
                          <a:spcPct val="90000"/>
                        </a:lnSpc>
                        <a:spcBef>
                          <a:spcPts val="0"/>
                        </a:spcBef>
                        <a:spcAft>
                          <a:spcPts val="300"/>
                        </a:spcAft>
                        <a:buFont typeface="Verdana" pitchFamily="34" charset="0"/>
                        <a:buNone/>
                        <a:defRPr/>
                      </a:pPr>
                      <a:r>
                        <a:rPr lang="en-US" sz="1100" b="0" i="0" kern="0">
                          <a:solidFill>
                            <a:srgbClr val="000000"/>
                          </a:solidFill>
                          <a:latin typeface="+mn-lt"/>
                          <a:ea typeface="Avenir Book" charset="0"/>
                          <a:cs typeface="Avenir Book" charset="0"/>
                        </a:rPr>
                        <a:t>Quarterly</a:t>
                      </a:r>
                    </a:p>
                  </a:txBody>
                  <a:tcPr marL="121911" marR="121911" marT="121911" marB="121911">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733955">
                <a:tc>
                  <a:txBody>
                    <a:bodyPr/>
                    <a:lstStyle/>
                    <a:p>
                      <a:pPr algn="l"/>
                      <a:r>
                        <a:rPr lang="en-US" sz="1200" b="1">
                          <a:latin typeface="+mn-lt"/>
                          <a:ea typeface="Avenir Book" charset="0"/>
                          <a:cs typeface="Avenir Book" charset="0"/>
                        </a:rPr>
                        <a:t>CORE</a:t>
                      </a:r>
                    </a:p>
                    <a:p>
                      <a:pPr algn="l"/>
                      <a:r>
                        <a:rPr lang="en-US" sz="1200" b="1">
                          <a:latin typeface="+mn-lt"/>
                          <a:ea typeface="Avenir Book" charset="0"/>
                          <a:cs typeface="Avenir Book" charset="0"/>
                        </a:rPr>
                        <a:t>TEAM</a:t>
                      </a:r>
                    </a:p>
                  </a:txBody>
                  <a:tcPr marL="121911" marR="121911" marT="121911" marB="121911"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algn="l" defTabSz="685800" rtl="0" eaLnBrk="1" latinLnBrk="0" hangingPunct="1">
                        <a:lnSpc>
                          <a:spcPct val="100000"/>
                        </a:lnSpc>
                        <a:spcAft>
                          <a:spcPts val="1000"/>
                        </a:spcAft>
                        <a:defRPr/>
                      </a:pPr>
                      <a:r>
                        <a:rPr lang="en-US" sz="1100" b="0" i="0" kern="1200">
                          <a:solidFill>
                            <a:schemeClr val="tx1"/>
                          </a:solidFill>
                          <a:latin typeface="+mn-lt"/>
                          <a:ea typeface="Avenir Book" charset="0"/>
                          <a:cs typeface="Avenir Book" charset="0"/>
                        </a:rPr>
                        <a:t>Marketing Team</a:t>
                      </a:r>
                    </a:p>
                    <a:p>
                      <a:pPr marL="0" marR="0" indent="0" algn="l" defTabSz="685800" rtl="0" eaLnBrk="1" fontAlgn="auto" latinLnBrk="0" hangingPunct="1">
                        <a:lnSpc>
                          <a:spcPct val="100000"/>
                        </a:lnSpc>
                        <a:spcBef>
                          <a:spcPts val="0"/>
                        </a:spcBef>
                        <a:spcAft>
                          <a:spcPts val="1000"/>
                        </a:spcAft>
                        <a:buClrTx/>
                        <a:buSzTx/>
                        <a:buFontTx/>
                        <a:buNone/>
                        <a:tabLst/>
                        <a:defRPr/>
                      </a:pPr>
                      <a:r>
                        <a:rPr lang="en-US" sz="1100" b="0" i="0" kern="1200">
                          <a:solidFill>
                            <a:schemeClr val="tx1"/>
                          </a:solidFill>
                          <a:latin typeface="+mn-lt"/>
                          <a:ea typeface="Avenir Book" charset="0"/>
                          <a:cs typeface="Avenir Book" charset="0"/>
                        </a:rPr>
                        <a:t>Technology</a:t>
                      </a:r>
                      <a:r>
                        <a:rPr lang="en-US" sz="1100" b="0" i="0" kern="1200" baseline="0">
                          <a:solidFill>
                            <a:schemeClr val="tx1"/>
                          </a:solidFill>
                          <a:latin typeface="+mn-lt"/>
                          <a:ea typeface="Avenir Book" charset="0"/>
                          <a:cs typeface="Avenir Book" charset="0"/>
                        </a:rPr>
                        <a:t> Team</a:t>
                      </a:r>
                    </a:p>
                    <a:p>
                      <a:pPr marL="0" marR="0" indent="0" algn="l" defTabSz="685800" rtl="0" eaLnBrk="1" fontAlgn="auto" latinLnBrk="0" hangingPunct="1">
                        <a:lnSpc>
                          <a:spcPct val="100000"/>
                        </a:lnSpc>
                        <a:spcBef>
                          <a:spcPts val="0"/>
                        </a:spcBef>
                        <a:spcAft>
                          <a:spcPts val="1000"/>
                        </a:spcAft>
                        <a:buClrTx/>
                        <a:buSzTx/>
                        <a:buFontTx/>
                        <a:buNone/>
                        <a:tabLst/>
                        <a:defRPr/>
                      </a:pPr>
                      <a:r>
                        <a:rPr lang="en-US" sz="1100" b="0" i="0" kern="1200" baseline="0">
                          <a:solidFill>
                            <a:schemeClr val="tx1"/>
                          </a:solidFill>
                          <a:latin typeface="+mn-lt"/>
                          <a:ea typeface="Avenir Book" charset="0"/>
                          <a:cs typeface="Avenir Book" charset="0"/>
                        </a:rPr>
                        <a:t>Business Owner</a:t>
                      </a:r>
                    </a:p>
                    <a:p>
                      <a:pPr marL="0" marR="0" lvl="0" indent="0" algn="l" defTabSz="685800" rtl="0" eaLnBrk="1" fontAlgn="auto" latinLnBrk="0" hangingPunct="1">
                        <a:lnSpc>
                          <a:spcPct val="100000"/>
                        </a:lnSpc>
                        <a:spcBef>
                          <a:spcPts val="0"/>
                        </a:spcBef>
                        <a:spcAft>
                          <a:spcPts val="1000"/>
                        </a:spcAft>
                        <a:buClrTx/>
                        <a:buSzTx/>
                        <a:buFontTx/>
                        <a:buNone/>
                        <a:tabLst/>
                        <a:defRPr/>
                      </a:pPr>
                      <a:r>
                        <a:rPr lang="en-US" sz="1100" b="0" i="0" kern="1200" baseline="0">
                          <a:solidFill>
                            <a:schemeClr val="tx1"/>
                          </a:solidFill>
                          <a:latin typeface="+mn-lt"/>
                          <a:ea typeface="Avenir Book" charset="0"/>
                          <a:cs typeface="Avenir Book" charset="0"/>
                        </a:rPr>
                        <a:t>Product Owner </a:t>
                      </a:r>
                      <a:endParaRPr lang="en-US" sz="1100" b="0" i="0" kern="1200">
                        <a:solidFill>
                          <a:schemeClr val="tx1"/>
                        </a:solidFill>
                        <a:latin typeface="+mn-lt"/>
                        <a:ea typeface="Avenir Book" charset="0"/>
                        <a:cs typeface="Avenir Book" charset="0"/>
                      </a:endParaRPr>
                    </a:p>
                  </a:txBody>
                  <a:tcPr marL="609555" marR="121911" marT="121911" marB="121911"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1000"/>
                        </a:spcAft>
                        <a:buClrTx/>
                        <a:buSzTx/>
                        <a:buFontTx/>
                        <a:buNone/>
                        <a:tabLst/>
                        <a:defRPr/>
                      </a:pPr>
                      <a:r>
                        <a:rPr lang="en-US" sz="1100" b="0" i="0" kern="1200">
                          <a:solidFill>
                            <a:schemeClr val="tx1"/>
                          </a:solidFill>
                          <a:latin typeface="+mn-lt"/>
                          <a:ea typeface="Avenir Book" charset="0"/>
                          <a:cs typeface="Avenir Book" charset="0"/>
                        </a:rPr>
                        <a:t>Engagement Lead</a:t>
                      </a:r>
                    </a:p>
                    <a:p>
                      <a:pPr marL="0" marR="0" lvl="0" indent="0" algn="l" defTabSz="685800" rtl="0" eaLnBrk="1" fontAlgn="auto" latinLnBrk="0" hangingPunct="1">
                        <a:lnSpc>
                          <a:spcPct val="100000"/>
                        </a:lnSpc>
                        <a:spcBef>
                          <a:spcPts val="0"/>
                        </a:spcBef>
                        <a:spcAft>
                          <a:spcPts val="1000"/>
                        </a:spcAft>
                        <a:buClrTx/>
                        <a:buSzTx/>
                        <a:buFontTx/>
                        <a:buNone/>
                        <a:tabLst/>
                        <a:defRPr/>
                      </a:pPr>
                      <a:r>
                        <a:rPr lang="en-US" sz="1100" b="0" i="0" kern="1200">
                          <a:solidFill>
                            <a:schemeClr val="tx1"/>
                          </a:solidFill>
                          <a:latin typeface="+mn-lt"/>
                          <a:ea typeface="Avenir Book" charset="0"/>
                          <a:cs typeface="Avenir Book" charset="0"/>
                        </a:rPr>
                        <a:t>Program Manager</a:t>
                      </a:r>
                    </a:p>
                    <a:p>
                      <a:pPr marL="0" marR="0" lvl="0" indent="0" algn="l" defTabSz="685800" rtl="0" eaLnBrk="1" fontAlgn="auto" latinLnBrk="0" hangingPunct="1">
                        <a:lnSpc>
                          <a:spcPct val="100000"/>
                        </a:lnSpc>
                        <a:spcBef>
                          <a:spcPts val="0"/>
                        </a:spcBef>
                        <a:spcAft>
                          <a:spcPts val="1000"/>
                        </a:spcAft>
                        <a:buClrTx/>
                        <a:buSzTx/>
                        <a:buFontTx/>
                        <a:buNone/>
                        <a:tabLst/>
                        <a:defRPr/>
                      </a:pPr>
                      <a:r>
                        <a:rPr lang="en-US" sz="1100" b="0" i="0" kern="1200">
                          <a:solidFill>
                            <a:schemeClr val="tx1"/>
                          </a:solidFill>
                          <a:latin typeface="+mn-lt"/>
                          <a:ea typeface="Avenir Book" charset="0"/>
                          <a:cs typeface="Avenir Book" charset="0"/>
                        </a:rPr>
                        <a:t>Experience Director</a:t>
                      </a:r>
                    </a:p>
                    <a:p>
                      <a:pPr marL="0" marR="0" lvl="0" indent="0" algn="l" defTabSz="685800" rtl="0" eaLnBrk="1" fontAlgn="auto" latinLnBrk="0" hangingPunct="1">
                        <a:lnSpc>
                          <a:spcPct val="100000"/>
                        </a:lnSpc>
                        <a:spcBef>
                          <a:spcPts val="0"/>
                        </a:spcBef>
                        <a:spcAft>
                          <a:spcPts val="1000"/>
                        </a:spcAft>
                        <a:buClrTx/>
                        <a:buSzTx/>
                        <a:buFontTx/>
                        <a:buNone/>
                        <a:tabLst/>
                        <a:defRPr/>
                      </a:pPr>
                      <a:r>
                        <a:rPr lang="en-US" sz="1100" b="0" i="0" kern="1200">
                          <a:solidFill>
                            <a:schemeClr val="tx1"/>
                          </a:solidFill>
                          <a:latin typeface="+mn-lt"/>
                          <a:ea typeface="Avenir Book" charset="0"/>
                          <a:cs typeface="Avenir Book" charset="0"/>
                        </a:rPr>
                        <a:t>Technology Lead</a:t>
                      </a:r>
                    </a:p>
                    <a:p>
                      <a:pPr marL="0" marR="0" lvl="0" indent="0" algn="l" defTabSz="685800" rtl="0" eaLnBrk="1" fontAlgn="auto" latinLnBrk="0" hangingPunct="1">
                        <a:lnSpc>
                          <a:spcPct val="100000"/>
                        </a:lnSpc>
                        <a:spcBef>
                          <a:spcPts val="0"/>
                        </a:spcBef>
                        <a:spcAft>
                          <a:spcPts val="1000"/>
                        </a:spcAft>
                        <a:buClrTx/>
                        <a:buSzTx/>
                        <a:buFontTx/>
                        <a:buNone/>
                        <a:tabLst/>
                        <a:defRPr/>
                      </a:pPr>
                      <a:r>
                        <a:rPr lang="en-US" sz="1100" b="0" i="0" kern="1200">
                          <a:solidFill>
                            <a:schemeClr val="tx1"/>
                          </a:solidFill>
                          <a:latin typeface="+mn-lt"/>
                          <a:ea typeface="Avenir Book" charset="0"/>
                          <a:cs typeface="Avenir Book" charset="0"/>
                        </a:rPr>
                        <a:t>Product Manager</a:t>
                      </a:r>
                    </a:p>
                  </a:txBody>
                  <a:tcPr marL="731464" marR="121911" marT="121911" marB="121911"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91440" indent="-91440" algn="l" defTabSz="685800" rtl="0" eaLnBrk="1" latinLnBrk="0" hangingPunct="1">
                        <a:lnSpc>
                          <a:spcPct val="100000"/>
                        </a:lnSpc>
                        <a:spcBef>
                          <a:spcPts val="0"/>
                        </a:spcBef>
                        <a:spcAft>
                          <a:spcPts val="300"/>
                        </a:spcAft>
                        <a:buFont typeface="Verdana" pitchFamily="34" charset="0"/>
                        <a:buChar char="•"/>
                        <a:defRPr/>
                      </a:pPr>
                      <a:r>
                        <a:rPr lang="en-US" sz="1100" b="0" i="0" kern="0">
                          <a:solidFill>
                            <a:srgbClr val="000000"/>
                          </a:solidFill>
                          <a:latin typeface="+mn-lt"/>
                          <a:ea typeface="Avenir Book" charset="0"/>
                          <a:cs typeface="Avenir Book" charset="0"/>
                        </a:rPr>
                        <a:t>Internal controls and audits and findings</a:t>
                      </a:r>
                    </a:p>
                    <a:p>
                      <a:pPr marL="91440" indent="-91440" algn="l" defTabSz="685800" rtl="0" eaLnBrk="1" latinLnBrk="0" hangingPunct="1">
                        <a:lnSpc>
                          <a:spcPct val="100000"/>
                        </a:lnSpc>
                        <a:spcBef>
                          <a:spcPts val="0"/>
                        </a:spcBef>
                        <a:spcAft>
                          <a:spcPts val="300"/>
                        </a:spcAft>
                        <a:buFont typeface="Verdana" pitchFamily="34" charset="0"/>
                        <a:buChar char="•"/>
                        <a:defRPr/>
                      </a:pPr>
                      <a:r>
                        <a:rPr lang="en-GB" sz="1100" b="0" i="0" kern="0">
                          <a:solidFill>
                            <a:srgbClr val="000000"/>
                          </a:solidFill>
                          <a:latin typeface="+mn-lt"/>
                          <a:ea typeface="Avenir Book" charset="0"/>
                          <a:cs typeface="Avenir Book" charset="0"/>
                        </a:rPr>
                        <a:t>Overall delivery accountability</a:t>
                      </a:r>
                      <a:endParaRPr lang="en-US" sz="1100" b="0" i="0" kern="0">
                        <a:solidFill>
                          <a:srgbClr val="000000"/>
                        </a:solidFill>
                        <a:latin typeface="+mn-lt"/>
                        <a:ea typeface="Avenir Book" charset="0"/>
                        <a:cs typeface="Avenir Book" charset="0"/>
                      </a:endParaRPr>
                    </a:p>
                  </a:txBody>
                  <a:tcPr marL="121911" marR="121911" marT="121911" marB="121911">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91440" indent="-91440" algn="l" defTabSz="685800" rtl="0" eaLnBrk="1" latinLnBrk="0" hangingPunct="1">
                        <a:lnSpc>
                          <a:spcPct val="100000"/>
                        </a:lnSpc>
                        <a:spcBef>
                          <a:spcPts val="0"/>
                        </a:spcBef>
                        <a:spcAft>
                          <a:spcPts val="300"/>
                        </a:spcAft>
                        <a:buFont typeface="Verdana" pitchFamily="34" charset="0"/>
                        <a:buChar char="•"/>
                        <a:defRPr/>
                      </a:pPr>
                      <a:r>
                        <a:rPr lang="en-US" sz="1100" b="0" i="0" kern="0">
                          <a:solidFill>
                            <a:srgbClr val="000000"/>
                          </a:solidFill>
                          <a:latin typeface="+mn-lt"/>
                          <a:ea typeface="Avenir Book" charset="0"/>
                          <a:cs typeface="Avenir Book" charset="0"/>
                        </a:rPr>
                        <a:t>Operations SLA review against metrics</a:t>
                      </a:r>
                    </a:p>
                    <a:p>
                      <a:pPr marL="91440" indent="-91440" algn="l" defTabSz="685800" rtl="0" eaLnBrk="1" latinLnBrk="0" hangingPunct="1">
                        <a:lnSpc>
                          <a:spcPct val="100000"/>
                        </a:lnSpc>
                        <a:spcBef>
                          <a:spcPts val="0"/>
                        </a:spcBef>
                        <a:spcAft>
                          <a:spcPts val="300"/>
                        </a:spcAft>
                        <a:buFont typeface="Verdana" pitchFamily="34" charset="0"/>
                        <a:buChar char="•"/>
                        <a:defRPr/>
                      </a:pPr>
                      <a:r>
                        <a:rPr lang="en-US" sz="1100" b="0" i="0" kern="0">
                          <a:solidFill>
                            <a:srgbClr val="000000"/>
                          </a:solidFill>
                          <a:latin typeface="+mn-lt"/>
                          <a:ea typeface="Avenir Book" charset="0"/>
                          <a:cs typeface="Avenir Book" charset="0"/>
                        </a:rPr>
                        <a:t>Volume analysis and forecasting</a:t>
                      </a:r>
                    </a:p>
                    <a:p>
                      <a:pPr marL="91440" indent="-91440" algn="l" defTabSz="685800" rtl="0" eaLnBrk="1" latinLnBrk="0" hangingPunct="1">
                        <a:lnSpc>
                          <a:spcPct val="100000"/>
                        </a:lnSpc>
                        <a:spcBef>
                          <a:spcPts val="0"/>
                        </a:spcBef>
                        <a:spcAft>
                          <a:spcPts val="300"/>
                        </a:spcAft>
                        <a:buFont typeface="Verdana" pitchFamily="34" charset="0"/>
                        <a:buChar char="•"/>
                        <a:defRPr/>
                      </a:pPr>
                      <a:r>
                        <a:rPr lang="en-US" sz="1100" b="0" i="0" kern="0">
                          <a:solidFill>
                            <a:srgbClr val="000000"/>
                          </a:solidFill>
                          <a:latin typeface="+mn-lt"/>
                          <a:ea typeface="Avenir Book" charset="0"/>
                          <a:cs typeface="Avenir Book" charset="0"/>
                        </a:rPr>
                        <a:t>Strategic</a:t>
                      </a:r>
                      <a:r>
                        <a:rPr lang="en-US" sz="1100" b="0" i="0" kern="0" baseline="0">
                          <a:solidFill>
                            <a:srgbClr val="000000"/>
                          </a:solidFill>
                          <a:latin typeface="+mn-lt"/>
                          <a:ea typeface="Avenir Book" charset="0"/>
                          <a:cs typeface="Avenir Book" charset="0"/>
                        </a:rPr>
                        <a:t> prioritization</a:t>
                      </a:r>
                    </a:p>
                    <a:p>
                      <a:pPr marL="91440" indent="-91440" algn="l" defTabSz="685800" rtl="0" eaLnBrk="1" latinLnBrk="0" hangingPunct="1">
                        <a:lnSpc>
                          <a:spcPct val="100000"/>
                        </a:lnSpc>
                        <a:spcBef>
                          <a:spcPts val="0"/>
                        </a:spcBef>
                        <a:spcAft>
                          <a:spcPts val="300"/>
                        </a:spcAft>
                        <a:buFont typeface="Verdana" pitchFamily="34" charset="0"/>
                        <a:buChar char="•"/>
                        <a:defRPr/>
                      </a:pPr>
                      <a:r>
                        <a:rPr lang="en-US" sz="1100" b="0" i="0" kern="0" baseline="0">
                          <a:solidFill>
                            <a:srgbClr val="000000"/>
                          </a:solidFill>
                          <a:latin typeface="+mn-lt"/>
                          <a:ea typeface="Avenir Book" charset="0"/>
                          <a:cs typeface="Avenir Book" charset="0"/>
                        </a:rPr>
                        <a:t>Thought leadership</a:t>
                      </a:r>
                      <a:endParaRPr lang="en-US" sz="1100" b="0" i="0" kern="0">
                        <a:solidFill>
                          <a:srgbClr val="000000"/>
                        </a:solidFill>
                        <a:latin typeface="+mn-lt"/>
                        <a:ea typeface="Avenir Book" charset="0"/>
                        <a:cs typeface="Avenir Book" charset="0"/>
                      </a:endParaRPr>
                    </a:p>
                    <a:p>
                      <a:pPr marL="91440" indent="-91440" algn="l" defTabSz="685800" rtl="0" eaLnBrk="1" latinLnBrk="0" hangingPunct="1">
                        <a:lnSpc>
                          <a:spcPct val="100000"/>
                        </a:lnSpc>
                        <a:spcBef>
                          <a:spcPts val="0"/>
                        </a:spcBef>
                        <a:spcAft>
                          <a:spcPts val="300"/>
                        </a:spcAft>
                        <a:buFont typeface="Verdana" pitchFamily="34" charset="0"/>
                        <a:buChar char="•"/>
                        <a:defRPr/>
                      </a:pPr>
                      <a:endParaRPr lang="en-US" sz="1100" b="0" i="0" kern="0">
                        <a:solidFill>
                          <a:srgbClr val="000000"/>
                        </a:solidFill>
                        <a:latin typeface="+mn-lt"/>
                        <a:ea typeface="Avenir Book" charset="0"/>
                        <a:cs typeface="Avenir Book" charset="0"/>
                      </a:endParaRPr>
                    </a:p>
                  </a:txBody>
                  <a:tcPr marL="121911" marR="121911" marT="121911" marB="121911">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indent="0" algn="l" defTabSz="685800" rtl="0" eaLnBrk="1" latinLnBrk="0" hangingPunct="1">
                        <a:lnSpc>
                          <a:spcPct val="90000"/>
                        </a:lnSpc>
                        <a:spcBef>
                          <a:spcPts val="0"/>
                        </a:spcBef>
                        <a:spcAft>
                          <a:spcPts val="300"/>
                        </a:spcAft>
                        <a:buFont typeface="Verdana" pitchFamily="34" charset="0"/>
                        <a:buNone/>
                        <a:defRPr/>
                      </a:pPr>
                      <a:r>
                        <a:rPr lang="en-US" sz="1100" b="0" i="0" kern="0">
                          <a:solidFill>
                            <a:srgbClr val="000000"/>
                          </a:solidFill>
                          <a:latin typeface="+mn-lt"/>
                          <a:ea typeface="Avenir Book" charset="0"/>
                          <a:cs typeface="Avenir Book" charset="0"/>
                        </a:rPr>
                        <a:t>Bi-Weekly / Monthly</a:t>
                      </a:r>
                    </a:p>
                  </a:txBody>
                  <a:tcPr marL="121911" marR="121911" marT="121911" marB="121911">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2099687">
                <a:tc>
                  <a:txBody>
                    <a:bodyPr/>
                    <a:lstStyle/>
                    <a:p>
                      <a:pPr algn="l"/>
                      <a:r>
                        <a:rPr lang="en-US" sz="1200" b="1">
                          <a:latin typeface="+mn-lt"/>
                          <a:ea typeface="Avenir Book" charset="0"/>
                          <a:cs typeface="Avenir Book" charset="0"/>
                        </a:rPr>
                        <a:t>DELIVERY</a:t>
                      </a:r>
                    </a:p>
                    <a:p>
                      <a:pPr algn="l"/>
                      <a:r>
                        <a:rPr lang="en-US" sz="1200" b="1">
                          <a:latin typeface="+mn-lt"/>
                          <a:ea typeface="Avenir Book" charset="0"/>
                          <a:cs typeface="Avenir Book" charset="0"/>
                        </a:rPr>
                        <a:t>ORGANIZATION</a:t>
                      </a:r>
                    </a:p>
                  </a:txBody>
                  <a:tcPr marL="121911" marR="121911" marT="121911" marB="121911" anchor="ctr">
                    <a:lnT w="9525" cap="flat" cmpd="sng" algn="ctr">
                      <a:solidFill>
                        <a:schemeClr val="bg1">
                          <a:lumMod val="75000"/>
                        </a:schemeClr>
                      </a:solidFill>
                      <a:prstDash val="solid"/>
                      <a:round/>
                      <a:headEnd type="none" w="med" len="med"/>
                      <a:tailEnd type="none" w="med" len="med"/>
                    </a:lnT>
                  </a:tcPr>
                </a:tc>
                <a:tc>
                  <a:txBody>
                    <a:bodyPr/>
                    <a:lstStyle/>
                    <a:p>
                      <a:pPr marL="0" algn="l" defTabSz="685800" rtl="0" eaLnBrk="1" latinLnBrk="0" hangingPunct="1">
                        <a:lnSpc>
                          <a:spcPct val="100000"/>
                        </a:lnSpc>
                        <a:spcAft>
                          <a:spcPts val="1000"/>
                        </a:spcAft>
                        <a:defRPr/>
                      </a:pPr>
                      <a:r>
                        <a:rPr lang="en-US" sz="1100" b="0" i="0" kern="1200">
                          <a:solidFill>
                            <a:schemeClr val="tx1"/>
                          </a:solidFill>
                          <a:latin typeface="+mn-lt"/>
                          <a:ea typeface="Avenir Book" charset="0"/>
                          <a:cs typeface="Avenir Book" charset="0"/>
                        </a:rPr>
                        <a:t>Marketing</a:t>
                      </a:r>
                      <a:r>
                        <a:rPr lang="en-US" sz="1100" b="0" i="0" kern="1200" baseline="0">
                          <a:solidFill>
                            <a:schemeClr val="tx1"/>
                          </a:solidFill>
                          <a:latin typeface="+mn-lt"/>
                          <a:ea typeface="Avenir Book" charset="0"/>
                          <a:cs typeface="Avenir Book" charset="0"/>
                        </a:rPr>
                        <a:t> Team</a:t>
                      </a:r>
                      <a:endParaRPr lang="en-US" sz="1100" b="0" i="0" kern="1200">
                        <a:solidFill>
                          <a:schemeClr val="tx1"/>
                        </a:solidFill>
                        <a:latin typeface="+mn-lt"/>
                        <a:ea typeface="Avenir Book" charset="0"/>
                        <a:cs typeface="Avenir Book" charset="0"/>
                      </a:endParaRPr>
                    </a:p>
                    <a:p>
                      <a:pPr marL="0" marR="0" indent="0" algn="l" defTabSz="685800" rtl="0" eaLnBrk="1" fontAlgn="auto" latinLnBrk="0" hangingPunct="1">
                        <a:lnSpc>
                          <a:spcPct val="100000"/>
                        </a:lnSpc>
                        <a:spcBef>
                          <a:spcPts val="0"/>
                        </a:spcBef>
                        <a:spcAft>
                          <a:spcPts val="1000"/>
                        </a:spcAft>
                        <a:buClrTx/>
                        <a:buSzTx/>
                        <a:buFontTx/>
                        <a:buNone/>
                        <a:tabLst/>
                        <a:defRPr/>
                      </a:pPr>
                      <a:r>
                        <a:rPr lang="en-US" sz="1100" b="0" i="0" kern="1200">
                          <a:solidFill>
                            <a:schemeClr val="tx1"/>
                          </a:solidFill>
                          <a:latin typeface="+mn-lt"/>
                          <a:ea typeface="Avenir Book" charset="0"/>
                          <a:cs typeface="Avenir Book" charset="0"/>
                        </a:rPr>
                        <a:t>Technology</a:t>
                      </a:r>
                      <a:r>
                        <a:rPr lang="en-US" sz="1100" b="0" i="0" kern="1200" baseline="0">
                          <a:solidFill>
                            <a:schemeClr val="tx1"/>
                          </a:solidFill>
                          <a:latin typeface="+mn-lt"/>
                          <a:ea typeface="Avenir Book" charset="0"/>
                          <a:cs typeface="Avenir Book" charset="0"/>
                        </a:rPr>
                        <a:t> Team</a:t>
                      </a:r>
                    </a:p>
                    <a:p>
                      <a:pPr marL="0" marR="0" indent="0" algn="l" defTabSz="685800" rtl="0" eaLnBrk="1" fontAlgn="auto" latinLnBrk="0" hangingPunct="1">
                        <a:lnSpc>
                          <a:spcPct val="100000"/>
                        </a:lnSpc>
                        <a:spcBef>
                          <a:spcPts val="0"/>
                        </a:spcBef>
                        <a:spcAft>
                          <a:spcPts val="1000"/>
                        </a:spcAft>
                        <a:buClrTx/>
                        <a:buSzTx/>
                        <a:buFontTx/>
                        <a:buNone/>
                        <a:tabLst/>
                        <a:defRPr/>
                      </a:pPr>
                      <a:r>
                        <a:rPr lang="en-US" sz="1100" b="0" i="0" kern="1200" baseline="0">
                          <a:solidFill>
                            <a:schemeClr val="tx1"/>
                          </a:solidFill>
                          <a:latin typeface="+mn-lt"/>
                          <a:ea typeface="Avenir Book" charset="0"/>
                          <a:cs typeface="Avenir Book" charset="0"/>
                        </a:rPr>
                        <a:t>Product Owner </a:t>
                      </a:r>
                      <a:endParaRPr lang="en-US" sz="1100" b="0" i="0" kern="1200">
                        <a:solidFill>
                          <a:schemeClr val="tx1"/>
                        </a:solidFill>
                        <a:latin typeface="+mn-lt"/>
                        <a:ea typeface="Avenir Book" charset="0"/>
                        <a:cs typeface="Avenir Book" charset="0"/>
                      </a:endParaRPr>
                    </a:p>
                    <a:p>
                      <a:pPr marL="0" marR="0" indent="0" algn="l" defTabSz="685800" rtl="0" eaLnBrk="1" fontAlgn="auto" latinLnBrk="0" hangingPunct="1">
                        <a:lnSpc>
                          <a:spcPct val="100000"/>
                        </a:lnSpc>
                        <a:spcBef>
                          <a:spcPts val="0"/>
                        </a:spcBef>
                        <a:spcAft>
                          <a:spcPts val="1000"/>
                        </a:spcAft>
                        <a:buClrTx/>
                        <a:buSzTx/>
                        <a:buFontTx/>
                        <a:buNone/>
                        <a:tabLst/>
                        <a:defRPr/>
                      </a:pPr>
                      <a:r>
                        <a:rPr lang="en-US" sz="1100" b="0" i="0" kern="1200">
                          <a:solidFill>
                            <a:schemeClr val="tx1"/>
                          </a:solidFill>
                          <a:latin typeface="+mn-lt"/>
                          <a:ea typeface="Avenir Book" charset="0"/>
                          <a:cs typeface="Avenir Book" charset="0"/>
                        </a:rPr>
                        <a:t>3</a:t>
                      </a:r>
                      <a:r>
                        <a:rPr lang="en-US" sz="1100" b="0" i="0" kern="1200" baseline="30000">
                          <a:solidFill>
                            <a:schemeClr val="tx1"/>
                          </a:solidFill>
                          <a:latin typeface="+mn-lt"/>
                          <a:ea typeface="Avenir Book" charset="0"/>
                          <a:cs typeface="Avenir Book" charset="0"/>
                        </a:rPr>
                        <a:t>rd</a:t>
                      </a:r>
                      <a:r>
                        <a:rPr lang="en-US" sz="1100" b="0" i="0" kern="1200">
                          <a:solidFill>
                            <a:schemeClr val="tx1"/>
                          </a:solidFill>
                          <a:latin typeface="+mn-lt"/>
                          <a:ea typeface="Avenir Book" charset="0"/>
                          <a:cs typeface="Avenir Book" charset="0"/>
                        </a:rPr>
                        <a:t> Party</a:t>
                      </a:r>
                      <a:r>
                        <a:rPr lang="en-US" sz="1100" b="0" i="0" kern="1200" baseline="0">
                          <a:solidFill>
                            <a:schemeClr val="tx1"/>
                          </a:solidFill>
                          <a:latin typeface="+mn-lt"/>
                          <a:ea typeface="Avenir Book" charset="0"/>
                          <a:cs typeface="Avenir Book" charset="0"/>
                        </a:rPr>
                        <a:t> Teams (if applicable) </a:t>
                      </a:r>
                      <a:endParaRPr lang="en-US" sz="1100" b="0" i="0" kern="1200">
                        <a:solidFill>
                          <a:schemeClr val="tx1"/>
                        </a:solidFill>
                        <a:latin typeface="+mn-lt"/>
                        <a:ea typeface="Avenir Book" charset="0"/>
                        <a:cs typeface="Avenir Book" charset="0"/>
                      </a:endParaRPr>
                    </a:p>
                  </a:txBody>
                  <a:tcPr marL="609555" marR="121911" marT="121911" marB="487643" anchor="ctr">
                    <a:lnT w="9525" cap="flat" cmpd="sng" algn="ctr">
                      <a:solidFill>
                        <a:schemeClr val="bg1">
                          <a:lumMod val="75000"/>
                        </a:schemeClr>
                      </a:solidFill>
                      <a:prstDash val="solid"/>
                      <a:round/>
                      <a:headEnd type="none" w="med" len="med"/>
                      <a:tailEnd type="none" w="med" len="med"/>
                    </a:lnT>
                    <a:solidFill>
                      <a:schemeClr val="bg1">
                        <a:lumMod val="95000"/>
                      </a:schemeClr>
                    </a:solidFill>
                  </a:tcPr>
                </a:tc>
                <a:tc>
                  <a:txBody>
                    <a:bodyPr/>
                    <a:lstStyle/>
                    <a:p>
                      <a:pPr marL="0" marR="0" indent="0" algn="l" defTabSz="685800" rtl="0" eaLnBrk="1" fontAlgn="auto" latinLnBrk="0" hangingPunct="1">
                        <a:lnSpc>
                          <a:spcPct val="100000"/>
                        </a:lnSpc>
                        <a:spcBef>
                          <a:spcPts val="0"/>
                        </a:spcBef>
                        <a:spcAft>
                          <a:spcPts val="1000"/>
                        </a:spcAft>
                        <a:buClrTx/>
                        <a:buSzTx/>
                        <a:buFontTx/>
                        <a:buNone/>
                        <a:tabLst/>
                        <a:defRPr/>
                      </a:pPr>
                      <a:r>
                        <a:rPr lang="en-US" sz="1100" b="0" i="0" kern="1200">
                          <a:solidFill>
                            <a:schemeClr val="tx1"/>
                          </a:solidFill>
                          <a:latin typeface="+mn-lt"/>
                          <a:ea typeface="Avenir Book" charset="0"/>
                          <a:cs typeface="Avenir Book" charset="0"/>
                        </a:rPr>
                        <a:t>Design</a:t>
                      </a:r>
                      <a:r>
                        <a:rPr lang="en-US" sz="1100" b="0" i="0" kern="1200" baseline="0">
                          <a:solidFill>
                            <a:schemeClr val="tx1"/>
                          </a:solidFill>
                          <a:latin typeface="+mn-lt"/>
                          <a:ea typeface="Avenir Book" charset="0"/>
                          <a:cs typeface="Avenir Book" charset="0"/>
                        </a:rPr>
                        <a:t> Lead</a:t>
                      </a:r>
                    </a:p>
                    <a:p>
                      <a:pPr marL="0" marR="0" indent="0" algn="l" defTabSz="685800" rtl="0" eaLnBrk="1" fontAlgn="auto" latinLnBrk="0" hangingPunct="1">
                        <a:lnSpc>
                          <a:spcPct val="100000"/>
                        </a:lnSpc>
                        <a:spcBef>
                          <a:spcPts val="0"/>
                        </a:spcBef>
                        <a:spcAft>
                          <a:spcPts val="1000"/>
                        </a:spcAft>
                        <a:buClrTx/>
                        <a:buSzTx/>
                        <a:buFontTx/>
                        <a:buNone/>
                        <a:tabLst/>
                        <a:defRPr/>
                      </a:pPr>
                      <a:r>
                        <a:rPr lang="en-US" sz="1100" b="0" i="0" kern="1200" baseline="0">
                          <a:solidFill>
                            <a:schemeClr val="tx1"/>
                          </a:solidFill>
                          <a:latin typeface="+mn-lt"/>
                          <a:ea typeface="Avenir Book" charset="0"/>
                          <a:cs typeface="Avenir Book" charset="0"/>
                        </a:rPr>
                        <a:t>Developers</a:t>
                      </a:r>
                      <a:endParaRPr lang="en-US" sz="1100" b="0" i="0" kern="1200">
                        <a:solidFill>
                          <a:schemeClr val="tx1"/>
                        </a:solidFill>
                        <a:latin typeface="+mn-lt"/>
                        <a:ea typeface="Avenir Book" charset="0"/>
                        <a:cs typeface="Avenir Book" charset="0"/>
                      </a:endParaRPr>
                    </a:p>
                    <a:p>
                      <a:pPr marL="0" algn="l" defTabSz="685800" rtl="0" eaLnBrk="1" latinLnBrk="0" hangingPunct="1">
                        <a:lnSpc>
                          <a:spcPct val="100000"/>
                        </a:lnSpc>
                        <a:spcAft>
                          <a:spcPts val="1000"/>
                        </a:spcAft>
                        <a:defRPr/>
                      </a:pPr>
                      <a:r>
                        <a:rPr lang="en-US" sz="1100" b="0" i="0" kern="1200">
                          <a:solidFill>
                            <a:schemeClr val="tx1"/>
                          </a:solidFill>
                          <a:latin typeface="+mn-lt"/>
                          <a:ea typeface="Avenir Book" charset="0"/>
                          <a:cs typeface="Avenir Book" charset="0"/>
                        </a:rPr>
                        <a:t>Test Lead</a:t>
                      </a:r>
                    </a:p>
                    <a:p>
                      <a:pPr marL="0" marR="0" indent="0" algn="l" defTabSz="685800" rtl="0" eaLnBrk="1" fontAlgn="auto" latinLnBrk="0" hangingPunct="1">
                        <a:lnSpc>
                          <a:spcPct val="100000"/>
                        </a:lnSpc>
                        <a:spcBef>
                          <a:spcPts val="0"/>
                        </a:spcBef>
                        <a:spcAft>
                          <a:spcPts val="1000"/>
                        </a:spcAft>
                        <a:buClrTx/>
                        <a:buSzTx/>
                        <a:buFontTx/>
                        <a:buNone/>
                        <a:tabLst/>
                        <a:defRPr/>
                      </a:pPr>
                      <a:r>
                        <a:rPr lang="en-US" sz="1100" b="0" i="0" kern="1200" baseline="0">
                          <a:solidFill>
                            <a:schemeClr val="tx1"/>
                          </a:solidFill>
                          <a:latin typeface="+mn-lt"/>
                          <a:ea typeface="Avenir Book" charset="0"/>
                          <a:cs typeface="Avenir Book" charset="0"/>
                        </a:rPr>
                        <a:t>Project Manager</a:t>
                      </a:r>
                      <a:endParaRPr lang="en-US" sz="1100" b="0" i="0" kern="1200">
                        <a:solidFill>
                          <a:schemeClr val="tx1"/>
                        </a:solidFill>
                        <a:latin typeface="+mn-lt"/>
                        <a:ea typeface="Avenir Book" charset="0"/>
                        <a:cs typeface="Avenir Book" charset="0"/>
                      </a:endParaRPr>
                    </a:p>
                  </a:txBody>
                  <a:tcPr marL="731464" marR="121911" marT="121911" marB="487643" anchor="ctr">
                    <a:lnT w="9525" cap="flat" cmpd="sng" algn="ctr">
                      <a:solidFill>
                        <a:schemeClr val="bg1">
                          <a:lumMod val="75000"/>
                        </a:schemeClr>
                      </a:solidFill>
                      <a:prstDash val="solid"/>
                      <a:round/>
                      <a:headEnd type="none" w="med" len="med"/>
                      <a:tailEnd type="none" w="med" len="med"/>
                    </a:lnT>
                  </a:tcPr>
                </a:tc>
                <a:tc>
                  <a:txBody>
                    <a:bodyPr/>
                    <a:lstStyle/>
                    <a:p>
                      <a:pPr marL="91440" indent="-91440" algn="l" defTabSz="685800" rtl="0" eaLnBrk="1" latinLnBrk="0" hangingPunct="1">
                        <a:lnSpc>
                          <a:spcPct val="100000"/>
                        </a:lnSpc>
                        <a:spcBef>
                          <a:spcPts val="0"/>
                        </a:spcBef>
                        <a:spcAft>
                          <a:spcPts val="300"/>
                        </a:spcAft>
                        <a:buFont typeface="Verdana" pitchFamily="34" charset="0"/>
                        <a:buChar char="•"/>
                        <a:defRPr/>
                      </a:pPr>
                      <a:r>
                        <a:rPr lang="en-GB" sz="1100" b="0" i="0" kern="0">
                          <a:solidFill>
                            <a:srgbClr val="000000"/>
                          </a:solidFill>
                          <a:latin typeface="+mn-lt"/>
                          <a:ea typeface="Avenir Book" charset="0"/>
                          <a:cs typeface="Avenir Book" charset="0"/>
                        </a:rPr>
                        <a:t>Day to day execution</a:t>
                      </a:r>
                    </a:p>
                    <a:p>
                      <a:pPr marL="91440" indent="-91440" algn="l" defTabSz="685800" rtl="0" eaLnBrk="1" latinLnBrk="0" hangingPunct="1">
                        <a:lnSpc>
                          <a:spcPct val="100000"/>
                        </a:lnSpc>
                        <a:spcBef>
                          <a:spcPts val="0"/>
                        </a:spcBef>
                        <a:spcAft>
                          <a:spcPts val="300"/>
                        </a:spcAft>
                        <a:buFont typeface="Verdana" pitchFamily="34" charset="0"/>
                        <a:buChar char="•"/>
                        <a:defRPr/>
                      </a:pPr>
                      <a:r>
                        <a:rPr lang="en-GB" sz="1100" b="0" i="0" kern="0">
                          <a:solidFill>
                            <a:srgbClr val="000000"/>
                          </a:solidFill>
                          <a:latin typeface="+mn-lt"/>
                          <a:ea typeface="Avenir Book" charset="0"/>
                          <a:cs typeface="Avenir Book" charset="0"/>
                        </a:rPr>
                        <a:t>Performance reporting against commitments</a:t>
                      </a:r>
                    </a:p>
                    <a:p>
                      <a:pPr marL="91440" indent="-91440" algn="l" defTabSz="685800" rtl="0" eaLnBrk="1" latinLnBrk="0" hangingPunct="1">
                        <a:lnSpc>
                          <a:spcPct val="100000"/>
                        </a:lnSpc>
                        <a:spcBef>
                          <a:spcPts val="0"/>
                        </a:spcBef>
                        <a:spcAft>
                          <a:spcPts val="300"/>
                        </a:spcAft>
                        <a:buFont typeface="Verdana" pitchFamily="34" charset="0"/>
                        <a:buChar char="•"/>
                        <a:defRPr/>
                      </a:pPr>
                      <a:r>
                        <a:rPr lang="en-GB" sz="1100" b="0" i="0" kern="0">
                          <a:solidFill>
                            <a:srgbClr val="000000"/>
                          </a:solidFill>
                          <a:latin typeface="+mn-lt"/>
                          <a:ea typeface="Avenir Book" charset="0"/>
                          <a:cs typeface="Avenir Book" charset="0"/>
                        </a:rPr>
                        <a:t>Operational decision making and escalations</a:t>
                      </a:r>
                    </a:p>
                    <a:p>
                      <a:pPr marL="91440" indent="-91440" algn="l" defTabSz="685800" rtl="0" eaLnBrk="1" latinLnBrk="0" hangingPunct="1">
                        <a:lnSpc>
                          <a:spcPct val="100000"/>
                        </a:lnSpc>
                        <a:spcBef>
                          <a:spcPts val="0"/>
                        </a:spcBef>
                        <a:spcAft>
                          <a:spcPts val="300"/>
                        </a:spcAft>
                        <a:buFont typeface="Verdana" pitchFamily="34" charset="0"/>
                        <a:buChar char="•"/>
                        <a:defRPr/>
                      </a:pPr>
                      <a:r>
                        <a:rPr lang="en-GB" sz="1100" b="0" i="0" kern="0">
                          <a:solidFill>
                            <a:srgbClr val="000000"/>
                          </a:solidFill>
                          <a:latin typeface="+mn-lt"/>
                          <a:ea typeface="Avenir Book" charset="0"/>
                          <a:cs typeface="Avenir Book" charset="0"/>
                        </a:rPr>
                        <a:t>Root cause analysis and tracking of key issues</a:t>
                      </a:r>
                      <a:endParaRPr lang="en-US" sz="1100" b="0" i="0" kern="0">
                        <a:solidFill>
                          <a:srgbClr val="000000"/>
                        </a:solidFill>
                        <a:latin typeface="+mn-lt"/>
                        <a:ea typeface="Avenir Book" charset="0"/>
                        <a:cs typeface="Avenir Book" charset="0"/>
                      </a:endParaRPr>
                    </a:p>
                  </a:txBody>
                  <a:tcPr marL="121911" marR="121911" marT="121911" marB="487643">
                    <a:lnT w="9525" cap="flat" cmpd="sng" algn="ctr">
                      <a:solidFill>
                        <a:schemeClr val="bg1">
                          <a:lumMod val="75000"/>
                        </a:schemeClr>
                      </a:solidFill>
                      <a:prstDash val="solid"/>
                      <a:round/>
                      <a:headEnd type="none" w="med" len="med"/>
                      <a:tailEnd type="none" w="med" len="med"/>
                    </a:lnT>
                  </a:tcPr>
                </a:tc>
                <a:tc>
                  <a:txBody>
                    <a:bodyPr/>
                    <a:lstStyle/>
                    <a:p>
                      <a:pPr marL="91440" indent="-91440" algn="l" defTabSz="685800" rtl="0" eaLnBrk="1" latinLnBrk="0" hangingPunct="1">
                        <a:lnSpc>
                          <a:spcPct val="100000"/>
                        </a:lnSpc>
                        <a:spcBef>
                          <a:spcPts val="0"/>
                        </a:spcBef>
                        <a:spcAft>
                          <a:spcPts val="300"/>
                        </a:spcAft>
                        <a:buFont typeface="Verdana" pitchFamily="34" charset="0"/>
                        <a:buChar char="•"/>
                        <a:defRPr/>
                      </a:pPr>
                      <a:r>
                        <a:rPr lang="en-US" sz="1100" b="0" i="0" kern="0">
                          <a:solidFill>
                            <a:srgbClr val="000000"/>
                          </a:solidFill>
                          <a:latin typeface="+mn-lt"/>
                          <a:ea typeface="Avenir Book" charset="0"/>
                          <a:cs typeface="Avenir Book" charset="0"/>
                        </a:rPr>
                        <a:t>Status</a:t>
                      </a:r>
                      <a:r>
                        <a:rPr lang="en-US" sz="1100" b="0" i="0" kern="0" baseline="0">
                          <a:solidFill>
                            <a:srgbClr val="000000"/>
                          </a:solidFill>
                          <a:latin typeface="+mn-lt"/>
                          <a:ea typeface="Avenir Book" charset="0"/>
                          <a:cs typeface="Avenir Book" charset="0"/>
                        </a:rPr>
                        <a:t> updates</a:t>
                      </a:r>
                    </a:p>
                    <a:p>
                      <a:pPr marL="91440" indent="-91440" algn="l" defTabSz="685800" rtl="0" eaLnBrk="1" latinLnBrk="0" hangingPunct="1">
                        <a:lnSpc>
                          <a:spcPct val="100000"/>
                        </a:lnSpc>
                        <a:spcBef>
                          <a:spcPts val="0"/>
                        </a:spcBef>
                        <a:spcAft>
                          <a:spcPts val="300"/>
                        </a:spcAft>
                        <a:buFont typeface="Verdana" pitchFamily="34" charset="0"/>
                        <a:buChar char="•"/>
                        <a:defRPr/>
                      </a:pPr>
                      <a:r>
                        <a:rPr lang="en-US" sz="1100" b="0" i="0" kern="0" baseline="0">
                          <a:solidFill>
                            <a:srgbClr val="000000"/>
                          </a:solidFill>
                          <a:latin typeface="+mn-lt"/>
                          <a:ea typeface="Avenir Book" charset="0"/>
                          <a:cs typeface="Avenir Book" charset="0"/>
                        </a:rPr>
                        <a:t>Prioritization</a:t>
                      </a:r>
                      <a:endParaRPr lang="en-US" sz="1100" b="0" i="0" kern="0">
                        <a:solidFill>
                          <a:srgbClr val="000000"/>
                        </a:solidFill>
                        <a:latin typeface="+mn-lt"/>
                        <a:ea typeface="Avenir Book" charset="0"/>
                        <a:cs typeface="Avenir Book" charset="0"/>
                      </a:endParaRPr>
                    </a:p>
                  </a:txBody>
                  <a:tcPr marL="121911" marR="121911" marT="121911" marB="487643">
                    <a:lnT w="9525" cap="flat" cmpd="sng" algn="ctr">
                      <a:solidFill>
                        <a:schemeClr val="bg1">
                          <a:lumMod val="75000"/>
                        </a:schemeClr>
                      </a:solidFill>
                      <a:prstDash val="solid"/>
                      <a:round/>
                      <a:headEnd type="none" w="med" len="med"/>
                      <a:tailEnd type="none" w="med" len="med"/>
                    </a:lnT>
                  </a:tcPr>
                </a:tc>
                <a:tc>
                  <a:txBody>
                    <a:bodyPr/>
                    <a:lstStyle/>
                    <a:p>
                      <a:pPr marL="0" indent="0" algn="l" defTabSz="685800" rtl="0" eaLnBrk="1" latinLnBrk="0" hangingPunct="1">
                        <a:lnSpc>
                          <a:spcPct val="90000"/>
                        </a:lnSpc>
                        <a:spcBef>
                          <a:spcPts val="0"/>
                        </a:spcBef>
                        <a:spcAft>
                          <a:spcPts val="300"/>
                        </a:spcAft>
                        <a:buFont typeface="Verdana" pitchFamily="34" charset="0"/>
                        <a:buNone/>
                        <a:defRPr/>
                      </a:pPr>
                      <a:r>
                        <a:rPr lang="en-US" sz="1100" b="0" i="0" kern="0">
                          <a:solidFill>
                            <a:srgbClr val="000000"/>
                          </a:solidFill>
                          <a:latin typeface="+mn-lt"/>
                          <a:ea typeface="Avenir Book" charset="0"/>
                          <a:cs typeface="Avenir Book" charset="0"/>
                        </a:rPr>
                        <a:t>Daily</a:t>
                      </a:r>
                    </a:p>
                  </a:txBody>
                  <a:tcPr marL="121911" marR="121911" marT="121911" marB="487643">
                    <a:lnT w="9525"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pic>
        <p:nvPicPr>
          <p:cNvPr id="225" name="Picture 2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626" y="3788250"/>
            <a:ext cx="209716" cy="247465"/>
          </a:xfrm>
          <a:prstGeom prst="rect">
            <a:avLst/>
          </a:prstGeom>
        </p:spPr>
      </p:pic>
      <p:pic>
        <p:nvPicPr>
          <p:cNvPr id="226" name="Picture 2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626" y="4353246"/>
            <a:ext cx="209716" cy="247465"/>
          </a:xfrm>
          <a:prstGeom prst="rect">
            <a:avLst/>
          </a:prstGeom>
        </p:spPr>
      </p:pic>
      <p:pic>
        <p:nvPicPr>
          <p:cNvPr id="227" name="Picture 2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626" y="4630931"/>
            <a:ext cx="209716" cy="247465"/>
          </a:xfrm>
          <a:prstGeom prst="rect">
            <a:avLst/>
          </a:prstGeom>
        </p:spPr>
      </p:pic>
      <p:pic>
        <p:nvPicPr>
          <p:cNvPr id="228" name="Picture 2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626" y="4955253"/>
            <a:ext cx="209716" cy="247465"/>
          </a:xfrm>
          <a:prstGeom prst="rect">
            <a:avLst/>
          </a:prstGeom>
        </p:spPr>
      </p:pic>
      <p:pic>
        <p:nvPicPr>
          <p:cNvPr id="229" name="Picture 2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626" y="2426050"/>
            <a:ext cx="209716" cy="247465"/>
          </a:xfrm>
          <a:prstGeom prst="rect">
            <a:avLst/>
          </a:prstGeom>
        </p:spPr>
      </p:pic>
      <p:pic>
        <p:nvPicPr>
          <p:cNvPr id="230" name="Picture 2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626" y="2765702"/>
            <a:ext cx="209716" cy="247465"/>
          </a:xfrm>
          <a:prstGeom prst="rect">
            <a:avLst/>
          </a:prstGeom>
        </p:spPr>
      </p:pic>
      <p:pic>
        <p:nvPicPr>
          <p:cNvPr id="232" name="Picture 2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626" y="1898426"/>
            <a:ext cx="209716" cy="247465"/>
          </a:xfrm>
          <a:prstGeom prst="rect">
            <a:avLst/>
          </a:prstGeom>
        </p:spPr>
      </p:pic>
      <p:pic>
        <p:nvPicPr>
          <p:cNvPr id="233" name="Picture 2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499" y="2576072"/>
            <a:ext cx="209716" cy="247465"/>
          </a:xfrm>
          <a:prstGeom prst="rect">
            <a:avLst/>
          </a:prstGeom>
        </p:spPr>
      </p:pic>
      <p:pic>
        <p:nvPicPr>
          <p:cNvPr id="234" name="Picture 2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499" y="2931062"/>
            <a:ext cx="209716" cy="247465"/>
          </a:xfrm>
          <a:prstGeom prst="rect">
            <a:avLst/>
          </a:prstGeom>
        </p:spPr>
      </p:pic>
      <p:pic>
        <p:nvPicPr>
          <p:cNvPr id="237" name="Picture 2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499" y="1866570"/>
            <a:ext cx="209716" cy="247465"/>
          </a:xfrm>
          <a:prstGeom prst="rect">
            <a:avLst/>
          </a:prstGeom>
        </p:spPr>
      </p:pic>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626" y="5264962"/>
            <a:ext cx="209716" cy="247465"/>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501" y="4565802"/>
            <a:ext cx="209716" cy="247465"/>
          </a:xfrm>
          <a:prstGeom prst="rect">
            <a:avLst/>
          </a:prstGeom>
        </p:spPr>
      </p:pic>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8737" y="4222849"/>
            <a:ext cx="209716" cy="247465"/>
          </a:xfrm>
          <a:prstGeom prst="rect">
            <a:avLst/>
          </a:prstGeom>
        </p:spPr>
      </p:pic>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8737" y="4954110"/>
            <a:ext cx="209716" cy="247465"/>
          </a:xfrm>
          <a:prstGeom prst="rect">
            <a:avLst/>
          </a:prstGeom>
        </p:spPr>
      </p:pic>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626" y="3123804"/>
            <a:ext cx="209716" cy="247465"/>
          </a:xfrm>
          <a:prstGeom prst="rect">
            <a:avLst/>
          </a:prstGeom>
        </p:spPr>
      </p:pic>
      <p:pic>
        <p:nvPicPr>
          <p:cNvPr id="55" name="Picture 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4626" y="3451669"/>
            <a:ext cx="209716" cy="247465"/>
          </a:xfrm>
          <a:prstGeom prst="rect">
            <a:avLst/>
          </a:prstGeom>
        </p:spPr>
      </p:pic>
      <p:pic>
        <p:nvPicPr>
          <p:cNvPr id="41" name="Picture 40">
            <a:extLst>
              <a:ext uri="{FF2B5EF4-FFF2-40B4-BE49-F238E27FC236}">
                <a16:creationId xmlns:a16="http://schemas.microsoft.com/office/drawing/2014/main" id="{9003B8B1-0E77-1241-A389-47BF27D255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8737" y="5305241"/>
            <a:ext cx="209716" cy="247465"/>
          </a:xfrm>
          <a:prstGeom prst="rect">
            <a:avLst/>
          </a:prstGeom>
        </p:spPr>
      </p:pic>
      <p:pic>
        <p:nvPicPr>
          <p:cNvPr id="42" name="Picture 41">
            <a:extLst>
              <a:ext uri="{FF2B5EF4-FFF2-40B4-BE49-F238E27FC236}">
                <a16:creationId xmlns:a16="http://schemas.microsoft.com/office/drawing/2014/main" id="{FE7DE96E-D161-F446-BB66-1CBBA03F75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499" y="3299424"/>
            <a:ext cx="209716" cy="247465"/>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0966" y="3646316"/>
            <a:ext cx="209716" cy="247465"/>
          </a:xfrm>
          <a:prstGeom prst="rect">
            <a:avLst/>
          </a:prstGeom>
        </p:spPr>
      </p:pic>
    </p:spTree>
    <p:extLst>
      <p:ext uri="{BB962C8B-B14F-4D97-AF65-F5344CB8AC3E}">
        <p14:creationId xmlns:p14="http://schemas.microsoft.com/office/powerpoint/2010/main" val="373904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11223172" cy="462114"/>
          </a:xfrm>
        </p:spPr>
        <p:txBody>
          <a:bodyPr/>
          <a:lstStyle/>
          <a:p>
            <a:r>
              <a:rPr lang="en-US" sz="2670" dirty="0">
                <a:solidFill>
                  <a:srgbClr val="000000"/>
                </a:solidFill>
                <a:latin typeface="+mj-lt"/>
              </a:rPr>
              <a:t>Timeline - MVP</a:t>
            </a:r>
            <a:endParaRPr lang="en-US" sz="2670" dirty="0">
              <a:latin typeface="+mj-lt"/>
            </a:endParaRPr>
          </a:p>
        </p:txBody>
      </p:sp>
      <p:cxnSp>
        <p:nvCxnSpPr>
          <p:cNvPr id="20" name="Straight Connector 19">
            <a:extLst>
              <a:ext uri="{FF2B5EF4-FFF2-40B4-BE49-F238E27FC236}">
                <a16:creationId xmlns:a16="http://schemas.microsoft.com/office/drawing/2014/main" id="{5D16EE36-4A28-9E4F-9853-422FF0C16BD4}"/>
              </a:ext>
            </a:extLst>
          </p:cNvPr>
          <p:cNvCxnSpPr>
            <a:cxnSpLocks/>
          </p:cNvCxnSpPr>
          <p:nvPr/>
        </p:nvCxnSpPr>
        <p:spPr>
          <a:xfrm flipV="1">
            <a:off x="563022" y="2152435"/>
            <a:ext cx="809870"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D16EE36-4A28-9E4F-9853-422FF0C16BD4}"/>
              </a:ext>
            </a:extLst>
          </p:cNvPr>
          <p:cNvCxnSpPr>
            <a:cxnSpLocks/>
          </p:cNvCxnSpPr>
          <p:nvPr/>
        </p:nvCxnSpPr>
        <p:spPr>
          <a:xfrm>
            <a:off x="2483718" y="3675436"/>
            <a:ext cx="805191"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AD39971-2CC8-3B45-B58D-1B43B5B3DC6E}"/>
              </a:ext>
            </a:extLst>
          </p:cNvPr>
          <p:cNvSpPr txBox="1"/>
          <p:nvPr/>
        </p:nvSpPr>
        <p:spPr>
          <a:xfrm rot="16200000">
            <a:off x="-391265" y="2374143"/>
            <a:ext cx="1282576" cy="466882"/>
          </a:xfrm>
          <a:prstGeom prst="rect">
            <a:avLst/>
          </a:prstGeom>
          <a:ln w="6350">
            <a:noFill/>
          </a:ln>
        </p:spPr>
        <p:txBody>
          <a:bodyPr vert="horz" wrap="none" lIns="0" tIns="27432" rIns="0" bIns="0" rtlCol="0" anchor="ctr">
            <a:noAutofit/>
          </a:bodyPr>
          <a:lstStyle/>
          <a:p>
            <a:pPr marL="0" indent="0" algn="ctr">
              <a:spcBef>
                <a:spcPts val="150"/>
              </a:spcBef>
              <a:spcAft>
                <a:spcPts val="150"/>
              </a:spcAft>
              <a:buNone/>
            </a:pPr>
            <a:r>
              <a:rPr lang="en-US" sz="1050" spc="100">
                <a:latin typeface="+mj-lt"/>
                <a:ea typeface="Avenir Next Demi Bold" charset="0"/>
                <a:cs typeface="Avenir Next Demi Bold" charset="0"/>
              </a:rPr>
              <a:t>Research &amp; Strategy</a:t>
            </a:r>
          </a:p>
        </p:txBody>
      </p:sp>
      <p:sp>
        <p:nvSpPr>
          <p:cNvPr id="35" name="TextBox 34">
            <a:extLst>
              <a:ext uri="{FF2B5EF4-FFF2-40B4-BE49-F238E27FC236}">
                <a16:creationId xmlns:a16="http://schemas.microsoft.com/office/drawing/2014/main" id="{2D54A2B1-D722-964E-A16C-E6DCAD8DD642}"/>
              </a:ext>
            </a:extLst>
          </p:cNvPr>
          <p:cNvSpPr txBox="1"/>
          <p:nvPr/>
        </p:nvSpPr>
        <p:spPr>
          <a:xfrm rot="16200000">
            <a:off x="-120277" y="4026324"/>
            <a:ext cx="706841" cy="188507"/>
          </a:xfrm>
          <a:prstGeom prst="rect">
            <a:avLst/>
          </a:prstGeom>
          <a:ln w="6350">
            <a:noFill/>
          </a:ln>
        </p:spPr>
        <p:txBody>
          <a:bodyPr vert="horz" wrap="none" lIns="0" tIns="27432" rIns="0" bIns="0" rtlCol="0" anchor="ctr">
            <a:noAutofit/>
          </a:bodyPr>
          <a:lstStyle/>
          <a:p>
            <a:pPr marL="0" indent="0" algn="ctr">
              <a:spcBef>
                <a:spcPts val="150"/>
              </a:spcBef>
              <a:spcAft>
                <a:spcPts val="150"/>
              </a:spcAft>
              <a:buNone/>
            </a:pPr>
            <a:r>
              <a:rPr lang="en-US" sz="1050" spc="100">
                <a:latin typeface="+mj-lt"/>
                <a:ea typeface="Avenir Next Demi Bold" charset="0"/>
                <a:cs typeface="Avenir Next Demi Bold" charset="0"/>
              </a:rPr>
              <a:t>Design</a:t>
            </a:r>
          </a:p>
        </p:txBody>
      </p:sp>
      <p:sp>
        <p:nvSpPr>
          <p:cNvPr id="36" name="TextBox 35">
            <a:extLst>
              <a:ext uri="{FF2B5EF4-FFF2-40B4-BE49-F238E27FC236}">
                <a16:creationId xmlns:a16="http://schemas.microsoft.com/office/drawing/2014/main" id="{2D54A2B1-D722-964E-A16C-E6DCAD8DD642}"/>
              </a:ext>
            </a:extLst>
          </p:cNvPr>
          <p:cNvSpPr txBox="1"/>
          <p:nvPr/>
        </p:nvSpPr>
        <p:spPr>
          <a:xfrm rot="16200000">
            <a:off x="-120277" y="5338019"/>
            <a:ext cx="706841" cy="188507"/>
          </a:xfrm>
          <a:prstGeom prst="rect">
            <a:avLst/>
          </a:prstGeom>
          <a:ln w="6350">
            <a:noFill/>
          </a:ln>
        </p:spPr>
        <p:txBody>
          <a:bodyPr vert="horz" wrap="none" lIns="0" tIns="27432" rIns="0" bIns="0" rtlCol="0" anchor="ctr">
            <a:noAutofit/>
          </a:bodyPr>
          <a:lstStyle/>
          <a:p>
            <a:pPr marL="0" indent="0" algn="ctr">
              <a:spcBef>
                <a:spcPts val="150"/>
              </a:spcBef>
              <a:spcAft>
                <a:spcPts val="150"/>
              </a:spcAft>
              <a:buNone/>
            </a:pPr>
            <a:r>
              <a:rPr lang="en-US" sz="1050" spc="100">
                <a:latin typeface="+mj-lt"/>
                <a:ea typeface="Avenir Next Demi Bold" charset="0"/>
                <a:cs typeface="Avenir Next Demi Bold" charset="0"/>
              </a:rPr>
              <a:t>Development</a:t>
            </a:r>
          </a:p>
        </p:txBody>
      </p:sp>
      <p:cxnSp>
        <p:nvCxnSpPr>
          <p:cNvPr id="37" name="Straight Connector 36">
            <a:extLst>
              <a:ext uri="{FF2B5EF4-FFF2-40B4-BE49-F238E27FC236}">
                <a16:creationId xmlns:a16="http://schemas.microsoft.com/office/drawing/2014/main" id="{BDC3538C-47DD-F74E-A562-6B7D155383D2}"/>
              </a:ext>
            </a:extLst>
          </p:cNvPr>
          <p:cNvCxnSpPr/>
          <p:nvPr/>
        </p:nvCxnSpPr>
        <p:spPr>
          <a:xfrm>
            <a:off x="422816" y="2061026"/>
            <a:ext cx="0" cy="10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408749" y="3675436"/>
            <a:ext cx="2004998" cy="400110"/>
          </a:xfrm>
          <a:prstGeom prst="rect">
            <a:avLst/>
          </a:prstGeom>
        </p:spPr>
        <p:txBody>
          <a:bodyPr wrap="square">
            <a:spAutoFit/>
          </a:bodyPr>
          <a:lstStyle/>
          <a:p>
            <a:r>
              <a:rPr lang="en-US" sz="1000" dirty="0">
                <a:latin typeface="+mj-lt"/>
              </a:rPr>
              <a:t>Information </a:t>
            </a:r>
          </a:p>
          <a:p>
            <a:r>
              <a:rPr lang="en-US" sz="1000" dirty="0">
                <a:latin typeface="+mj-lt"/>
              </a:rPr>
              <a:t>architecture</a:t>
            </a:r>
          </a:p>
        </p:txBody>
      </p:sp>
      <p:sp>
        <p:nvSpPr>
          <p:cNvPr id="42" name="Rectangle 41"/>
          <p:cNvSpPr/>
          <p:nvPr/>
        </p:nvSpPr>
        <p:spPr>
          <a:xfrm>
            <a:off x="3267195" y="4007245"/>
            <a:ext cx="727078" cy="400110"/>
          </a:xfrm>
          <a:prstGeom prst="rect">
            <a:avLst/>
          </a:prstGeom>
        </p:spPr>
        <p:txBody>
          <a:bodyPr wrap="square">
            <a:spAutoFit/>
          </a:bodyPr>
          <a:lstStyle/>
          <a:p>
            <a:r>
              <a:rPr lang="en-US" sz="1000" dirty="0">
                <a:latin typeface="+mj-lt"/>
              </a:rPr>
              <a:t>Design </a:t>
            </a:r>
          </a:p>
          <a:p>
            <a:r>
              <a:rPr lang="en-US" sz="1000" dirty="0">
                <a:latin typeface="+mj-lt"/>
              </a:rPr>
              <a:t>sprint 1</a:t>
            </a:r>
          </a:p>
        </p:txBody>
      </p:sp>
      <p:cxnSp>
        <p:nvCxnSpPr>
          <p:cNvPr id="58" name="Straight Connector 57">
            <a:extLst>
              <a:ext uri="{FF2B5EF4-FFF2-40B4-BE49-F238E27FC236}">
                <a16:creationId xmlns:a16="http://schemas.microsoft.com/office/drawing/2014/main" id="{5D16EE36-4A28-9E4F-9853-422FF0C16BD4}"/>
              </a:ext>
            </a:extLst>
          </p:cNvPr>
          <p:cNvCxnSpPr>
            <a:cxnSpLocks/>
          </p:cNvCxnSpPr>
          <p:nvPr/>
        </p:nvCxnSpPr>
        <p:spPr>
          <a:xfrm>
            <a:off x="563022" y="5280455"/>
            <a:ext cx="2801183"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534385" y="5281109"/>
            <a:ext cx="2934265" cy="246221"/>
          </a:xfrm>
          <a:prstGeom prst="rect">
            <a:avLst/>
          </a:prstGeom>
        </p:spPr>
        <p:txBody>
          <a:bodyPr wrap="square">
            <a:spAutoFit/>
          </a:bodyPr>
          <a:lstStyle/>
          <a:p>
            <a:r>
              <a:rPr lang="en-US" sz="1000">
                <a:latin typeface="+mj-lt"/>
              </a:rPr>
              <a:t>Architecture Design </a:t>
            </a:r>
          </a:p>
        </p:txBody>
      </p:sp>
      <p:sp>
        <p:nvSpPr>
          <p:cNvPr id="80" name="Rectangle 79"/>
          <p:cNvSpPr/>
          <p:nvPr/>
        </p:nvSpPr>
        <p:spPr>
          <a:xfrm>
            <a:off x="449077" y="2166461"/>
            <a:ext cx="2004998" cy="246221"/>
          </a:xfrm>
          <a:prstGeom prst="rect">
            <a:avLst/>
          </a:prstGeom>
        </p:spPr>
        <p:txBody>
          <a:bodyPr wrap="square">
            <a:spAutoFit/>
          </a:bodyPr>
          <a:lstStyle/>
          <a:p>
            <a:r>
              <a:rPr lang="en-US" sz="1000">
                <a:latin typeface="+mj-lt"/>
              </a:rPr>
              <a:t>Kickoff &amp; immersion</a:t>
            </a:r>
          </a:p>
        </p:txBody>
      </p:sp>
      <p:sp>
        <p:nvSpPr>
          <p:cNvPr id="62" name="Oval 61"/>
          <p:cNvSpPr/>
          <p:nvPr/>
        </p:nvSpPr>
        <p:spPr>
          <a:xfrm>
            <a:off x="10801851" y="1813444"/>
            <a:ext cx="137160" cy="137160"/>
          </a:xfrm>
          <a:prstGeom prst="ellipse">
            <a:avLst/>
          </a:prstGeom>
          <a:solidFill>
            <a:srgbClr val="006A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6" name="Rectangle 65"/>
          <p:cNvSpPr/>
          <p:nvPr/>
        </p:nvSpPr>
        <p:spPr>
          <a:xfrm>
            <a:off x="10191986" y="1932452"/>
            <a:ext cx="1020666" cy="246221"/>
          </a:xfrm>
          <a:prstGeom prst="rect">
            <a:avLst/>
          </a:prstGeom>
        </p:spPr>
        <p:txBody>
          <a:bodyPr wrap="square">
            <a:spAutoFit/>
          </a:bodyPr>
          <a:lstStyle/>
          <a:p>
            <a:pPr algn="ctr"/>
            <a:r>
              <a:rPr lang="en-US" sz="1000" dirty="0">
                <a:solidFill>
                  <a:srgbClr val="006A4D"/>
                </a:solidFill>
                <a:latin typeface="+mj-lt"/>
              </a:rPr>
              <a:t>MVP LAUNCH</a:t>
            </a:r>
          </a:p>
        </p:txBody>
      </p:sp>
      <p:graphicFrame>
        <p:nvGraphicFramePr>
          <p:cNvPr id="22" name="Table 21"/>
          <p:cNvGraphicFramePr>
            <a:graphicFrameLocks noGrp="1"/>
          </p:cNvGraphicFramePr>
          <p:nvPr>
            <p:extLst>
              <p:ext uri="{D42A27DB-BD31-4B8C-83A1-F6EECF244321}">
                <p14:modId xmlns:p14="http://schemas.microsoft.com/office/powerpoint/2010/main" val="3108965033"/>
              </p:ext>
            </p:extLst>
          </p:nvPr>
        </p:nvGraphicFramePr>
        <p:xfrm>
          <a:off x="449077" y="1125483"/>
          <a:ext cx="11601189" cy="622235"/>
        </p:xfrm>
        <a:graphic>
          <a:graphicData uri="http://schemas.openxmlformats.org/drawingml/2006/table">
            <a:tbl>
              <a:tblPr firstRow="1" bandRow="1">
                <a:tableStyleId>{5C22544A-7EE6-4342-B048-85BDC9FD1C3A}</a:tableStyleId>
              </a:tblPr>
              <a:tblGrid>
                <a:gridCol w="400041">
                  <a:extLst>
                    <a:ext uri="{9D8B030D-6E8A-4147-A177-3AD203B41FA5}">
                      <a16:colId xmlns:a16="http://schemas.microsoft.com/office/drawing/2014/main" val="2331052997"/>
                    </a:ext>
                  </a:extLst>
                </a:gridCol>
                <a:gridCol w="400041">
                  <a:extLst>
                    <a:ext uri="{9D8B030D-6E8A-4147-A177-3AD203B41FA5}">
                      <a16:colId xmlns:a16="http://schemas.microsoft.com/office/drawing/2014/main" val="3631596685"/>
                    </a:ext>
                  </a:extLst>
                </a:gridCol>
                <a:gridCol w="400041">
                  <a:extLst>
                    <a:ext uri="{9D8B030D-6E8A-4147-A177-3AD203B41FA5}">
                      <a16:colId xmlns:a16="http://schemas.microsoft.com/office/drawing/2014/main" val="2036360213"/>
                    </a:ext>
                  </a:extLst>
                </a:gridCol>
                <a:gridCol w="400041">
                  <a:extLst>
                    <a:ext uri="{9D8B030D-6E8A-4147-A177-3AD203B41FA5}">
                      <a16:colId xmlns:a16="http://schemas.microsoft.com/office/drawing/2014/main" val="3784486629"/>
                    </a:ext>
                  </a:extLst>
                </a:gridCol>
                <a:gridCol w="400041">
                  <a:extLst>
                    <a:ext uri="{9D8B030D-6E8A-4147-A177-3AD203B41FA5}">
                      <a16:colId xmlns:a16="http://schemas.microsoft.com/office/drawing/2014/main" val="3086080853"/>
                    </a:ext>
                  </a:extLst>
                </a:gridCol>
                <a:gridCol w="400041">
                  <a:extLst>
                    <a:ext uri="{9D8B030D-6E8A-4147-A177-3AD203B41FA5}">
                      <a16:colId xmlns:a16="http://schemas.microsoft.com/office/drawing/2014/main" val="2418021418"/>
                    </a:ext>
                  </a:extLst>
                </a:gridCol>
                <a:gridCol w="400041">
                  <a:extLst>
                    <a:ext uri="{9D8B030D-6E8A-4147-A177-3AD203B41FA5}">
                      <a16:colId xmlns:a16="http://schemas.microsoft.com/office/drawing/2014/main" val="3923723052"/>
                    </a:ext>
                  </a:extLst>
                </a:gridCol>
                <a:gridCol w="400041">
                  <a:extLst>
                    <a:ext uri="{9D8B030D-6E8A-4147-A177-3AD203B41FA5}">
                      <a16:colId xmlns:a16="http://schemas.microsoft.com/office/drawing/2014/main" val="4027485890"/>
                    </a:ext>
                  </a:extLst>
                </a:gridCol>
                <a:gridCol w="400041">
                  <a:extLst>
                    <a:ext uri="{9D8B030D-6E8A-4147-A177-3AD203B41FA5}">
                      <a16:colId xmlns:a16="http://schemas.microsoft.com/office/drawing/2014/main" val="856814367"/>
                    </a:ext>
                  </a:extLst>
                </a:gridCol>
                <a:gridCol w="400041">
                  <a:extLst>
                    <a:ext uri="{9D8B030D-6E8A-4147-A177-3AD203B41FA5}">
                      <a16:colId xmlns:a16="http://schemas.microsoft.com/office/drawing/2014/main" val="3633896083"/>
                    </a:ext>
                  </a:extLst>
                </a:gridCol>
                <a:gridCol w="400041">
                  <a:extLst>
                    <a:ext uri="{9D8B030D-6E8A-4147-A177-3AD203B41FA5}">
                      <a16:colId xmlns:a16="http://schemas.microsoft.com/office/drawing/2014/main" val="3664992606"/>
                    </a:ext>
                  </a:extLst>
                </a:gridCol>
                <a:gridCol w="400041">
                  <a:extLst>
                    <a:ext uri="{9D8B030D-6E8A-4147-A177-3AD203B41FA5}">
                      <a16:colId xmlns:a16="http://schemas.microsoft.com/office/drawing/2014/main" val="840624301"/>
                    </a:ext>
                  </a:extLst>
                </a:gridCol>
                <a:gridCol w="400041">
                  <a:extLst>
                    <a:ext uri="{9D8B030D-6E8A-4147-A177-3AD203B41FA5}">
                      <a16:colId xmlns:a16="http://schemas.microsoft.com/office/drawing/2014/main" val="1141850413"/>
                    </a:ext>
                  </a:extLst>
                </a:gridCol>
                <a:gridCol w="400041">
                  <a:extLst>
                    <a:ext uri="{9D8B030D-6E8A-4147-A177-3AD203B41FA5}">
                      <a16:colId xmlns:a16="http://schemas.microsoft.com/office/drawing/2014/main" val="471734940"/>
                    </a:ext>
                  </a:extLst>
                </a:gridCol>
                <a:gridCol w="400041">
                  <a:extLst>
                    <a:ext uri="{9D8B030D-6E8A-4147-A177-3AD203B41FA5}">
                      <a16:colId xmlns:a16="http://schemas.microsoft.com/office/drawing/2014/main" val="2817776469"/>
                    </a:ext>
                  </a:extLst>
                </a:gridCol>
                <a:gridCol w="400041">
                  <a:extLst>
                    <a:ext uri="{9D8B030D-6E8A-4147-A177-3AD203B41FA5}">
                      <a16:colId xmlns:a16="http://schemas.microsoft.com/office/drawing/2014/main" val="4186709924"/>
                    </a:ext>
                  </a:extLst>
                </a:gridCol>
                <a:gridCol w="400041">
                  <a:extLst>
                    <a:ext uri="{9D8B030D-6E8A-4147-A177-3AD203B41FA5}">
                      <a16:colId xmlns:a16="http://schemas.microsoft.com/office/drawing/2014/main" val="277949020"/>
                    </a:ext>
                  </a:extLst>
                </a:gridCol>
                <a:gridCol w="400041">
                  <a:extLst>
                    <a:ext uri="{9D8B030D-6E8A-4147-A177-3AD203B41FA5}">
                      <a16:colId xmlns:a16="http://schemas.microsoft.com/office/drawing/2014/main" val="4149177809"/>
                    </a:ext>
                  </a:extLst>
                </a:gridCol>
                <a:gridCol w="400041">
                  <a:extLst>
                    <a:ext uri="{9D8B030D-6E8A-4147-A177-3AD203B41FA5}">
                      <a16:colId xmlns:a16="http://schemas.microsoft.com/office/drawing/2014/main" val="3742384133"/>
                    </a:ext>
                  </a:extLst>
                </a:gridCol>
                <a:gridCol w="400041">
                  <a:extLst>
                    <a:ext uri="{9D8B030D-6E8A-4147-A177-3AD203B41FA5}">
                      <a16:colId xmlns:a16="http://schemas.microsoft.com/office/drawing/2014/main" val="2074047669"/>
                    </a:ext>
                  </a:extLst>
                </a:gridCol>
                <a:gridCol w="400041">
                  <a:extLst>
                    <a:ext uri="{9D8B030D-6E8A-4147-A177-3AD203B41FA5}">
                      <a16:colId xmlns:a16="http://schemas.microsoft.com/office/drawing/2014/main" val="4239288322"/>
                    </a:ext>
                  </a:extLst>
                </a:gridCol>
                <a:gridCol w="400041">
                  <a:extLst>
                    <a:ext uri="{9D8B030D-6E8A-4147-A177-3AD203B41FA5}">
                      <a16:colId xmlns:a16="http://schemas.microsoft.com/office/drawing/2014/main" val="2131119880"/>
                    </a:ext>
                  </a:extLst>
                </a:gridCol>
                <a:gridCol w="400041">
                  <a:extLst>
                    <a:ext uri="{9D8B030D-6E8A-4147-A177-3AD203B41FA5}">
                      <a16:colId xmlns:a16="http://schemas.microsoft.com/office/drawing/2014/main" val="140744879"/>
                    </a:ext>
                  </a:extLst>
                </a:gridCol>
                <a:gridCol w="400041">
                  <a:extLst>
                    <a:ext uri="{9D8B030D-6E8A-4147-A177-3AD203B41FA5}">
                      <a16:colId xmlns:a16="http://schemas.microsoft.com/office/drawing/2014/main" val="2249172176"/>
                    </a:ext>
                  </a:extLst>
                </a:gridCol>
                <a:gridCol w="400041">
                  <a:extLst>
                    <a:ext uri="{9D8B030D-6E8A-4147-A177-3AD203B41FA5}">
                      <a16:colId xmlns:a16="http://schemas.microsoft.com/office/drawing/2014/main" val="1638998342"/>
                    </a:ext>
                  </a:extLst>
                </a:gridCol>
                <a:gridCol w="400041">
                  <a:extLst>
                    <a:ext uri="{9D8B030D-6E8A-4147-A177-3AD203B41FA5}">
                      <a16:colId xmlns:a16="http://schemas.microsoft.com/office/drawing/2014/main" val="2777492639"/>
                    </a:ext>
                  </a:extLst>
                </a:gridCol>
                <a:gridCol w="400041">
                  <a:extLst>
                    <a:ext uri="{9D8B030D-6E8A-4147-A177-3AD203B41FA5}">
                      <a16:colId xmlns:a16="http://schemas.microsoft.com/office/drawing/2014/main" val="3847330553"/>
                    </a:ext>
                  </a:extLst>
                </a:gridCol>
                <a:gridCol w="400041">
                  <a:extLst>
                    <a:ext uri="{9D8B030D-6E8A-4147-A177-3AD203B41FA5}">
                      <a16:colId xmlns:a16="http://schemas.microsoft.com/office/drawing/2014/main" val="1001031436"/>
                    </a:ext>
                  </a:extLst>
                </a:gridCol>
                <a:gridCol w="400041">
                  <a:extLst>
                    <a:ext uri="{9D8B030D-6E8A-4147-A177-3AD203B41FA5}">
                      <a16:colId xmlns:a16="http://schemas.microsoft.com/office/drawing/2014/main" val="3541948055"/>
                    </a:ext>
                  </a:extLst>
                </a:gridCol>
              </a:tblGrid>
              <a:tr h="247065">
                <a:tc gridSpan="4">
                  <a:txBody>
                    <a:bodyPr/>
                    <a:lstStyle/>
                    <a:p>
                      <a:pPr algn="ctr"/>
                      <a:r>
                        <a:rPr lang="en-US" sz="800" dirty="0">
                          <a:solidFill>
                            <a:schemeClr val="bg1"/>
                          </a:solidFill>
                          <a:latin typeface="+mj-lt"/>
                        </a:rPr>
                        <a:t>APRIL</a:t>
                      </a:r>
                    </a:p>
                  </a:txBody>
                  <a:tcPr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800">
                          <a:solidFill>
                            <a:schemeClr val="bg1"/>
                          </a:solidFill>
                          <a:latin typeface="+mj-lt"/>
                        </a:rPr>
                        <a:t>MAY</a:t>
                      </a:r>
                    </a:p>
                  </a:txBody>
                  <a:tcPr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800">
                          <a:solidFill>
                            <a:schemeClr val="bg1"/>
                          </a:solidFill>
                          <a:latin typeface="+mj-lt"/>
                        </a:rPr>
                        <a:t>JUNE</a:t>
                      </a:r>
                    </a:p>
                  </a:txBody>
                  <a:tcPr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800">
                          <a:solidFill>
                            <a:schemeClr val="bg1"/>
                          </a:solidFill>
                          <a:latin typeface="+mj-lt"/>
                        </a:rPr>
                        <a:t>JULY</a:t>
                      </a:r>
                    </a:p>
                  </a:txBody>
                  <a:tcPr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800">
                          <a:solidFill>
                            <a:schemeClr val="bg1"/>
                          </a:solidFill>
                          <a:latin typeface="+mj-lt"/>
                        </a:rPr>
                        <a:t>AUG</a:t>
                      </a:r>
                    </a:p>
                  </a:txBody>
                  <a:tcPr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800">
                          <a:solidFill>
                            <a:schemeClr val="bg1"/>
                          </a:solidFill>
                          <a:latin typeface="+mj-lt"/>
                        </a:rPr>
                        <a:t>SEP</a:t>
                      </a:r>
                    </a:p>
                  </a:txBody>
                  <a:tcPr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3">
                  <a:txBody>
                    <a:bodyPr/>
                    <a:lstStyle/>
                    <a:p>
                      <a:pPr algn="ctr"/>
                      <a:r>
                        <a:rPr lang="en-US" sz="800">
                          <a:solidFill>
                            <a:schemeClr val="bg1"/>
                          </a:solidFill>
                          <a:latin typeface="+mj-lt"/>
                        </a:rPr>
                        <a:t>OCT</a:t>
                      </a:r>
                    </a:p>
                  </a:txBody>
                  <a:tcPr anchor="b">
                    <a:solidFill>
                      <a:schemeClr val="tx1"/>
                    </a:solidFill>
                  </a:tcPr>
                </a:tc>
                <a:tc hMerge="1">
                  <a:txBody>
                    <a:bodyPr/>
                    <a:lstStyle/>
                    <a:p>
                      <a:pPr algn="ctr"/>
                      <a:endParaRPr lang="en-US" sz="800">
                        <a:solidFill>
                          <a:schemeClr val="bg1"/>
                        </a:solidFill>
                        <a:latin typeface="+mj-lt"/>
                      </a:endParaRPr>
                    </a:p>
                  </a:txBody>
                  <a:tcPr anchor="b">
                    <a:solidFill>
                      <a:schemeClr val="tx1"/>
                    </a:solidFill>
                  </a:tcPr>
                </a:tc>
                <a:tc hMerge="1">
                  <a:txBody>
                    <a:bodyPr/>
                    <a:lstStyle/>
                    <a:p>
                      <a:pPr algn="ctr"/>
                      <a:endParaRPr lang="en-US" sz="800">
                        <a:solidFill>
                          <a:schemeClr val="bg1"/>
                        </a:solidFill>
                        <a:latin typeface="+mj-lt"/>
                      </a:endParaRPr>
                    </a:p>
                  </a:txBody>
                  <a:tcPr anchor="b">
                    <a:solidFill>
                      <a:schemeClr val="tx1"/>
                    </a:solidFill>
                  </a:tcPr>
                </a:tc>
                <a:extLst>
                  <a:ext uri="{0D108BD9-81ED-4DB2-BD59-A6C34878D82A}">
                    <a16:rowId xmlns:a16="http://schemas.microsoft.com/office/drawing/2014/main" val="1547355224"/>
                  </a:ext>
                </a:extLst>
              </a:tr>
              <a:tr h="375170">
                <a:tc>
                  <a:txBody>
                    <a:bodyPr/>
                    <a:lstStyle/>
                    <a:p>
                      <a:pPr algn="ctr"/>
                      <a:r>
                        <a:rPr lang="en-US" sz="900" dirty="0">
                          <a:solidFill>
                            <a:schemeClr val="tx1"/>
                          </a:solidFill>
                          <a:latin typeface="+mj-lt"/>
                        </a:rPr>
                        <a:t>6 </a:t>
                      </a:r>
                    </a:p>
                  </a:txBody>
                  <a:tcPr anchor="ctr">
                    <a:solidFill>
                      <a:schemeClr val="bg2">
                        <a:lumMod val="20000"/>
                        <a:lumOff val="80000"/>
                      </a:schemeClr>
                    </a:solidFill>
                  </a:tcPr>
                </a:tc>
                <a:tc>
                  <a:txBody>
                    <a:bodyPr/>
                    <a:lstStyle/>
                    <a:p>
                      <a:pPr algn="ctr"/>
                      <a:r>
                        <a:rPr lang="en-US" sz="900">
                          <a:solidFill>
                            <a:schemeClr val="tx1"/>
                          </a:solidFill>
                          <a:latin typeface="+mj-lt"/>
                        </a:rPr>
                        <a:t>13</a:t>
                      </a:r>
                    </a:p>
                  </a:txBody>
                  <a:tcPr anchor="ctr">
                    <a:solidFill>
                      <a:schemeClr val="bg2">
                        <a:lumMod val="20000"/>
                        <a:lumOff val="80000"/>
                      </a:schemeClr>
                    </a:solidFill>
                  </a:tcPr>
                </a:tc>
                <a:tc>
                  <a:txBody>
                    <a:bodyPr/>
                    <a:lstStyle/>
                    <a:p>
                      <a:pPr algn="ctr"/>
                      <a:r>
                        <a:rPr lang="en-US" sz="900" dirty="0">
                          <a:solidFill>
                            <a:schemeClr val="tx1"/>
                          </a:solidFill>
                          <a:latin typeface="+mj-lt"/>
                        </a:rPr>
                        <a:t>20</a:t>
                      </a:r>
                    </a:p>
                  </a:txBody>
                  <a:tcPr anchor="ctr">
                    <a:solidFill>
                      <a:schemeClr val="bg2">
                        <a:lumMod val="20000"/>
                        <a:lumOff val="80000"/>
                      </a:schemeClr>
                    </a:solidFill>
                  </a:tcPr>
                </a:tc>
                <a:tc>
                  <a:txBody>
                    <a:bodyPr/>
                    <a:lstStyle/>
                    <a:p>
                      <a:pPr algn="ctr"/>
                      <a:r>
                        <a:rPr lang="en-US" sz="900" dirty="0">
                          <a:solidFill>
                            <a:schemeClr val="tx1"/>
                          </a:solidFill>
                          <a:latin typeface="+mj-lt"/>
                        </a:rPr>
                        <a:t>27</a:t>
                      </a:r>
                    </a:p>
                  </a:txBody>
                  <a:tcPr anchor="ctr">
                    <a:solidFill>
                      <a:schemeClr val="bg2">
                        <a:lumMod val="20000"/>
                        <a:lumOff val="80000"/>
                      </a:schemeClr>
                    </a:solidFill>
                  </a:tcPr>
                </a:tc>
                <a:tc>
                  <a:txBody>
                    <a:bodyPr/>
                    <a:lstStyle/>
                    <a:p>
                      <a:pPr algn="ctr"/>
                      <a:r>
                        <a:rPr lang="en-US" sz="900" dirty="0">
                          <a:solidFill>
                            <a:schemeClr val="tx1"/>
                          </a:solidFill>
                          <a:latin typeface="+mj-lt"/>
                        </a:rPr>
                        <a:t>4</a:t>
                      </a:r>
                    </a:p>
                  </a:txBody>
                  <a:tcPr anchor="ctr">
                    <a:solidFill>
                      <a:schemeClr val="bg2">
                        <a:lumMod val="20000"/>
                        <a:lumOff val="80000"/>
                      </a:schemeClr>
                    </a:solidFill>
                  </a:tcPr>
                </a:tc>
                <a:tc>
                  <a:txBody>
                    <a:bodyPr/>
                    <a:lstStyle/>
                    <a:p>
                      <a:pPr algn="ctr"/>
                      <a:r>
                        <a:rPr lang="en-US" sz="900" dirty="0">
                          <a:solidFill>
                            <a:schemeClr val="tx1"/>
                          </a:solidFill>
                          <a:latin typeface="+mj-lt"/>
                        </a:rPr>
                        <a:t>11</a:t>
                      </a:r>
                    </a:p>
                  </a:txBody>
                  <a:tcPr anchor="ctr">
                    <a:solidFill>
                      <a:schemeClr val="bg2">
                        <a:lumMod val="20000"/>
                        <a:lumOff val="80000"/>
                      </a:schemeClr>
                    </a:solidFill>
                  </a:tcPr>
                </a:tc>
                <a:tc>
                  <a:txBody>
                    <a:bodyPr/>
                    <a:lstStyle/>
                    <a:p>
                      <a:pPr algn="ctr"/>
                      <a:r>
                        <a:rPr lang="en-US" sz="900" dirty="0">
                          <a:solidFill>
                            <a:schemeClr val="tx1"/>
                          </a:solidFill>
                          <a:latin typeface="+mj-lt"/>
                        </a:rPr>
                        <a:t>18</a:t>
                      </a:r>
                    </a:p>
                  </a:txBody>
                  <a:tcPr anchor="ctr">
                    <a:solidFill>
                      <a:schemeClr val="bg2">
                        <a:lumMod val="20000"/>
                        <a:lumOff val="80000"/>
                      </a:schemeClr>
                    </a:solidFill>
                  </a:tcPr>
                </a:tc>
                <a:tc>
                  <a:txBody>
                    <a:bodyPr/>
                    <a:lstStyle/>
                    <a:p>
                      <a:pPr algn="ctr"/>
                      <a:r>
                        <a:rPr lang="en-US" sz="900" dirty="0">
                          <a:solidFill>
                            <a:schemeClr val="tx1"/>
                          </a:solidFill>
                          <a:latin typeface="+mj-lt"/>
                        </a:rPr>
                        <a:t>25 </a:t>
                      </a:r>
                    </a:p>
                  </a:txBody>
                  <a:tcPr anchor="ctr">
                    <a:solidFill>
                      <a:schemeClr val="bg2">
                        <a:lumMod val="20000"/>
                        <a:lumOff val="80000"/>
                      </a:schemeClr>
                    </a:solidFill>
                  </a:tcPr>
                </a:tc>
                <a:tc>
                  <a:txBody>
                    <a:bodyPr/>
                    <a:lstStyle/>
                    <a:p>
                      <a:pPr algn="ctr"/>
                      <a:r>
                        <a:rPr lang="en-US" sz="900" dirty="0">
                          <a:solidFill>
                            <a:schemeClr val="tx1"/>
                          </a:solidFill>
                          <a:latin typeface="+mj-lt"/>
                        </a:rPr>
                        <a:t>1</a:t>
                      </a:r>
                    </a:p>
                  </a:txBody>
                  <a:tcPr anchor="ctr">
                    <a:solidFill>
                      <a:schemeClr val="bg2">
                        <a:lumMod val="20000"/>
                        <a:lumOff val="80000"/>
                      </a:schemeClr>
                    </a:solidFill>
                  </a:tcPr>
                </a:tc>
                <a:tc>
                  <a:txBody>
                    <a:bodyPr/>
                    <a:lstStyle/>
                    <a:p>
                      <a:pPr algn="ctr"/>
                      <a:r>
                        <a:rPr lang="en-US" sz="900">
                          <a:solidFill>
                            <a:schemeClr val="tx1"/>
                          </a:solidFill>
                          <a:latin typeface="+mj-lt"/>
                        </a:rPr>
                        <a:t>8 </a:t>
                      </a:r>
                    </a:p>
                  </a:txBody>
                  <a:tcPr anchor="ctr">
                    <a:solidFill>
                      <a:schemeClr val="bg2">
                        <a:lumMod val="20000"/>
                        <a:lumOff val="80000"/>
                      </a:schemeClr>
                    </a:solidFill>
                  </a:tcPr>
                </a:tc>
                <a:tc>
                  <a:txBody>
                    <a:bodyPr/>
                    <a:lstStyle/>
                    <a:p>
                      <a:pPr algn="ctr"/>
                      <a:r>
                        <a:rPr lang="en-US" sz="900" dirty="0">
                          <a:solidFill>
                            <a:schemeClr val="tx1"/>
                          </a:solidFill>
                          <a:latin typeface="+mj-lt"/>
                        </a:rPr>
                        <a:t>15</a:t>
                      </a:r>
                    </a:p>
                  </a:txBody>
                  <a:tcPr anchor="ctr">
                    <a:solidFill>
                      <a:schemeClr val="bg2">
                        <a:lumMod val="20000"/>
                        <a:lumOff val="80000"/>
                      </a:schemeClr>
                    </a:solidFill>
                  </a:tcPr>
                </a:tc>
                <a:tc>
                  <a:txBody>
                    <a:bodyPr/>
                    <a:lstStyle/>
                    <a:p>
                      <a:pPr algn="ctr"/>
                      <a:r>
                        <a:rPr lang="en-US" sz="900">
                          <a:solidFill>
                            <a:schemeClr val="tx1"/>
                          </a:solidFill>
                          <a:latin typeface="+mj-lt"/>
                        </a:rPr>
                        <a:t>22</a:t>
                      </a:r>
                    </a:p>
                  </a:txBody>
                  <a:tcPr anchor="ctr">
                    <a:solidFill>
                      <a:schemeClr val="bg2">
                        <a:lumMod val="20000"/>
                        <a:lumOff val="80000"/>
                      </a:schemeClr>
                    </a:solidFill>
                  </a:tcPr>
                </a:tc>
                <a:tc>
                  <a:txBody>
                    <a:bodyPr/>
                    <a:lstStyle/>
                    <a:p>
                      <a:pPr algn="ctr"/>
                      <a:r>
                        <a:rPr lang="en-US" sz="900" dirty="0">
                          <a:solidFill>
                            <a:schemeClr val="tx1"/>
                          </a:solidFill>
                          <a:latin typeface="+mj-lt"/>
                        </a:rPr>
                        <a:t>29 </a:t>
                      </a:r>
                    </a:p>
                  </a:txBody>
                  <a:tcPr anchor="ctr">
                    <a:solidFill>
                      <a:schemeClr val="bg2">
                        <a:lumMod val="20000"/>
                        <a:lumOff val="80000"/>
                      </a:schemeClr>
                    </a:solidFill>
                  </a:tcPr>
                </a:tc>
                <a:tc>
                  <a:txBody>
                    <a:bodyPr/>
                    <a:lstStyle/>
                    <a:p>
                      <a:pPr algn="ctr"/>
                      <a:r>
                        <a:rPr lang="en-US" sz="900" dirty="0">
                          <a:solidFill>
                            <a:schemeClr val="tx1"/>
                          </a:solidFill>
                          <a:latin typeface="+mj-lt"/>
                        </a:rPr>
                        <a:t>6 </a:t>
                      </a:r>
                    </a:p>
                  </a:txBody>
                  <a:tcPr anchor="ctr">
                    <a:solidFill>
                      <a:schemeClr val="bg2">
                        <a:lumMod val="20000"/>
                        <a:lumOff val="80000"/>
                      </a:schemeClr>
                    </a:solidFill>
                  </a:tcPr>
                </a:tc>
                <a:tc>
                  <a:txBody>
                    <a:bodyPr/>
                    <a:lstStyle/>
                    <a:p>
                      <a:pPr algn="ctr"/>
                      <a:r>
                        <a:rPr lang="en-US" sz="900">
                          <a:solidFill>
                            <a:schemeClr val="tx1"/>
                          </a:solidFill>
                          <a:latin typeface="+mj-lt"/>
                        </a:rPr>
                        <a:t>13</a:t>
                      </a:r>
                    </a:p>
                  </a:txBody>
                  <a:tcPr anchor="ctr">
                    <a:solidFill>
                      <a:schemeClr val="bg2">
                        <a:lumMod val="20000"/>
                        <a:lumOff val="80000"/>
                      </a:schemeClr>
                    </a:solidFill>
                  </a:tcPr>
                </a:tc>
                <a:tc>
                  <a:txBody>
                    <a:bodyPr/>
                    <a:lstStyle/>
                    <a:p>
                      <a:pPr algn="ctr"/>
                      <a:r>
                        <a:rPr lang="en-US" sz="900" dirty="0">
                          <a:solidFill>
                            <a:schemeClr val="tx1"/>
                          </a:solidFill>
                          <a:latin typeface="+mj-lt"/>
                        </a:rPr>
                        <a:t>20</a:t>
                      </a:r>
                    </a:p>
                  </a:txBody>
                  <a:tcPr anchor="ctr">
                    <a:solidFill>
                      <a:schemeClr val="bg2">
                        <a:lumMod val="20000"/>
                        <a:lumOff val="80000"/>
                      </a:schemeClr>
                    </a:solidFill>
                  </a:tcPr>
                </a:tc>
                <a:tc>
                  <a:txBody>
                    <a:bodyPr/>
                    <a:lstStyle/>
                    <a:p>
                      <a:pPr algn="ctr"/>
                      <a:r>
                        <a:rPr lang="en-US" sz="900">
                          <a:solidFill>
                            <a:schemeClr val="tx1"/>
                          </a:solidFill>
                          <a:latin typeface="+mj-lt"/>
                        </a:rPr>
                        <a:t>27 </a:t>
                      </a:r>
                    </a:p>
                  </a:txBody>
                  <a:tcPr anchor="ctr">
                    <a:solidFill>
                      <a:schemeClr val="bg2">
                        <a:lumMod val="20000"/>
                        <a:lumOff val="80000"/>
                      </a:schemeClr>
                    </a:solidFill>
                  </a:tcPr>
                </a:tc>
                <a:tc>
                  <a:txBody>
                    <a:bodyPr/>
                    <a:lstStyle/>
                    <a:p>
                      <a:pPr algn="ctr"/>
                      <a:r>
                        <a:rPr lang="en-US" sz="900" dirty="0">
                          <a:solidFill>
                            <a:schemeClr val="tx1"/>
                          </a:solidFill>
                          <a:latin typeface="+mj-lt"/>
                        </a:rPr>
                        <a:t>3</a:t>
                      </a:r>
                    </a:p>
                  </a:txBody>
                  <a:tcPr anchor="ctr">
                    <a:solidFill>
                      <a:schemeClr val="bg2">
                        <a:lumMod val="20000"/>
                        <a:lumOff val="80000"/>
                      </a:schemeClr>
                    </a:solidFill>
                  </a:tcPr>
                </a:tc>
                <a:tc>
                  <a:txBody>
                    <a:bodyPr/>
                    <a:lstStyle/>
                    <a:p>
                      <a:pPr algn="ctr"/>
                      <a:r>
                        <a:rPr lang="en-US" sz="900" dirty="0">
                          <a:solidFill>
                            <a:schemeClr val="tx1"/>
                          </a:solidFill>
                          <a:latin typeface="+mj-lt"/>
                        </a:rPr>
                        <a:t>10</a:t>
                      </a:r>
                    </a:p>
                  </a:txBody>
                  <a:tcPr anchor="ctr">
                    <a:solidFill>
                      <a:schemeClr val="bg2">
                        <a:lumMod val="20000"/>
                        <a:lumOff val="80000"/>
                      </a:schemeClr>
                    </a:solidFill>
                  </a:tcPr>
                </a:tc>
                <a:tc>
                  <a:txBody>
                    <a:bodyPr/>
                    <a:lstStyle/>
                    <a:p>
                      <a:pPr algn="ctr"/>
                      <a:r>
                        <a:rPr lang="en-US" sz="900" dirty="0">
                          <a:solidFill>
                            <a:schemeClr val="tx1"/>
                          </a:solidFill>
                          <a:latin typeface="+mj-lt"/>
                        </a:rPr>
                        <a:t>17 </a:t>
                      </a:r>
                    </a:p>
                  </a:txBody>
                  <a:tcPr anchor="ctr">
                    <a:solidFill>
                      <a:schemeClr val="bg2">
                        <a:lumMod val="20000"/>
                        <a:lumOff val="80000"/>
                      </a:schemeClr>
                    </a:solidFill>
                  </a:tcPr>
                </a:tc>
                <a:tc>
                  <a:txBody>
                    <a:bodyPr/>
                    <a:lstStyle/>
                    <a:p>
                      <a:pPr algn="ctr"/>
                      <a:r>
                        <a:rPr lang="en-US" sz="900" dirty="0">
                          <a:solidFill>
                            <a:schemeClr val="tx1"/>
                          </a:solidFill>
                          <a:latin typeface="+mj-lt"/>
                        </a:rPr>
                        <a:t>24 </a:t>
                      </a:r>
                    </a:p>
                  </a:txBody>
                  <a:tcPr anchor="ctr">
                    <a:solidFill>
                      <a:schemeClr val="bg2">
                        <a:lumMod val="20000"/>
                        <a:lumOff val="80000"/>
                      </a:schemeClr>
                    </a:solidFill>
                  </a:tcPr>
                </a:tc>
                <a:tc>
                  <a:txBody>
                    <a:bodyPr/>
                    <a:lstStyle/>
                    <a:p>
                      <a:pPr algn="ctr"/>
                      <a:r>
                        <a:rPr lang="en-US" sz="900" dirty="0">
                          <a:solidFill>
                            <a:schemeClr val="tx1"/>
                          </a:solidFill>
                          <a:latin typeface="+mj-lt"/>
                        </a:rPr>
                        <a:t>31 </a:t>
                      </a:r>
                    </a:p>
                  </a:txBody>
                  <a:tcPr anchor="ctr">
                    <a:solidFill>
                      <a:schemeClr val="bg2">
                        <a:lumMod val="20000"/>
                        <a:lumOff val="80000"/>
                      </a:schemeClr>
                    </a:solidFill>
                  </a:tcPr>
                </a:tc>
                <a:tc>
                  <a:txBody>
                    <a:bodyPr/>
                    <a:lstStyle/>
                    <a:p>
                      <a:pPr algn="ctr"/>
                      <a:r>
                        <a:rPr lang="en-US" sz="900" dirty="0">
                          <a:solidFill>
                            <a:schemeClr val="tx1"/>
                          </a:solidFill>
                          <a:latin typeface="+mj-lt"/>
                        </a:rPr>
                        <a:t>7 </a:t>
                      </a:r>
                    </a:p>
                  </a:txBody>
                  <a:tcPr anchor="ctr">
                    <a:solidFill>
                      <a:schemeClr val="bg2">
                        <a:lumMod val="20000"/>
                        <a:lumOff val="80000"/>
                      </a:schemeClr>
                    </a:solidFill>
                  </a:tcPr>
                </a:tc>
                <a:tc>
                  <a:txBody>
                    <a:bodyPr/>
                    <a:lstStyle/>
                    <a:p>
                      <a:pPr algn="ctr"/>
                      <a:r>
                        <a:rPr lang="en-US" sz="900" dirty="0">
                          <a:solidFill>
                            <a:schemeClr val="tx1"/>
                          </a:solidFill>
                          <a:latin typeface="+mj-lt"/>
                        </a:rPr>
                        <a:t>14</a:t>
                      </a:r>
                    </a:p>
                  </a:txBody>
                  <a:tcPr anchor="ctr">
                    <a:solidFill>
                      <a:schemeClr val="bg2">
                        <a:lumMod val="20000"/>
                        <a:lumOff val="80000"/>
                      </a:schemeClr>
                    </a:solidFill>
                  </a:tcPr>
                </a:tc>
                <a:tc>
                  <a:txBody>
                    <a:bodyPr/>
                    <a:lstStyle/>
                    <a:p>
                      <a:pPr algn="ctr"/>
                      <a:r>
                        <a:rPr lang="en-US" sz="900" dirty="0">
                          <a:solidFill>
                            <a:schemeClr val="tx1"/>
                          </a:solidFill>
                          <a:latin typeface="+mj-lt"/>
                        </a:rPr>
                        <a:t>21</a:t>
                      </a:r>
                    </a:p>
                  </a:txBody>
                  <a:tcPr anchor="ctr">
                    <a:solidFill>
                      <a:schemeClr val="bg2">
                        <a:lumMod val="20000"/>
                        <a:lumOff val="80000"/>
                      </a:schemeClr>
                    </a:solidFill>
                  </a:tcPr>
                </a:tc>
                <a:tc>
                  <a:txBody>
                    <a:bodyPr/>
                    <a:lstStyle/>
                    <a:p>
                      <a:pPr algn="ctr"/>
                      <a:r>
                        <a:rPr lang="en-US" sz="900" dirty="0">
                          <a:solidFill>
                            <a:schemeClr val="tx1"/>
                          </a:solidFill>
                          <a:latin typeface="+mj-lt"/>
                        </a:rPr>
                        <a:t>28</a:t>
                      </a:r>
                    </a:p>
                  </a:txBody>
                  <a:tcPr anchor="ctr">
                    <a:solidFill>
                      <a:schemeClr val="bg2">
                        <a:lumMod val="20000"/>
                        <a:lumOff val="80000"/>
                      </a:schemeClr>
                    </a:solidFill>
                  </a:tcPr>
                </a:tc>
                <a:tc>
                  <a:txBody>
                    <a:bodyPr/>
                    <a:lstStyle/>
                    <a:p>
                      <a:pPr algn="ctr"/>
                      <a:r>
                        <a:rPr lang="en-US" sz="900" dirty="0">
                          <a:solidFill>
                            <a:schemeClr val="tx1"/>
                          </a:solidFill>
                          <a:latin typeface="+mj-lt"/>
                        </a:rPr>
                        <a:t>5</a:t>
                      </a:r>
                    </a:p>
                  </a:txBody>
                  <a:tcPr anchor="ctr">
                    <a:solidFill>
                      <a:schemeClr val="bg2">
                        <a:lumMod val="20000"/>
                        <a:lumOff val="80000"/>
                      </a:schemeClr>
                    </a:solidFill>
                  </a:tcPr>
                </a:tc>
                <a:tc>
                  <a:txBody>
                    <a:bodyPr/>
                    <a:lstStyle/>
                    <a:p>
                      <a:pPr algn="ctr"/>
                      <a:r>
                        <a:rPr lang="en-US" sz="900" dirty="0">
                          <a:solidFill>
                            <a:schemeClr val="tx1"/>
                          </a:solidFill>
                          <a:latin typeface="+mj-lt"/>
                        </a:rPr>
                        <a:t>12</a:t>
                      </a:r>
                    </a:p>
                  </a:txBody>
                  <a:tcPr anchor="ctr">
                    <a:solidFill>
                      <a:schemeClr val="bg2">
                        <a:lumMod val="20000"/>
                        <a:lumOff val="80000"/>
                      </a:schemeClr>
                    </a:solidFill>
                  </a:tcPr>
                </a:tc>
                <a:tc>
                  <a:txBody>
                    <a:bodyPr/>
                    <a:lstStyle/>
                    <a:p>
                      <a:pPr algn="ctr"/>
                      <a:r>
                        <a:rPr lang="en-US" sz="900" dirty="0">
                          <a:solidFill>
                            <a:schemeClr val="tx1"/>
                          </a:solidFill>
                          <a:latin typeface="+mj-lt"/>
                        </a:rPr>
                        <a:t>19</a:t>
                      </a:r>
                    </a:p>
                  </a:txBody>
                  <a:tcPr anchor="ctr">
                    <a:solidFill>
                      <a:schemeClr val="bg2">
                        <a:lumMod val="20000"/>
                        <a:lumOff val="80000"/>
                      </a:schemeClr>
                    </a:solidFill>
                  </a:tcPr>
                </a:tc>
                <a:extLst>
                  <a:ext uri="{0D108BD9-81ED-4DB2-BD59-A6C34878D82A}">
                    <a16:rowId xmlns:a16="http://schemas.microsoft.com/office/drawing/2014/main" val="3753951477"/>
                  </a:ext>
                </a:extLst>
              </a:tr>
            </a:tbl>
          </a:graphicData>
        </a:graphic>
      </p:graphicFrame>
      <p:cxnSp>
        <p:nvCxnSpPr>
          <p:cNvPr id="55" name="Straight Connector 54">
            <a:extLst>
              <a:ext uri="{FF2B5EF4-FFF2-40B4-BE49-F238E27FC236}">
                <a16:creationId xmlns:a16="http://schemas.microsoft.com/office/drawing/2014/main" id="{5D16EE36-4A28-9E4F-9853-422FF0C16BD4}"/>
              </a:ext>
            </a:extLst>
          </p:cNvPr>
          <p:cNvCxnSpPr>
            <a:cxnSpLocks/>
          </p:cNvCxnSpPr>
          <p:nvPr/>
        </p:nvCxnSpPr>
        <p:spPr>
          <a:xfrm>
            <a:off x="922482" y="2503934"/>
            <a:ext cx="108577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91087" y="2550421"/>
            <a:ext cx="1913175" cy="246221"/>
          </a:xfrm>
          <a:prstGeom prst="rect">
            <a:avLst/>
          </a:prstGeom>
        </p:spPr>
        <p:txBody>
          <a:bodyPr wrap="square">
            <a:spAutoFit/>
          </a:bodyPr>
          <a:lstStyle/>
          <a:p>
            <a:r>
              <a:rPr lang="en-US" sz="1000">
                <a:latin typeface="+mj-lt"/>
              </a:rPr>
              <a:t>Interviews / field research</a:t>
            </a:r>
          </a:p>
        </p:txBody>
      </p:sp>
      <p:sp>
        <p:nvSpPr>
          <p:cNvPr id="72" name="Rectangle 71"/>
          <p:cNvSpPr/>
          <p:nvPr/>
        </p:nvSpPr>
        <p:spPr>
          <a:xfrm>
            <a:off x="2419413" y="2244489"/>
            <a:ext cx="1206528" cy="400110"/>
          </a:xfrm>
          <a:prstGeom prst="rect">
            <a:avLst/>
          </a:prstGeom>
        </p:spPr>
        <p:txBody>
          <a:bodyPr wrap="square">
            <a:spAutoFit/>
          </a:bodyPr>
          <a:lstStyle/>
          <a:p>
            <a:r>
              <a:rPr lang="en-US" sz="1000" dirty="0">
                <a:latin typeface="+mj-lt"/>
              </a:rPr>
              <a:t>Storymapping/</a:t>
            </a:r>
          </a:p>
          <a:p>
            <a:r>
              <a:rPr lang="en-US" sz="1000" dirty="0">
                <a:latin typeface="+mj-lt"/>
              </a:rPr>
              <a:t>Concepting</a:t>
            </a:r>
          </a:p>
        </p:txBody>
      </p:sp>
      <p:cxnSp>
        <p:nvCxnSpPr>
          <p:cNvPr id="73" name="Straight Connector 72">
            <a:extLst>
              <a:ext uri="{FF2B5EF4-FFF2-40B4-BE49-F238E27FC236}">
                <a16:creationId xmlns:a16="http://schemas.microsoft.com/office/drawing/2014/main" id="{5D16EE36-4A28-9E4F-9853-422FF0C16BD4}"/>
              </a:ext>
            </a:extLst>
          </p:cNvPr>
          <p:cNvCxnSpPr>
            <a:cxnSpLocks/>
          </p:cNvCxnSpPr>
          <p:nvPr/>
        </p:nvCxnSpPr>
        <p:spPr>
          <a:xfrm flipV="1">
            <a:off x="1823378" y="2852733"/>
            <a:ext cx="809870"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780274" y="2861695"/>
            <a:ext cx="1508635" cy="246221"/>
          </a:xfrm>
          <a:prstGeom prst="rect">
            <a:avLst/>
          </a:prstGeom>
        </p:spPr>
        <p:txBody>
          <a:bodyPr wrap="square">
            <a:spAutoFit/>
          </a:bodyPr>
          <a:lstStyle/>
          <a:p>
            <a:r>
              <a:rPr lang="en-US" sz="1000">
                <a:latin typeface="+mj-lt"/>
              </a:rPr>
              <a:t>Synthesis / personas</a:t>
            </a:r>
          </a:p>
        </p:txBody>
      </p:sp>
      <p:cxnSp>
        <p:nvCxnSpPr>
          <p:cNvPr id="76" name="Straight Connector 75">
            <a:extLst>
              <a:ext uri="{FF2B5EF4-FFF2-40B4-BE49-F238E27FC236}">
                <a16:creationId xmlns:a16="http://schemas.microsoft.com/office/drawing/2014/main" id="{5D16EE36-4A28-9E4F-9853-422FF0C16BD4}"/>
              </a:ext>
            </a:extLst>
          </p:cNvPr>
          <p:cNvCxnSpPr>
            <a:cxnSpLocks/>
          </p:cNvCxnSpPr>
          <p:nvPr/>
        </p:nvCxnSpPr>
        <p:spPr>
          <a:xfrm>
            <a:off x="2547350" y="2230462"/>
            <a:ext cx="681272"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D16EE36-4A28-9E4F-9853-422FF0C16BD4}"/>
              </a:ext>
            </a:extLst>
          </p:cNvPr>
          <p:cNvCxnSpPr>
            <a:cxnSpLocks/>
          </p:cNvCxnSpPr>
          <p:nvPr/>
        </p:nvCxnSpPr>
        <p:spPr>
          <a:xfrm>
            <a:off x="3288910" y="2503934"/>
            <a:ext cx="6512524"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3257034" y="2550421"/>
            <a:ext cx="4093377" cy="246221"/>
          </a:xfrm>
          <a:prstGeom prst="rect">
            <a:avLst/>
          </a:prstGeom>
        </p:spPr>
        <p:txBody>
          <a:bodyPr wrap="square">
            <a:spAutoFit/>
          </a:bodyPr>
          <a:lstStyle/>
          <a:p>
            <a:r>
              <a:rPr lang="en-US" sz="1000">
                <a:latin typeface="+mj-lt"/>
              </a:rPr>
              <a:t>Product management / epic &amp; story creation &amp; refinement</a:t>
            </a:r>
          </a:p>
        </p:txBody>
      </p:sp>
      <p:cxnSp>
        <p:nvCxnSpPr>
          <p:cNvPr id="79" name="Straight Connector 78">
            <a:extLst>
              <a:ext uri="{FF2B5EF4-FFF2-40B4-BE49-F238E27FC236}">
                <a16:creationId xmlns:a16="http://schemas.microsoft.com/office/drawing/2014/main" id="{5D16EE36-4A28-9E4F-9853-422FF0C16BD4}"/>
              </a:ext>
            </a:extLst>
          </p:cNvPr>
          <p:cNvCxnSpPr>
            <a:cxnSpLocks/>
          </p:cNvCxnSpPr>
          <p:nvPr/>
        </p:nvCxnSpPr>
        <p:spPr>
          <a:xfrm>
            <a:off x="2127425" y="3245552"/>
            <a:ext cx="1134302"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073949" y="3283785"/>
            <a:ext cx="1460734" cy="246221"/>
          </a:xfrm>
          <a:prstGeom prst="rect">
            <a:avLst/>
          </a:prstGeom>
        </p:spPr>
        <p:txBody>
          <a:bodyPr wrap="square">
            <a:spAutoFit/>
          </a:bodyPr>
          <a:lstStyle/>
          <a:p>
            <a:r>
              <a:rPr lang="en-US" sz="1000">
                <a:latin typeface="+mj-lt"/>
              </a:rPr>
              <a:t>Content blueprint</a:t>
            </a:r>
          </a:p>
        </p:txBody>
      </p:sp>
      <p:cxnSp>
        <p:nvCxnSpPr>
          <p:cNvPr id="84" name="Straight Connector 83">
            <a:extLst>
              <a:ext uri="{FF2B5EF4-FFF2-40B4-BE49-F238E27FC236}">
                <a16:creationId xmlns:a16="http://schemas.microsoft.com/office/drawing/2014/main" id="{5D16EE36-4A28-9E4F-9853-422FF0C16BD4}"/>
              </a:ext>
            </a:extLst>
          </p:cNvPr>
          <p:cNvCxnSpPr>
            <a:cxnSpLocks/>
          </p:cNvCxnSpPr>
          <p:nvPr/>
        </p:nvCxnSpPr>
        <p:spPr>
          <a:xfrm>
            <a:off x="3332729" y="3245552"/>
            <a:ext cx="3186421"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3294345" y="3283785"/>
            <a:ext cx="1460734" cy="246221"/>
          </a:xfrm>
          <a:prstGeom prst="rect">
            <a:avLst/>
          </a:prstGeom>
        </p:spPr>
        <p:txBody>
          <a:bodyPr wrap="square">
            <a:spAutoFit/>
          </a:bodyPr>
          <a:lstStyle/>
          <a:p>
            <a:r>
              <a:rPr lang="en-US" sz="1000">
                <a:latin typeface="+mj-lt"/>
              </a:rPr>
              <a:t>UX copywriting</a:t>
            </a:r>
          </a:p>
        </p:txBody>
      </p:sp>
      <p:cxnSp>
        <p:nvCxnSpPr>
          <p:cNvPr id="86" name="Straight Connector 85">
            <a:extLst>
              <a:ext uri="{FF2B5EF4-FFF2-40B4-BE49-F238E27FC236}">
                <a16:creationId xmlns:a16="http://schemas.microsoft.com/office/drawing/2014/main" id="{BDC3538C-47DD-F74E-A562-6B7D155383D2}"/>
              </a:ext>
            </a:extLst>
          </p:cNvPr>
          <p:cNvCxnSpPr/>
          <p:nvPr/>
        </p:nvCxnSpPr>
        <p:spPr>
          <a:xfrm>
            <a:off x="422816" y="3574019"/>
            <a:ext cx="0" cy="10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D16EE36-4A28-9E4F-9853-422FF0C16BD4}"/>
              </a:ext>
            </a:extLst>
          </p:cNvPr>
          <p:cNvCxnSpPr>
            <a:cxnSpLocks/>
          </p:cNvCxnSpPr>
          <p:nvPr/>
        </p:nvCxnSpPr>
        <p:spPr>
          <a:xfrm>
            <a:off x="3258989" y="3959229"/>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4049966" y="4007245"/>
            <a:ext cx="808078" cy="400110"/>
          </a:xfrm>
          <a:prstGeom prst="rect">
            <a:avLst/>
          </a:prstGeom>
        </p:spPr>
        <p:txBody>
          <a:bodyPr wrap="square">
            <a:spAutoFit/>
          </a:bodyPr>
          <a:lstStyle/>
          <a:p>
            <a:r>
              <a:rPr lang="en-US" sz="1000" dirty="0">
                <a:latin typeface="+mj-lt"/>
              </a:rPr>
              <a:t>Design </a:t>
            </a:r>
          </a:p>
          <a:p>
            <a:r>
              <a:rPr lang="en-US" sz="1000" dirty="0">
                <a:latin typeface="+mj-lt"/>
              </a:rPr>
              <a:t>sprint 2</a:t>
            </a:r>
          </a:p>
        </p:txBody>
      </p:sp>
      <p:sp>
        <p:nvSpPr>
          <p:cNvPr id="92" name="Rectangle 91"/>
          <p:cNvSpPr/>
          <p:nvPr/>
        </p:nvSpPr>
        <p:spPr>
          <a:xfrm>
            <a:off x="4934793" y="4007245"/>
            <a:ext cx="655734" cy="400110"/>
          </a:xfrm>
          <a:prstGeom prst="rect">
            <a:avLst/>
          </a:prstGeom>
        </p:spPr>
        <p:txBody>
          <a:bodyPr wrap="square">
            <a:spAutoFit/>
          </a:bodyPr>
          <a:lstStyle/>
          <a:p>
            <a:r>
              <a:rPr lang="en-US" sz="1000" dirty="0">
                <a:latin typeface="+mj-lt"/>
              </a:rPr>
              <a:t>Design </a:t>
            </a:r>
          </a:p>
          <a:p>
            <a:r>
              <a:rPr lang="en-US" sz="1000" dirty="0">
                <a:latin typeface="+mj-lt"/>
              </a:rPr>
              <a:t>sprint 3</a:t>
            </a:r>
          </a:p>
        </p:txBody>
      </p:sp>
      <p:sp>
        <p:nvSpPr>
          <p:cNvPr id="93" name="Rectangle 92"/>
          <p:cNvSpPr/>
          <p:nvPr/>
        </p:nvSpPr>
        <p:spPr>
          <a:xfrm>
            <a:off x="5827026" y="4007245"/>
            <a:ext cx="721620" cy="400110"/>
          </a:xfrm>
          <a:prstGeom prst="rect">
            <a:avLst/>
          </a:prstGeom>
        </p:spPr>
        <p:txBody>
          <a:bodyPr wrap="square">
            <a:spAutoFit/>
          </a:bodyPr>
          <a:lstStyle/>
          <a:p>
            <a:r>
              <a:rPr lang="en-US" sz="1000" dirty="0">
                <a:latin typeface="+mj-lt"/>
              </a:rPr>
              <a:t>Design </a:t>
            </a:r>
          </a:p>
          <a:p>
            <a:r>
              <a:rPr lang="en-US" sz="1000" dirty="0">
                <a:latin typeface="+mj-lt"/>
              </a:rPr>
              <a:t>sprint 4</a:t>
            </a:r>
          </a:p>
        </p:txBody>
      </p:sp>
      <p:cxnSp>
        <p:nvCxnSpPr>
          <p:cNvPr id="94" name="Straight Connector 93">
            <a:extLst>
              <a:ext uri="{FF2B5EF4-FFF2-40B4-BE49-F238E27FC236}">
                <a16:creationId xmlns:a16="http://schemas.microsoft.com/office/drawing/2014/main" id="{5D16EE36-4A28-9E4F-9853-422FF0C16BD4}"/>
              </a:ext>
            </a:extLst>
          </p:cNvPr>
          <p:cNvCxnSpPr>
            <a:cxnSpLocks/>
          </p:cNvCxnSpPr>
          <p:nvPr/>
        </p:nvCxnSpPr>
        <p:spPr>
          <a:xfrm>
            <a:off x="6632713" y="3959229"/>
            <a:ext cx="4169138"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8262383" y="4007245"/>
            <a:ext cx="2330339" cy="246221"/>
          </a:xfrm>
          <a:prstGeom prst="rect">
            <a:avLst/>
          </a:prstGeom>
        </p:spPr>
        <p:txBody>
          <a:bodyPr wrap="square">
            <a:spAutoFit/>
          </a:bodyPr>
          <a:lstStyle/>
          <a:p>
            <a:r>
              <a:rPr lang="en-US" sz="1000">
                <a:latin typeface="+mj-lt"/>
              </a:rPr>
              <a:t>Design governance &amp; QA</a:t>
            </a:r>
            <a:endParaRPr lang="en-US" sz="1000" dirty="0">
              <a:latin typeface="+mj-lt"/>
            </a:endParaRPr>
          </a:p>
        </p:txBody>
      </p:sp>
      <p:cxnSp>
        <p:nvCxnSpPr>
          <p:cNvPr id="102" name="Straight Connector 101">
            <a:extLst>
              <a:ext uri="{FF2B5EF4-FFF2-40B4-BE49-F238E27FC236}">
                <a16:creationId xmlns:a16="http://schemas.microsoft.com/office/drawing/2014/main" id="{BDC3538C-47DD-F74E-A562-6B7D155383D2}"/>
              </a:ext>
            </a:extLst>
          </p:cNvPr>
          <p:cNvCxnSpPr/>
          <p:nvPr/>
        </p:nvCxnSpPr>
        <p:spPr>
          <a:xfrm>
            <a:off x="422816" y="4885714"/>
            <a:ext cx="0" cy="10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D16EE36-4A28-9E4F-9853-422FF0C16BD4}"/>
              </a:ext>
            </a:extLst>
          </p:cNvPr>
          <p:cNvCxnSpPr>
            <a:cxnSpLocks/>
          </p:cNvCxnSpPr>
          <p:nvPr/>
        </p:nvCxnSpPr>
        <p:spPr>
          <a:xfrm flipV="1">
            <a:off x="563022" y="5616296"/>
            <a:ext cx="2801183"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4" name="Rectangle 103"/>
          <p:cNvSpPr/>
          <p:nvPr/>
        </p:nvSpPr>
        <p:spPr>
          <a:xfrm>
            <a:off x="534384" y="5657662"/>
            <a:ext cx="2397901" cy="249099"/>
          </a:xfrm>
          <a:prstGeom prst="rect">
            <a:avLst/>
          </a:prstGeom>
        </p:spPr>
        <p:txBody>
          <a:bodyPr wrap="square" anchor="t">
            <a:spAutoFit/>
          </a:bodyPr>
          <a:lstStyle/>
          <a:p>
            <a:r>
              <a:rPr lang="en-US" sz="1000" dirty="0">
                <a:latin typeface="+mj-lt"/>
                <a:cs typeface="Arial"/>
              </a:rPr>
              <a:t>Requirements gathering</a:t>
            </a:r>
            <a:endParaRPr lang="en-US" dirty="0"/>
          </a:p>
        </p:txBody>
      </p:sp>
      <p:sp>
        <p:nvSpPr>
          <p:cNvPr id="105" name="Oval 104"/>
          <p:cNvSpPr/>
          <p:nvPr/>
        </p:nvSpPr>
        <p:spPr>
          <a:xfrm>
            <a:off x="3167085" y="1813444"/>
            <a:ext cx="137160" cy="137160"/>
          </a:xfrm>
          <a:prstGeom prst="ellipse">
            <a:avLst/>
          </a:prstGeom>
          <a:solidFill>
            <a:srgbClr val="006A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6" name="Rectangle 105"/>
          <p:cNvSpPr/>
          <p:nvPr/>
        </p:nvSpPr>
        <p:spPr>
          <a:xfrm>
            <a:off x="2026730" y="1933168"/>
            <a:ext cx="1728952" cy="246221"/>
          </a:xfrm>
          <a:prstGeom prst="rect">
            <a:avLst/>
          </a:prstGeom>
        </p:spPr>
        <p:txBody>
          <a:bodyPr wrap="square">
            <a:spAutoFit/>
          </a:bodyPr>
          <a:lstStyle/>
          <a:p>
            <a:pPr algn="ctr"/>
            <a:r>
              <a:rPr lang="en-US" sz="1000" dirty="0">
                <a:solidFill>
                  <a:srgbClr val="006A4D"/>
                </a:solidFill>
                <a:latin typeface="+mj-lt"/>
              </a:rPr>
              <a:t>DESIGN STARTS</a:t>
            </a:r>
          </a:p>
        </p:txBody>
      </p:sp>
      <p:sp>
        <p:nvSpPr>
          <p:cNvPr id="107" name="Oval 106"/>
          <p:cNvSpPr/>
          <p:nvPr/>
        </p:nvSpPr>
        <p:spPr>
          <a:xfrm>
            <a:off x="4005051" y="1813444"/>
            <a:ext cx="137160" cy="137160"/>
          </a:xfrm>
          <a:prstGeom prst="ellipse">
            <a:avLst/>
          </a:prstGeom>
          <a:solidFill>
            <a:srgbClr val="006A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8" name="Rectangle 107"/>
          <p:cNvSpPr/>
          <p:nvPr/>
        </p:nvSpPr>
        <p:spPr>
          <a:xfrm>
            <a:off x="3062943" y="1933168"/>
            <a:ext cx="1728952" cy="246221"/>
          </a:xfrm>
          <a:prstGeom prst="rect">
            <a:avLst/>
          </a:prstGeom>
        </p:spPr>
        <p:txBody>
          <a:bodyPr wrap="square">
            <a:spAutoFit/>
          </a:bodyPr>
          <a:lstStyle/>
          <a:p>
            <a:pPr algn="ctr"/>
            <a:r>
              <a:rPr lang="en-US" sz="1000" dirty="0">
                <a:solidFill>
                  <a:srgbClr val="006A4D"/>
                </a:solidFill>
                <a:latin typeface="+mj-lt"/>
              </a:rPr>
              <a:t>DEV STARTS</a:t>
            </a:r>
          </a:p>
        </p:txBody>
      </p:sp>
      <p:sp>
        <p:nvSpPr>
          <p:cNvPr id="109" name="Rectangle 108"/>
          <p:cNvSpPr/>
          <p:nvPr/>
        </p:nvSpPr>
        <p:spPr>
          <a:xfrm>
            <a:off x="3523547" y="5322841"/>
            <a:ext cx="974833" cy="400110"/>
          </a:xfrm>
          <a:prstGeom prst="rect">
            <a:avLst/>
          </a:prstGeom>
        </p:spPr>
        <p:txBody>
          <a:bodyPr wrap="square">
            <a:spAutoFit/>
          </a:bodyPr>
          <a:lstStyle/>
          <a:p>
            <a:r>
              <a:rPr lang="en-US" sz="1000" dirty="0">
                <a:latin typeface="+mj-lt"/>
              </a:rPr>
              <a:t>Dev </a:t>
            </a:r>
          </a:p>
          <a:p>
            <a:r>
              <a:rPr lang="en-US" sz="1000" dirty="0">
                <a:latin typeface="+mj-lt"/>
              </a:rPr>
              <a:t>sprint 0</a:t>
            </a:r>
          </a:p>
        </p:txBody>
      </p:sp>
      <p:sp>
        <p:nvSpPr>
          <p:cNvPr id="115" name="Rectangle 114"/>
          <p:cNvSpPr/>
          <p:nvPr/>
        </p:nvSpPr>
        <p:spPr>
          <a:xfrm>
            <a:off x="4324079" y="5322841"/>
            <a:ext cx="974833" cy="400110"/>
          </a:xfrm>
          <a:prstGeom prst="rect">
            <a:avLst/>
          </a:prstGeom>
        </p:spPr>
        <p:txBody>
          <a:bodyPr wrap="square">
            <a:spAutoFit/>
          </a:bodyPr>
          <a:lstStyle/>
          <a:p>
            <a:r>
              <a:rPr lang="en-US" sz="1000" dirty="0">
                <a:latin typeface="+mj-lt"/>
              </a:rPr>
              <a:t>Dev </a:t>
            </a:r>
          </a:p>
          <a:p>
            <a:r>
              <a:rPr lang="en-US" sz="1000" dirty="0">
                <a:latin typeface="+mj-lt"/>
              </a:rPr>
              <a:t>sprint 1</a:t>
            </a:r>
          </a:p>
        </p:txBody>
      </p:sp>
      <p:sp>
        <p:nvSpPr>
          <p:cNvPr id="116" name="Rectangle 115"/>
          <p:cNvSpPr/>
          <p:nvPr/>
        </p:nvSpPr>
        <p:spPr>
          <a:xfrm>
            <a:off x="5197591" y="5322841"/>
            <a:ext cx="895259" cy="400110"/>
          </a:xfrm>
          <a:prstGeom prst="rect">
            <a:avLst/>
          </a:prstGeom>
        </p:spPr>
        <p:txBody>
          <a:bodyPr wrap="square">
            <a:spAutoFit/>
          </a:bodyPr>
          <a:lstStyle/>
          <a:p>
            <a:r>
              <a:rPr lang="en-US" sz="1000" dirty="0">
                <a:latin typeface="+mj-lt"/>
              </a:rPr>
              <a:t>Dev </a:t>
            </a:r>
          </a:p>
          <a:p>
            <a:r>
              <a:rPr lang="en-US" sz="1000" dirty="0">
                <a:latin typeface="+mj-lt"/>
              </a:rPr>
              <a:t>sprint 2</a:t>
            </a:r>
          </a:p>
        </p:txBody>
      </p:sp>
      <p:sp>
        <p:nvSpPr>
          <p:cNvPr id="117" name="Rectangle 116"/>
          <p:cNvSpPr/>
          <p:nvPr/>
        </p:nvSpPr>
        <p:spPr>
          <a:xfrm>
            <a:off x="6073068" y="5322841"/>
            <a:ext cx="974833" cy="400110"/>
          </a:xfrm>
          <a:prstGeom prst="rect">
            <a:avLst/>
          </a:prstGeom>
        </p:spPr>
        <p:txBody>
          <a:bodyPr wrap="square">
            <a:spAutoFit/>
          </a:bodyPr>
          <a:lstStyle/>
          <a:p>
            <a:r>
              <a:rPr lang="en-US" sz="1000" dirty="0">
                <a:latin typeface="+mj-lt"/>
              </a:rPr>
              <a:t>Dev </a:t>
            </a:r>
          </a:p>
          <a:p>
            <a:r>
              <a:rPr lang="en-US" sz="1000" dirty="0">
                <a:latin typeface="+mj-lt"/>
              </a:rPr>
              <a:t>sprint 3</a:t>
            </a:r>
          </a:p>
        </p:txBody>
      </p:sp>
      <p:sp>
        <p:nvSpPr>
          <p:cNvPr id="118" name="Rectangle 117"/>
          <p:cNvSpPr/>
          <p:nvPr/>
        </p:nvSpPr>
        <p:spPr>
          <a:xfrm>
            <a:off x="6851361" y="5322841"/>
            <a:ext cx="974833" cy="400110"/>
          </a:xfrm>
          <a:prstGeom prst="rect">
            <a:avLst/>
          </a:prstGeom>
        </p:spPr>
        <p:txBody>
          <a:bodyPr wrap="square">
            <a:spAutoFit/>
          </a:bodyPr>
          <a:lstStyle/>
          <a:p>
            <a:r>
              <a:rPr lang="en-US" sz="1000" dirty="0">
                <a:latin typeface="+mj-lt"/>
              </a:rPr>
              <a:t>Dev </a:t>
            </a:r>
          </a:p>
          <a:p>
            <a:r>
              <a:rPr lang="en-US" sz="1000" dirty="0">
                <a:latin typeface="+mj-lt"/>
              </a:rPr>
              <a:t>sprint 4</a:t>
            </a:r>
          </a:p>
        </p:txBody>
      </p:sp>
      <p:cxnSp>
        <p:nvCxnSpPr>
          <p:cNvPr id="119" name="Straight Connector 118">
            <a:extLst>
              <a:ext uri="{FF2B5EF4-FFF2-40B4-BE49-F238E27FC236}">
                <a16:creationId xmlns:a16="http://schemas.microsoft.com/office/drawing/2014/main" id="{5D16EE36-4A28-9E4F-9853-422FF0C16BD4}"/>
              </a:ext>
            </a:extLst>
          </p:cNvPr>
          <p:cNvCxnSpPr>
            <a:cxnSpLocks/>
          </p:cNvCxnSpPr>
          <p:nvPr/>
        </p:nvCxnSpPr>
        <p:spPr>
          <a:xfrm>
            <a:off x="9549982" y="5280455"/>
            <a:ext cx="1284009"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5896015" y="5978831"/>
            <a:ext cx="1628552" cy="246221"/>
          </a:xfrm>
          <a:prstGeom prst="rect">
            <a:avLst/>
          </a:prstGeom>
        </p:spPr>
        <p:txBody>
          <a:bodyPr wrap="square">
            <a:spAutoFit/>
          </a:bodyPr>
          <a:lstStyle/>
          <a:p>
            <a:r>
              <a:rPr lang="en-US" sz="1000"/>
              <a:t>CI/CD Test Automation</a:t>
            </a:r>
          </a:p>
        </p:txBody>
      </p:sp>
      <p:cxnSp>
        <p:nvCxnSpPr>
          <p:cNvPr id="120" name="Straight Connector 119">
            <a:extLst>
              <a:ext uri="{FF2B5EF4-FFF2-40B4-BE49-F238E27FC236}">
                <a16:creationId xmlns:a16="http://schemas.microsoft.com/office/drawing/2014/main" id="{5D16EE36-4A28-9E4F-9853-422FF0C16BD4}"/>
              </a:ext>
            </a:extLst>
          </p:cNvPr>
          <p:cNvCxnSpPr>
            <a:cxnSpLocks/>
          </p:cNvCxnSpPr>
          <p:nvPr/>
        </p:nvCxnSpPr>
        <p:spPr>
          <a:xfrm>
            <a:off x="3468650" y="5906761"/>
            <a:ext cx="605033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9694555" y="5322841"/>
            <a:ext cx="1279832" cy="246221"/>
          </a:xfrm>
          <a:prstGeom prst="rect">
            <a:avLst/>
          </a:prstGeom>
        </p:spPr>
        <p:txBody>
          <a:bodyPr wrap="square">
            <a:spAutoFit/>
          </a:bodyPr>
          <a:lstStyle/>
          <a:p>
            <a:r>
              <a:rPr lang="en-US" sz="1000">
                <a:latin typeface="+mj-lt"/>
              </a:rPr>
              <a:t>Hardening / UAT</a:t>
            </a:r>
          </a:p>
        </p:txBody>
      </p:sp>
      <p:sp>
        <p:nvSpPr>
          <p:cNvPr id="63" name="Rectangle 62"/>
          <p:cNvSpPr/>
          <p:nvPr/>
        </p:nvSpPr>
        <p:spPr>
          <a:xfrm>
            <a:off x="10781617" y="5616296"/>
            <a:ext cx="1279832" cy="246221"/>
          </a:xfrm>
          <a:prstGeom prst="rect">
            <a:avLst/>
          </a:prstGeom>
        </p:spPr>
        <p:txBody>
          <a:bodyPr wrap="square">
            <a:spAutoFit/>
          </a:bodyPr>
          <a:lstStyle/>
          <a:p>
            <a:r>
              <a:rPr lang="en-US" sz="1000">
                <a:latin typeface="+mj-lt"/>
              </a:rPr>
              <a:t>Hypercare</a:t>
            </a:r>
          </a:p>
        </p:txBody>
      </p:sp>
      <p:cxnSp>
        <p:nvCxnSpPr>
          <p:cNvPr id="67" name="Straight Connector 66">
            <a:extLst>
              <a:ext uri="{FF2B5EF4-FFF2-40B4-BE49-F238E27FC236}">
                <a16:creationId xmlns:a16="http://schemas.microsoft.com/office/drawing/2014/main" id="{5D16EE36-4A28-9E4F-9853-422FF0C16BD4}"/>
              </a:ext>
            </a:extLst>
          </p:cNvPr>
          <p:cNvCxnSpPr>
            <a:cxnSpLocks/>
          </p:cNvCxnSpPr>
          <p:nvPr/>
        </p:nvCxnSpPr>
        <p:spPr>
          <a:xfrm>
            <a:off x="10880022" y="5587335"/>
            <a:ext cx="919528"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D16EE36-4A28-9E4F-9853-422FF0C16BD4}"/>
              </a:ext>
            </a:extLst>
          </p:cNvPr>
          <p:cNvCxnSpPr>
            <a:cxnSpLocks/>
          </p:cNvCxnSpPr>
          <p:nvPr/>
        </p:nvCxnSpPr>
        <p:spPr>
          <a:xfrm>
            <a:off x="4094544" y="3959229"/>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D16EE36-4A28-9E4F-9853-422FF0C16BD4}"/>
              </a:ext>
            </a:extLst>
          </p:cNvPr>
          <p:cNvCxnSpPr>
            <a:cxnSpLocks/>
          </p:cNvCxnSpPr>
          <p:nvPr/>
        </p:nvCxnSpPr>
        <p:spPr>
          <a:xfrm>
            <a:off x="4930099" y="3959229"/>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D16EE36-4A28-9E4F-9853-422FF0C16BD4}"/>
              </a:ext>
            </a:extLst>
          </p:cNvPr>
          <p:cNvCxnSpPr>
            <a:cxnSpLocks/>
          </p:cNvCxnSpPr>
          <p:nvPr/>
        </p:nvCxnSpPr>
        <p:spPr>
          <a:xfrm>
            <a:off x="5765654" y="3959229"/>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D16EE36-4A28-9E4F-9853-422FF0C16BD4}"/>
              </a:ext>
            </a:extLst>
          </p:cNvPr>
          <p:cNvCxnSpPr>
            <a:cxnSpLocks/>
          </p:cNvCxnSpPr>
          <p:nvPr/>
        </p:nvCxnSpPr>
        <p:spPr>
          <a:xfrm>
            <a:off x="3454665" y="5280455"/>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D16EE36-4A28-9E4F-9853-422FF0C16BD4}"/>
              </a:ext>
            </a:extLst>
          </p:cNvPr>
          <p:cNvCxnSpPr>
            <a:cxnSpLocks/>
          </p:cNvCxnSpPr>
          <p:nvPr/>
        </p:nvCxnSpPr>
        <p:spPr>
          <a:xfrm>
            <a:off x="4326829" y="5280455"/>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D16EE36-4A28-9E4F-9853-422FF0C16BD4}"/>
              </a:ext>
            </a:extLst>
          </p:cNvPr>
          <p:cNvCxnSpPr>
            <a:cxnSpLocks/>
          </p:cNvCxnSpPr>
          <p:nvPr/>
        </p:nvCxnSpPr>
        <p:spPr>
          <a:xfrm>
            <a:off x="5198993" y="5280455"/>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D16EE36-4A28-9E4F-9853-422FF0C16BD4}"/>
              </a:ext>
            </a:extLst>
          </p:cNvPr>
          <p:cNvCxnSpPr>
            <a:cxnSpLocks/>
          </p:cNvCxnSpPr>
          <p:nvPr/>
        </p:nvCxnSpPr>
        <p:spPr>
          <a:xfrm>
            <a:off x="6071157" y="5280455"/>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D16EE36-4A28-9E4F-9853-422FF0C16BD4}"/>
              </a:ext>
            </a:extLst>
          </p:cNvPr>
          <p:cNvCxnSpPr>
            <a:cxnSpLocks/>
          </p:cNvCxnSpPr>
          <p:nvPr/>
        </p:nvCxnSpPr>
        <p:spPr>
          <a:xfrm>
            <a:off x="6943321" y="5280455"/>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16EE36-4A28-9E4F-9853-422FF0C16BD4}"/>
              </a:ext>
            </a:extLst>
          </p:cNvPr>
          <p:cNvCxnSpPr>
            <a:cxnSpLocks/>
          </p:cNvCxnSpPr>
          <p:nvPr/>
        </p:nvCxnSpPr>
        <p:spPr>
          <a:xfrm>
            <a:off x="7815485" y="5280455"/>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7639163" y="5322841"/>
            <a:ext cx="974833" cy="400110"/>
          </a:xfrm>
          <a:prstGeom prst="rect">
            <a:avLst/>
          </a:prstGeom>
        </p:spPr>
        <p:txBody>
          <a:bodyPr wrap="square">
            <a:spAutoFit/>
          </a:bodyPr>
          <a:lstStyle/>
          <a:p>
            <a:r>
              <a:rPr lang="en-US" sz="1000" dirty="0">
                <a:latin typeface="+mj-lt"/>
              </a:rPr>
              <a:t>Dev </a:t>
            </a:r>
          </a:p>
          <a:p>
            <a:r>
              <a:rPr lang="en-US" sz="1000" dirty="0">
                <a:latin typeface="+mj-lt"/>
              </a:rPr>
              <a:t>sprint 5</a:t>
            </a:r>
          </a:p>
        </p:txBody>
      </p:sp>
      <p:sp>
        <p:nvSpPr>
          <p:cNvPr id="100" name="Rectangle 99"/>
          <p:cNvSpPr/>
          <p:nvPr/>
        </p:nvSpPr>
        <p:spPr>
          <a:xfrm>
            <a:off x="8544153" y="5322841"/>
            <a:ext cx="974833" cy="400110"/>
          </a:xfrm>
          <a:prstGeom prst="rect">
            <a:avLst/>
          </a:prstGeom>
        </p:spPr>
        <p:txBody>
          <a:bodyPr wrap="square">
            <a:spAutoFit/>
          </a:bodyPr>
          <a:lstStyle/>
          <a:p>
            <a:r>
              <a:rPr lang="en-US" sz="1000" dirty="0">
                <a:latin typeface="+mj-lt"/>
              </a:rPr>
              <a:t>Dev </a:t>
            </a:r>
          </a:p>
          <a:p>
            <a:r>
              <a:rPr lang="en-US" sz="1000" dirty="0">
                <a:latin typeface="+mj-lt"/>
              </a:rPr>
              <a:t>sprint 6</a:t>
            </a:r>
          </a:p>
        </p:txBody>
      </p:sp>
      <p:cxnSp>
        <p:nvCxnSpPr>
          <p:cNvPr id="122" name="Straight Connector 121">
            <a:extLst>
              <a:ext uri="{FF2B5EF4-FFF2-40B4-BE49-F238E27FC236}">
                <a16:creationId xmlns:a16="http://schemas.microsoft.com/office/drawing/2014/main" id="{5D16EE36-4A28-9E4F-9853-422FF0C16BD4}"/>
              </a:ext>
            </a:extLst>
          </p:cNvPr>
          <p:cNvCxnSpPr>
            <a:cxnSpLocks/>
          </p:cNvCxnSpPr>
          <p:nvPr/>
        </p:nvCxnSpPr>
        <p:spPr>
          <a:xfrm>
            <a:off x="8687649" y="5280455"/>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07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B75B85-CBC9-DD44-B935-94A39A51488E}"/>
              </a:ext>
            </a:extLst>
          </p:cNvPr>
          <p:cNvSpPr>
            <a:spLocks noGrp="1"/>
          </p:cNvSpPr>
          <p:nvPr>
            <p:ph type="title"/>
          </p:nvPr>
        </p:nvSpPr>
        <p:spPr/>
        <p:txBody>
          <a:bodyPr/>
          <a:lstStyle/>
          <a:p>
            <a:r>
              <a:rPr lang="en-US" dirty="0"/>
              <a:t>CBRE program commitment</a:t>
            </a:r>
          </a:p>
        </p:txBody>
      </p:sp>
      <p:sp>
        <p:nvSpPr>
          <p:cNvPr id="3" name="Slide Number Placeholder 2">
            <a:extLst>
              <a:ext uri="{FF2B5EF4-FFF2-40B4-BE49-F238E27FC236}">
                <a16:creationId xmlns:a16="http://schemas.microsoft.com/office/drawing/2014/main" id="{F31CBECA-C28D-5149-9B91-D65878C48FDF}"/>
              </a:ext>
            </a:extLst>
          </p:cNvPr>
          <p:cNvSpPr>
            <a:spLocks noGrp="1"/>
          </p:cNvSpPr>
          <p:nvPr>
            <p:ph type="sldNum" sz="quarter" idx="13"/>
          </p:nvPr>
        </p:nvSpPr>
        <p:spPr/>
        <p:txBody>
          <a:bodyPr/>
          <a:lstStyle/>
          <a:p>
            <a:fld id="{CDEE2954-54E9-4846-B9AA-9D6731F553AF}" type="slidenum">
              <a:rPr lang="en-US" smtClean="0"/>
              <a:pPr/>
              <a:t>43</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4226575427"/>
              </p:ext>
            </p:extLst>
          </p:nvPr>
        </p:nvGraphicFramePr>
        <p:xfrm>
          <a:off x="609600" y="972788"/>
          <a:ext cx="11294532" cy="5374640"/>
        </p:xfrm>
        <a:graphic>
          <a:graphicData uri="http://schemas.openxmlformats.org/drawingml/2006/table">
            <a:tbl>
              <a:tblPr firstRow="1" firstCol="1" bandRow="1">
                <a:tableStyleId>{7E9639D4-E3E2-4D34-9284-5A2195B3D0D7}</a:tableStyleId>
              </a:tblPr>
              <a:tblGrid>
                <a:gridCol w="2709372">
                  <a:extLst>
                    <a:ext uri="{9D8B030D-6E8A-4147-A177-3AD203B41FA5}">
                      <a16:colId xmlns:a16="http://schemas.microsoft.com/office/drawing/2014/main" val="20000"/>
                    </a:ext>
                  </a:extLst>
                </a:gridCol>
                <a:gridCol w="2193876">
                  <a:extLst>
                    <a:ext uri="{9D8B030D-6E8A-4147-A177-3AD203B41FA5}">
                      <a16:colId xmlns:a16="http://schemas.microsoft.com/office/drawing/2014/main" val="20002"/>
                    </a:ext>
                  </a:extLst>
                </a:gridCol>
                <a:gridCol w="6391284">
                  <a:extLst>
                    <a:ext uri="{9D8B030D-6E8A-4147-A177-3AD203B41FA5}">
                      <a16:colId xmlns:a16="http://schemas.microsoft.com/office/drawing/2014/main" val="3983902900"/>
                    </a:ext>
                  </a:extLst>
                </a:gridCol>
              </a:tblGrid>
              <a:tr h="731520">
                <a:tc>
                  <a:txBody>
                    <a:bodyPr/>
                    <a:lstStyle/>
                    <a:p>
                      <a:pPr marL="0" marR="0" algn="l">
                        <a:spcBef>
                          <a:spcPts val="0"/>
                        </a:spcBef>
                        <a:spcAft>
                          <a:spcPts val="0"/>
                        </a:spcAft>
                      </a:pPr>
                      <a:r>
                        <a:rPr lang="en-US" sz="1400" b="1" dirty="0">
                          <a:solidFill>
                            <a:schemeClr val="bg1">
                              <a:lumMod val="95000"/>
                            </a:schemeClr>
                          </a:solidFill>
                          <a:effectLst/>
                          <a:latin typeface="+mj-lt"/>
                        </a:rPr>
                        <a:t>PROJECT PHASE</a:t>
                      </a:r>
                      <a:endParaRPr lang="en-US" sz="1400" b="1" dirty="0">
                        <a:solidFill>
                          <a:schemeClr val="bg1">
                            <a:lumMod val="95000"/>
                          </a:schemeClr>
                        </a:solidFill>
                        <a:effectLst/>
                        <a:latin typeface="+mj-lt"/>
                        <a:ea typeface="Calibri"/>
                        <a:cs typeface="Arial" panose="020B0604020202020204" pitchFamily="34" charset="0"/>
                      </a:endParaRPr>
                    </a:p>
                  </a:txBody>
                  <a:tcPr marT="137160" marB="137160"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chemeClr val="tx1"/>
                    </a:solidFill>
                  </a:tcPr>
                </a:tc>
                <a:tc>
                  <a:txBody>
                    <a:bodyPr/>
                    <a:lstStyle/>
                    <a:p>
                      <a:pPr marL="0" marR="0" algn="l">
                        <a:spcBef>
                          <a:spcPts val="0"/>
                        </a:spcBef>
                        <a:spcAft>
                          <a:spcPts val="0"/>
                        </a:spcAft>
                      </a:pPr>
                      <a:r>
                        <a:rPr lang="en-US" sz="1400" b="1" dirty="0">
                          <a:solidFill>
                            <a:schemeClr val="bg1">
                              <a:lumMod val="95000"/>
                            </a:schemeClr>
                          </a:solidFill>
                          <a:effectLst/>
                          <a:latin typeface="+mj-lt"/>
                        </a:rPr>
                        <a:t>TIME</a:t>
                      </a:r>
                      <a:r>
                        <a:rPr lang="en-US" sz="1400" b="1" baseline="0" dirty="0">
                          <a:solidFill>
                            <a:schemeClr val="bg1">
                              <a:lumMod val="95000"/>
                            </a:schemeClr>
                          </a:solidFill>
                          <a:effectLst/>
                          <a:latin typeface="+mj-lt"/>
                        </a:rPr>
                        <a:t> REQUIRED</a:t>
                      </a:r>
                    </a:p>
                    <a:p>
                      <a:pPr marL="0" marR="0" algn="l">
                        <a:spcBef>
                          <a:spcPts val="0"/>
                        </a:spcBef>
                        <a:spcAft>
                          <a:spcPts val="0"/>
                        </a:spcAft>
                      </a:pPr>
                      <a:r>
                        <a:rPr lang="en-US" sz="1000" b="0" baseline="0" dirty="0">
                          <a:solidFill>
                            <a:schemeClr val="bg1">
                              <a:lumMod val="95000"/>
                            </a:schemeClr>
                          </a:solidFill>
                          <a:effectLst/>
                          <a:latin typeface="+mj-lt"/>
                        </a:rPr>
                        <a:t>(PER WEEK)*</a:t>
                      </a:r>
                      <a:endParaRPr lang="en-US" sz="1000" b="0" baseline="0" dirty="0">
                        <a:solidFill>
                          <a:schemeClr val="bg1">
                            <a:lumMod val="95000"/>
                          </a:schemeClr>
                        </a:solidFill>
                        <a:effectLst/>
                        <a:latin typeface="+mj-lt"/>
                        <a:ea typeface="Calibri"/>
                        <a:cs typeface="Arial" panose="020B0604020202020204" pitchFamily="34" charset="0"/>
                      </a:endParaRPr>
                    </a:p>
                  </a:txBody>
                  <a:tcPr marT="137160" marB="137160" anchor="ctr">
                    <a:lnT w="12700" cap="flat" cmpd="sng" algn="ctr">
                      <a:noFill/>
                      <a:prstDash val="solid"/>
                      <a:round/>
                      <a:headEnd type="none" w="med" len="med"/>
                      <a:tailEnd type="none" w="med" len="med"/>
                    </a:lnT>
                    <a:solidFill>
                      <a:schemeClr val="tx1"/>
                    </a:solidFill>
                  </a:tcPr>
                </a:tc>
                <a:tc>
                  <a:txBody>
                    <a:bodyPr/>
                    <a:lstStyle/>
                    <a:p>
                      <a:pPr marL="0" marR="0" algn="l">
                        <a:spcBef>
                          <a:spcPts val="0"/>
                        </a:spcBef>
                        <a:spcAft>
                          <a:spcPts val="0"/>
                        </a:spcAft>
                      </a:pPr>
                      <a:r>
                        <a:rPr lang="en-US" sz="1400" b="1" dirty="0">
                          <a:solidFill>
                            <a:schemeClr val="bg1">
                              <a:lumMod val="95000"/>
                            </a:schemeClr>
                          </a:solidFill>
                          <a:effectLst/>
                          <a:latin typeface="+mj-lt"/>
                        </a:rPr>
                        <a:t>ROLE/ENGAGEMENT</a:t>
                      </a:r>
                      <a:endParaRPr lang="en-US" sz="1400" b="1" dirty="0">
                        <a:solidFill>
                          <a:schemeClr val="bg1">
                            <a:lumMod val="95000"/>
                          </a:schemeClr>
                        </a:solidFill>
                        <a:effectLst/>
                        <a:latin typeface="+mj-lt"/>
                        <a:ea typeface="Calibri"/>
                        <a:cs typeface="Arial" panose="020B0604020202020204" pitchFamily="34" charset="0"/>
                      </a:endParaRPr>
                    </a:p>
                  </a:txBody>
                  <a:tcPr marT="137160" marB="137160"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chemeClr val="tx1"/>
                    </a:solidFill>
                  </a:tcPr>
                </a:tc>
                <a:extLst>
                  <a:ext uri="{0D108BD9-81ED-4DB2-BD59-A6C34878D82A}">
                    <a16:rowId xmlns:a16="http://schemas.microsoft.com/office/drawing/2014/main" val="10000"/>
                  </a:ext>
                </a:extLst>
              </a:tr>
              <a:tr h="894080">
                <a:tc>
                  <a:txBody>
                    <a:bodyPr/>
                    <a:lstStyle/>
                    <a:p>
                      <a:pPr marL="0" lvl="0" algn="l">
                        <a:spcBef>
                          <a:spcPts val="0"/>
                        </a:spcBef>
                        <a:spcAft>
                          <a:spcPts val="0"/>
                        </a:spcAft>
                        <a:buNone/>
                      </a:pPr>
                      <a:r>
                        <a:rPr lang="en-US" sz="1400" b="0">
                          <a:effectLst/>
                          <a:latin typeface="+mj-lt"/>
                        </a:rPr>
                        <a:t>Setup &amp; Planning</a:t>
                      </a:r>
                      <a:endParaRPr lang="en-US" sz="1600" b="0">
                        <a:latin typeface="+mj-lt"/>
                      </a:endParaRPr>
                    </a:p>
                  </a:txBody>
                  <a:tcPr marT="0" marB="0" anchor="ctr">
                    <a:lnL w="12700" cap="flat" cmpd="sng" algn="ctr">
                      <a:noFill/>
                      <a:prstDash val="solid"/>
                      <a:round/>
                      <a:headEnd type="none" w="med" len="med"/>
                      <a:tailEnd type="none" w="med" len="med"/>
                    </a:lnL>
                  </a:tcPr>
                </a:tc>
                <a:tc>
                  <a:txBody>
                    <a:bodyPr/>
                    <a:lstStyle/>
                    <a:p>
                      <a:pPr marL="0" lvl="0" algn="l">
                        <a:spcBef>
                          <a:spcPts val="0"/>
                        </a:spcBef>
                        <a:spcAft>
                          <a:spcPts val="0"/>
                        </a:spcAft>
                        <a:buNone/>
                      </a:pPr>
                      <a:r>
                        <a:rPr lang="en-US" sz="1400">
                          <a:solidFill>
                            <a:schemeClr val="tx1">
                              <a:lumMod val="85000"/>
                              <a:lumOff val="15000"/>
                            </a:schemeClr>
                          </a:solidFill>
                          <a:effectLst/>
                          <a:latin typeface="+mj-lt"/>
                          <a:ea typeface="Calibri"/>
                          <a:cs typeface="Arial"/>
                        </a:rPr>
                        <a:t>4-5 hours </a:t>
                      </a:r>
                    </a:p>
                    <a:p>
                      <a:pPr marL="0" lvl="0" algn="l">
                        <a:spcBef>
                          <a:spcPts val="0"/>
                        </a:spcBef>
                        <a:spcAft>
                          <a:spcPts val="0"/>
                        </a:spcAft>
                        <a:buNone/>
                      </a:pPr>
                      <a:r>
                        <a:rPr lang="en-US" sz="1200">
                          <a:solidFill>
                            <a:schemeClr val="tx1">
                              <a:lumMod val="85000"/>
                              <a:lumOff val="15000"/>
                            </a:schemeClr>
                          </a:solidFill>
                          <a:effectLst/>
                          <a:latin typeface="+mj-lt"/>
                          <a:ea typeface="Calibri"/>
                          <a:cs typeface="Arial"/>
                        </a:rPr>
                        <a:t>(first 2 weeks)</a:t>
                      </a:r>
                    </a:p>
                  </a:txBody>
                  <a:tcPr marT="0" marB="0" anchor="ctr"/>
                </a:tc>
                <a:tc>
                  <a:txBody>
                    <a:bodyPr/>
                    <a:lstStyle/>
                    <a:p>
                      <a:pPr marL="0" lvl="0" indent="0" algn="l">
                        <a:lnSpc>
                          <a:spcPct val="100000"/>
                        </a:lnSpc>
                        <a:spcBef>
                          <a:spcPts val="0"/>
                        </a:spcBef>
                        <a:spcAft>
                          <a:spcPts val="0"/>
                        </a:spcAft>
                        <a:buNone/>
                      </a:pPr>
                      <a:r>
                        <a:rPr lang="en-US" sz="1400">
                          <a:solidFill>
                            <a:schemeClr val="tx1">
                              <a:lumMod val="85000"/>
                              <a:lumOff val="15000"/>
                            </a:schemeClr>
                          </a:solidFill>
                          <a:effectLst/>
                          <a:latin typeface="+mj-lt"/>
                          <a:cs typeface="Arial"/>
                        </a:rPr>
                        <a:t>Business and technical architecture review, tools &amp; Infra access approvals, planning and prioritization</a:t>
                      </a:r>
                      <a:endParaRPr lang="en-US" sz="1600">
                        <a:latin typeface="+mj-lt"/>
                      </a:endParaRPr>
                    </a:p>
                  </a:txBody>
                  <a:tcPr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300790198"/>
                  </a:ext>
                </a:extLst>
              </a:tr>
              <a:tr h="89408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dirty="0">
                          <a:effectLst/>
                          <a:latin typeface="+mj-lt"/>
                        </a:rPr>
                        <a:t>Research &amp; Strategy</a:t>
                      </a:r>
                      <a:endParaRPr lang="en-US" sz="1400" b="0" dirty="0">
                        <a:solidFill>
                          <a:schemeClr val="bg1"/>
                        </a:solidFill>
                        <a:effectLst/>
                        <a:latin typeface="+mj-lt"/>
                        <a:ea typeface="Calibri"/>
                        <a:cs typeface="Arial" panose="020B0604020202020204" pitchFamily="34" charset="0"/>
                      </a:endParaRPr>
                    </a:p>
                    <a:p>
                      <a:pPr marL="0" marR="0" algn="l">
                        <a:spcBef>
                          <a:spcPts val="0"/>
                        </a:spcBef>
                        <a:spcAft>
                          <a:spcPts val="0"/>
                        </a:spcAft>
                      </a:pPr>
                      <a:endParaRPr lang="en-US" sz="1400" b="0" dirty="0">
                        <a:solidFill>
                          <a:schemeClr val="bg1"/>
                        </a:solidFill>
                        <a:effectLst/>
                        <a:latin typeface="+mj-lt"/>
                        <a:ea typeface="Calibri"/>
                        <a:cs typeface="Arial" panose="020B0604020202020204" pitchFamily="34" charset="0"/>
                      </a:endParaRPr>
                    </a:p>
                  </a:txBody>
                  <a:tcPr marT="0" marB="0" anchor="ctr">
                    <a:lnL w="12700" cap="flat" cmpd="sng" algn="ctr">
                      <a:noFill/>
                      <a:prstDash val="solid"/>
                      <a:round/>
                      <a:headEnd type="none" w="med" len="med"/>
                      <a:tailEnd type="none" w="med" len="med"/>
                    </a:ln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effectLst/>
                          <a:latin typeface="+mj-lt"/>
                        </a:rPr>
                        <a:t>As</a:t>
                      </a:r>
                      <a:r>
                        <a:rPr lang="en-US" sz="1400" baseline="0" dirty="0">
                          <a:effectLst/>
                          <a:latin typeface="+mj-lt"/>
                        </a:rPr>
                        <a:t> per schedule</a:t>
                      </a:r>
                      <a:endParaRPr lang="en-US" sz="1400" dirty="0">
                        <a:solidFill>
                          <a:schemeClr val="tx1">
                            <a:lumMod val="85000"/>
                            <a:lumOff val="15000"/>
                          </a:schemeClr>
                        </a:solidFill>
                        <a:effectLst/>
                        <a:latin typeface="+mj-lt"/>
                        <a:ea typeface="Calibri"/>
                        <a:cs typeface="Arial" panose="020B0604020202020204" pitchFamily="34" charset="0"/>
                      </a:endParaRPr>
                    </a:p>
                    <a:p>
                      <a:pPr marL="0" marR="0" algn="l">
                        <a:spcBef>
                          <a:spcPts val="0"/>
                        </a:spcBef>
                        <a:spcAft>
                          <a:spcPts val="0"/>
                        </a:spcAft>
                      </a:pPr>
                      <a:endParaRPr lang="en-US" sz="1400" dirty="0">
                        <a:solidFill>
                          <a:schemeClr val="tx1">
                            <a:lumMod val="85000"/>
                            <a:lumOff val="15000"/>
                          </a:schemeClr>
                        </a:solidFill>
                        <a:effectLst/>
                        <a:latin typeface="+mj-lt"/>
                        <a:ea typeface="Calibri"/>
                        <a:cs typeface="Arial" panose="020B0604020202020204" pitchFamily="34" charset="0"/>
                      </a:endParaRPr>
                    </a:p>
                  </a:txBody>
                  <a:tcPr marT="0" marB="0" anchor="ctr"/>
                </a:tc>
                <a:tc>
                  <a:txBody>
                    <a:bodyPr/>
                    <a:lstStyle/>
                    <a:p>
                      <a:pPr marL="0" marR="0" lvl="0" indent="0" algn="l" rtl="0" eaLnBrk="1" fontAlgn="auto" latinLnBrk="0" hangingPunct="1">
                        <a:lnSpc>
                          <a:spcPct val="100000"/>
                        </a:lnSpc>
                        <a:spcBef>
                          <a:spcPts val="0"/>
                        </a:spcBef>
                        <a:spcAft>
                          <a:spcPts val="0"/>
                        </a:spcAft>
                        <a:buFontTx/>
                        <a:buNone/>
                      </a:pPr>
                      <a:r>
                        <a:rPr lang="en-US" sz="1400" b="1">
                          <a:solidFill>
                            <a:schemeClr val="tx1">
                              <a:lumMod val="85000"/>
                              <a:lumOff val="15000"/>
                            </a:schemeClr>
                          </a:solidFill>
                          <a:effectLst/>
                          <a:latin typeface="+mj-lt"/>
                          <a:ea typeface="Calibri"/>
                          <a:cs typeface="Arial"/>
                        </a:rPr>
                        <a:t>Immersion</a:t>
                      </a:r>
                      <a:r>
                        <a:rPr lang="en-US" sz="1400" b="1" baseline="0">
                          <a:solidFill>
                            <a:schemeClr val="tx1">
                              <a:lumMod val="85000"/>
                              <a:lumOff val="15000"/>
                            </a:schemeClr>
                          </a:solidFill>
                          <a:effectLst/>
                          <a:latin typeface="+mj-lt"/>
                          <a:ea typeface="Calibri"/>
                          <a:cs typeface="Arial"/>
                        </a:rPr>
                        <a:t>: 8</a:t>
                      </a:r>
                      <a:r>
                        <a:rPr lang="en-US" sz="1400" b="0">
                          <a:solidFill>
                            <a:schemeClr val="tx1">
                              <a:lumMod val="85000"/>
                              <a:lumOff val="15000"/>
                            </a:schemeClr>
                          </a:solidFill>
                          <a:effectLst/>
                          <a:latin typeface="+mj-lt"/>
                          <a:ea typeface="Calibri"/>
                          <a:cs typeface="Arial"/>
                        </a:rPr>
                        <a:t> hours to</a:t>
                      </a:r>
                      <a:r>
                        <a:rPr lang="en-US" sz="1400" b="0" baseline="0">
                          <a:solidFill>
                            <a:schemeClr val="tx1">
                              <a:lumMod val="85000"/>
                              <a:lumOff val="15000"/>
                            </a:schemeClr>
                          </a:solidFill>
                          <a:effectLst/>
                          <a:latin typeface="+mj-lt"/>
                          <a:ea typeface="Calibri"/>
                          <a:cs typeface="Arial"/>
                        </a:rPr>
                        <a:t> conduct kickoff &amp; immersion activities, 10 hours for stakeholder interviews</a:t>
                      </a:r>
                      <a:endParaRPr lang="en-US" sz="1400" b="0">
                        <a:solidFill>
                          <a:schemeClr val="tx1">
                            <a:lumMod val="85000"/>
                            <a:lumOff val="15000"/>
                          </a:schemeClr>
                        </a:solidFill>
                        <a:effectLst/>
                        <a:latin typeface="+mj-lt"/>
                        <a:ea typeface="Calibri"/>
                        <a:cs typeface="Arial" panose="020B0604020202020204"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1400" b="1" baseline="0">
                          <a:effectLst/>
                          <a:latin typeface="+mj-lt"/>
                        </a:rPr>
                        <a:t>Field Research: </a:t>
                      </a:r>
                      <a:r>
                        <a:rPr lang="en-US" sz="1400" baseline="0">
                          <a:effectLst/>
                          <a:latin typeface="+mj-lt"/>
                        </a:rPr>
                        <a:t>20 hours to conduct interviews</a:t>
                      </a:r>
                    </a:p>
                    <a:p>
                      <a:pPr marL="0" marR="0" lvl="0" indent="0" algn="l" rtl="0" eaLnBrk="1" fontAlgn="auto" latinLnBrk="0" hangingPunct="1">
                        <a:lnSpc>
                          <a:spcPct val="100000"/>
                        </a:lnSpc>
                        <a:spcBef>
                          <a:spcPts val="0"/>
                        </a:spcBef>
                        <a:spcAft>
                          <a:spcPts val="0"/>
                        </a:spcAft>
                        <a:buFontTx/>
                        <a:buNone/>
                      </a:pPr>
                      <a:r>
                        <a:rPr lang="en-US" sz="1400" b="1" baseline="0">
                          <a:effectLst/>
                          <a:latin typeface="+mj-lt"/>
                        </a:rPr>
                        <a:t>Story mapping/Concepting:</a:t>
                      </a:r>
                      <a:r>
                        <a:rPr lang="en-US" sz="1400" baseline="0">
                          <a:effectLst/>
                          <a:latin typeface="+mj-lt"/>
                        </a:rPr>
                        <a:t> 8- 10 hours for story mapping a concepting workshop</a:t>
                      </a:r>
                    </a:p>
                  </a:txBody>
                  <a:tcPr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572288170"/>
                  </a:ext>
                </a:extLst>
              </a:tr>
              <a:tr h="894080">
                <a:tc>
                  <a:txBody>
                    <a:bodyPr/>
                    <a:lstStyle/>
                    <a:p>
                      <a:pPr marL="0" marR="0" algn="l">
                        <a:spcBef>
                          <a:spcPts val="0"/>
                        </a:spcBef>
                        <a:spcAft>
                          <a:spcPts val="0"/>
                        </a:spcAft>
                      </a:pPr>
                      <a:r>
                        <a:rPr lang="en-US" sz="1400" b="0" dirty="0">
                          <a:effectLst/>
                          <a:latin typeface="+mj-lt"/>
                        </a:rPr>
                        <a:t>Design</a:t>
                      </a:r>
                      <a:endParaRPr lang="en-US" sz="1400" b="0" dirty="0">
                        <a:solidFill>
                          <a:schemeClr val="bg1"/>
                        </a:solidFill>
                        <a:effectLst/>
                        <a:latin typeface="+mj-lt"/>
                        <a:ea typeface="Calibri"/>
                        <a:cs typeface="Arial" panose="020B0604020202020204" pitchFamily="34" charset="0"/>
                      </a:endParaRPr>
                    </a:p>
                  </a:txBody>
                  <a:tcPr marT="0" marB="0" anchor="ctr">
                    <a:lnL w="12700" cap="flat" cmpd="sng" algn="ctr">
                      <a:noFill/>
                      <a:prstDash val="solid"/>
                      <a:round/>
                      <a:headEnd type="none" w="med" len="med"/>
                      <a:tailEnd type="none" w="med" len="med"/>
                    </a:lnL>
                  </a:tcPr>
                </a:tc>
                <a:tc>
                  <a:txBody>
                    <a:bodyPr/>
                    <a:lstStyle/>
                    <a:p>
                      <a:pPr marL="0" marR="0" algn="l">
                        <a:spcBef>
                          <a:spcPts val="0"/>
                        </a:spcBef>
                        <a:spcAft>
                          <a:spcPts val="0"/>
                        </a:spcAft>
                      </a:pPr>
                      <a:r>
                        <a:rPr lang="en-US" sz="1400">
                          <a:effectLst/>
                          <a:latin typeface="+mj-lt"/>
                        </a:rPr>
                        <a:t>2-3 hours</a:t>
                      </a:r>
                      <a:endParaRPr lang="en-US" sz="1400">
                        <a:solidFill>
                          <a:schemeClr val="tx1">
                            <a:lumMod val="85000"/>
                            <a:lumOff val="15000"/>
                          </a:schemeClr>
                        </a:solidFill>
                        <a:effectLst/>
                        <a:latin typeface="+mj-lt"/>
                        <a:ea typeface="Calibri"/>
                        <a:cs typeface="Arial" panose="020B0604020202020204" pitchFamily="34" charset="0"/>
                      </a:endParaRPr>
                    </a:p>
                  </a:txBody>
                  <a:tcPr marT="0" marB="0" anchor="ctr"/>
                </a:tc>
                <a:tc>
                  <a:txBody>
                    <a:bodyPr/>
                    <a:lstStyle/>
                    <a:p>
                      <a:pPr marL="0" marR="0" algn="l">
                        <a:spcBef>
                          <a:spcPts val="0"/>
                        </a:spcBef>
                        <a:spcAft>
                          <a:spcPts val="0"/>
                        </a:spcAft>
                      </a:pPr>
                      <a:r>
                        <a:rPr lang="en-US" sz="1400" baseline="0">
                          <a:effectLst/>
                          <a:latin typeface="+mj-lt"/>
                        </a:rPr>
                        <a:t>Review UX design, provide feedback and signoff on clickable prototypes</a:t>
                      </a:r>
                    </a:p>
                  </a:txBody>
                  <a:tcPr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894080">
                <a:tc>
                  <a:txBody>
                    <a:bodyPr/>
                    <a:lstStyle/>
                    <a:p>
                      <a:pPr marL="0" marR="0" algn="l">
                        <a:spcBef>
                          <a:spcPts val="0"/>
                        </a:spcBef>
                        <a:spcAft>
                          <a:spcPts val="0"/>
                        </a:spcAft>
                      </a:pPr>
                      <a:r>
                        <a:rPr lang="en-US" sz="1400" b="0" dirty="0">
                          <a:effectLst/>
                          <a:latin typeface="+mj-lt"/>
                        </a:rPr>
                        <a:t>Build</a:t>
                      </a:r>
                      <a:endParaRPr lang="en-US" sz="1400" b="0" dirty="0">
                        <a:solidFill>
                          <a:schemeClr val="bg1"/>
                        </a:solidFill>
                        <a:effectLst/>
                        <a:latin typeface="+mj-lt"/>
                        <a:ea typeface="Calibri"/>
                        <a:cs typeface="Arial" panose="020B0604020202020204" pitchFamily="34" charset="0"/>
                      </a:endParaRPr>
                    </a:p>
                  </a:txBody>
                  <a:tcPr marT="0" marB="0" anchor="ctr">
                    <a:lnL w="12700" cap="flat" cmpd="sng" algn="ctr">
                      <a:noFill/>
                      <a:prstDash val="solid"/>
                      <a:round/>
                      <a:headEnd type="none" w="med" len="med"/>
                      <a:tailEnd type="none" w="med" len="med"/>
                    </a:lnL>
                  </a:tcPr>
                </a:tc>
                <a:tc>
                  <a:txBody>
                    <a:bodyPr/>
                    <a:lstStyle/>
                    <a:p>
                      <a:pPr marL="0" marR="0" algn="l">
                        <a:spcBef>
                          <a:spcPts val="0"/>
                        </a:spcBef>
                        <a:spcAft>
                          <a:spcPts val="0"/>
                        </a:spcAft>
                      </a:pPr>
                      <a:r>
                        <a:rPr lang="en-US" sz="1400">
                          <a:solidFill>
                            <a:schemeClr val="tx1">
                              <a:lumMod val="85000"/>
                              <a:lumOff val="15000"/>
                            </a:schemeClr>
                          </a:solidFill>
                          <a:effectLst/>
                          <a:latin typeface="+mj-lt"/>
                          <a:ea typeface="Calibri"/>
                          <a:cs typeface="Arial"/>
                        </a:rPr>
                        <a:t>2-3 hours</a:t>
                      </a:r>
                    </a:p>
                  </a:txBody>
                  <a:tcPr marT="0" marB="0" anchor="ctr"/>
                </a:tc>
                <a:tc>
                  <a:txBody>
                    <a:bodyPr/>
                    <a:lstStyle/>
                    <a:p>
                      <a:pPr marL="0" marR="0" lvl="0" indent="0" algn="l" rtl="0" eaLnBrk="1" fontAlgn="auto" latinLnBrk="0" hangingPunct="1">
                        <a:lnSpc>
                          <a:spcPct val="100000"/>
                        </a:lnSpc>
                        <a:spcBef>
                          <a:spcPts val="0"/>
                        </a:spcBef>
                        <a:spcAft>
                          <a:spcPts val="0"/>
                        </a:spcAft>
                        <a:buFontTx/>
                        <a:buNone/>
                      </a:pPr>
                      <a:r>
                        <a:rPr lang="en-US" sz="1400" dirty="0">
                          <a:effectLst/>
                          <a:latin typeface="+mj-lt"/>
                        </a:rPr>
                        <a:t>1 hour solution demo</a:t>
                      </a:r>
                      <a:r>
                        <a:rPr lang="en-US" sz="1400" baseline="0" dirty="0">
                          <a:effectLst/>
                          <a:latin typeface="+mj-lt"/>
                        </a:rPr>
                        <a:t> during development, provide feedback and signoffs and 1 hour at the start of each sprint for planning activities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lumMod val="85000"/>
                            <a:lumOff val="15000"/>
                          </a:schemeClr>
                        </a:solidFill>
                        <a:effectLst/>
                        <a:latin typeface="+mj-lt"/>
                        <a:ea typeface="Calibri"/>
                        <a:cs typeface="Arial" panose="020B0604020202020204" pitchFamily="34" charset="0"/>
                      </a:endParaRPr>
                    </a:p>
                  </a:txBody>
                  <a:tcPr marT="0" marB="0" anchor="ctr">
                    <a:lnR w="12700" cap="flat" cmpd="sng" algn="ctr">
                      <a:noFill/>
                      <a:prstDash val="solid"/>
                      <a:round/>
                      <a:headEnd type="none" w="med" len="med"/>
                      <a:tailEnd type="none" w="med" len="med"/>
                    </a:lnR>
                  </a:tcPr>
                </a:tc>
                <a:extLst>
                  <a:ext uri="{0D108BD9-81ED-4DB2-BD59-A6C34878D82A}">
                    <a16:rowId xmlns:a16="http://schemas.microsoft.com/office/drawing/2014/main" val="10003"/>
                  </a:ext>
                </a:extLst>
              </a:tr>
              <a:tr h="894080">
                <a:tc>
                  <a:txBody>
                    <a:bodyPr/>
                    <a:lstStyle/>
                    <a:p>
                      <a:pPr marL="0" marR="0" algn="l">
                        <a:spcBef>
                          <a:spcPts val="0"/>
                        </a:spcBef>
                        <a:spcAft>
                          <a:spcPts val="0"/>
                        </a:spcAft>
                      </a:pPr>
                      <a:r>
                        <a:rPr lang="en-US" sz="1400" b="0" dirty="0">
                          <a:effectLst/>
                          <a:latin typeface="+mj-lt"/>
                        </a:rPr>
                        <a:t>UAT</a:t>
                      </a:r>
                      <a:endParaRPr lang="en-US" sz="1400" b="0" dirty="0">
                        <a:solidFill>
                          <a:schemeClr val="bg1"/>
                        </a:solidFill>
                        <a:effectLst/>
                        <a:latin typeface="+mj-lt"/>
                        <a:ea typeface="Calibri"/>
                        <a:cs typeface="Arial" panose="020B0604020202020204" pitchFamily="34" charset="0"/>
                      </a:endParaRPr>
                    </a:p>
                  </a:txBody>
                  <a:tcPr marT="0" marB="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marL="0" marR="0" algn="l">
                        <a:spcBef>
                          <a:spcPts val="0"/>
                        </a:spcBef>
                        <a:spcAft>
                          <a:spcPts val="0"/>
                        </a:spcAft>
                      </a:pPr>
                      <a:r>
                        <a:rPr lang="en-US" sz="1400">
                          <a:solidFill>
                            <a:schemeClr val="tx1">
                              <a:lumMod val="85000"/>
                              <a:lumOff val="15000"/>
                            </a:schemeClr>
                          </a:solidFill>
                          <a:effectLst/>
                          <a:latin typeface="+mj-lt"/>
                          <a:ea typeface="Calibri"/>
                          <a:cs typeface="Arial"/>
                        </a:rPr>
                        <a:t>20-30 hours</a:t>
                      </a:r>
                    </a:p>
                    <a:p>
                      <a:pPr marL="0" marR="0" algn="l">
                        <a:spcBef>
                          <a:spcPts val="0"/>
                        </a:spcBef>
                        <a:spcAft>
                          <a:spcPts val="0"/>
                        </a:spcAft>
                      </a:pPr>
                      <a:r>
                        <a:rPr lang="en-US" sz="1200">
                          <a:solidFill>
                            <a:schemeClr val="tx1">
                              <a:lumMod val="85000"/>
                              <a:lumOff val="15000"/>
                            </a:schemeClr>
                          </a:solidFill>
                          <a:effectLst/>
                          <a:latin typeface="+mj-lt"/>
                          <a:ea typeface="Calibri"/>
                          <a:cs typeface="Arial"/>
                        </a:rPr>
                        <a:t>(final 2 weeks prior to launch)</a:t>
                      </a:r>
                    </a:p>
                  </a:txBody>
                  <a:tcPr marT="0" marB="0" anchor="ctr">
                    <a:lnB w="12700" cap="flat" cmpd="sng" algn="ctr">
                      <a:noFill/>
                      <a:prstDash val="solid"/>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FontTx/>
                        <a:buNone/>
                      </a:pPr>
                      <a:r>
                        <a:rPr lang="en-US" sz="1400" baseline="0" dirty="0">
                          <a:effectLst/>
                          <a:latin typeface="+mj-lt"/>
                        </a:rPr>
                        <a:t>UAT testing and production &amp; deployment validation. Engaged in full UAT cycle to performance acceptance and validation tests. </a:t>
                      </a:r>
                      <a:endParaRPr lang="en-US" sz="1400" dirty="0">
                        <a:solidFill>
                          <a:schemeClr val="tx1">
                            <a:lumMod val="85000"/>
                            <a:lumOff val="15000"/>
                          </a:schemeClr>
                        </a:solidFill>
                        <a:effectLst/>
                        <a:latin typeface="+mj-lt"/>
                        <a:ea typeface="Calibr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lumMod val="85000"/>
                            <a:lumOff val="15000"/>
                          </a:schemeClr>
                        </a:solidFill>
                        <a:effectLst/>
                        <a:latin typeface="+mj-lt"/>
                        <a:ea typeface="Calibri"/>
                        <a:cs typeface="Arial" panose="020B0604020202020204" pitchFamily="34" charset="0"/>
                      </a:endParaRPr>
                    </a:p>
                  </a:txBody>
                  <a:tcPr marT="0" marB="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963177082"/>
                  </a:ext>
                </a:extLst>
              </a:tr>
            </a:tbl>
          </a:graphicData>
        </a:graphic>
      </p:graphicFrame>
      <p:sp>
        <p:nvSpPr>
          <p:cNvPr id="6" name="TextBox 5"/>
          <p:cNvSpPr txBox="1"/>
          <p:nvPr/>
        </p:nvSpPr>
        <p:spPr bwMode="auto">
          <a:xfrm>
            <a:off x="609600" y="6280464"/>
            <a:ext cx="11080359"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rtlCol="0" anchor="t">
            <a:spAutoFit/>
          </a:bodyPr>
          <a:lstStyle/>
          <a:p>
            <a:pPr defTabSz="1219170"/>
            <a:r>
              <a:rPr lang="en-US" sz="1200" dirty="0">
                <a:solidFill>
                  <a:schemeClr val="tx1">
                    <a:lumMod val="65000"/>
                    <a:lumOff val="35000"/>
                  </a:schemeClr>
                </a:solidFill>
                <a:latin typeface="Arial" panose="020B0604020202020204" pitchFamily="34" charset="0"/>
                <a:cs typeface="Arial" panose="020B0604020202020204" pitchFamily="34" charset="0"/>
              </a:rPr>
              <a:t>*Hours are indicative, may not be applicable for every week </a:t>
            </a:r>
          </a:p>
        </p:txBody>
      </p:sp>
    </p:spTree>
    <p:extLst>
      <p:ext uri="{BB962C8B-B14F-4D97-AF65-F5344CB8AC3E}">
        <p14:creationId xmlns:p14="http://schemas.microsoft.com/office/powerpoint/2010/main" val="263755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your day 1 team</a:t>
            </a:r>
          </a:p>
        </p:txBody>
      </p:sp>
      <p:sp>
        <p:nvSpPr>
          <p:cNvPr id="3" name="Slide Number Placeholder 2"/>
          <p:cNvSpPr>
            <a:spLocks noGrp="1"/>
          </p:cNvSpPr>
          <p:nvPr>
            <p:ph type="sldNum" sz="quarter" idx="13"/>
          </p:nvPr>
        </p:nvSpPr>
        <p:spPr/>
        <p:txBody>
          <a:bodyPr/>
          <a:lstStyle/>
          <a:p>
            <a:fld id="{CDEE2954-54E9-4846-B9AA-9D6731F553AF}" type="slidenum">
              <a:rPr lang="en-US" smtClean="0"/>
              <a:pPr/>
              <a:t>44</a:t>
            </a:fld>
            <a:endParaRPr lang="en-US"/>
          </a:p>
        </p:txBody>
      </p:sp>
      <p:graphicFrame>
        <p:nvGraphicFramePr>
          <p:cNvPr id="5" name="Table 4">
            <a:extLst>
              <a:ext uri="{FF2B5EF4-FFF2-40B4-BE49-F238E27FC236}">
                <a16:creationId xmlns:a16="http://schemas.microsoft.com/office/drawing/2014/main" id="{4E79E833-8EBF-B149-B5AF-E9D49C5B7ADD}"/>
              </a:ext>
            </a:extLst>
          </p:cNvPr>
          <p:cNvGraphicFramePr>
            <a:graphicFrameLocks noGrp="1"/>
          </p:cNvGraphicFramePr>
          <p:nvPr>
            <p:extLst>
              <p:ext uri="{D42A27DB-BD31-4B8C-83A1-F6EECF244321}">
                <p14:modId xmlns:p14="http://schemas.microsoft.com/office/powerpoint/2010/main" val="3386560892"/>
              </p:ext>
            </p:extLst>
          </p:nvPr>
        </p:nvGraphicFramePr>
        <p:xfrm>
          <a:off x="3452711" y="1849179"/>
          <a:ext cx="7628108" cy="1460831"/>
        </p:xfrm>
        <a:graphic>
          <a:graphicData uri="http://schemas.openxmlformats.org/drawingml/2006/table">
            <a:tbl>
              <a:tblPr firstRow="1" bandRow="1">
                <a:tableStyleId>{2D5ABB26-0587-4C30-8999-92F81FD0307C}</a:tableStyleId>
              </a:tblPr>
              <a:tblGrid>
                <a:gridCol w="1907027">
                  <a:extLst>
                    <a:ext uri="{9D8B030D-6E8A-4147-A177-3AD203B41FA5}">
                      <a16:colId xmlns:a16="http://schemas.microsoft.com/office/drawing/2014/main" val="20000"/>
                    </a:ext>
                  </a:extLst>
                </a:gridCol>
                <a:gridCol w="1907027">
                  <a:extLst>
                    <a:ext uri="{9D8B030D-6E8A-4147-A177-3AD203B41FA5}">
                      <a16:colId xmlns:a16="http://schemas.microsoft.com/office/drawing/2014/main" val="20001"/>
                    </a:ext>
                  </a:extLst>
                </a:gridCol>
                <a:gridCol w="1907027">
                  <a:extLst>
                    <a:ext uri="{9D8B030D-6E8A-4147-A177-3AD203B41FA5}">
                      <a16:colId xmlns:a16="http://schemas.microsoft.com/office/drawing/2014/main" val="3079201573"/>
                    </a:ext>
                  </a:extLst>
                </a:gridCol>
                <a:gridCol w="1907027">
                  <a:extLst>
                    <a:ext uri="{9D8B030D-6E8A-4147-A177-3AD203B41FA5}">
                      <a16:colId xmlns:a16="http://schemas.microsoft.com/office/drawing/2014/main" val="1898838190"/>
                    </a:ext>
                  </a:extLst>
                </a:gridCol>
              </a:tblGrid>
              <a:tr h="128721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i="0">
                          <a:solidFill>
                            <a:schemeClr val="tx1"/>
                          </a:solidFill>
                          <a:latin typeface="Arial" panose="020B0604020202020204" pitchFamily="34" charset="0"/>
                          <a:ea typeface="Avenir Next Medium" charset="0"/>
                          <a:cs typeface="Arial" panose="020B0604020202020204" pitchFamily="34" charset="0"/>
                        </a:rPr>
                        <a:t>EMMA</a:t>
                      </a:r>
                    </a:p>
                  </a:txBody>
                  <a:tcPr marT="0" marB="0" anchor="b">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Arial" panose="020B0604020202020204" pitchFamily="34" charset="0"/>
                          <a:ea typeface="Avenir Next Medium" charset="0"/>
                          <a:cs typeface="Arial" panose="020B0604020202020204" pitchFamily="34" charset="0"/>
                        </a:rPr>
                        <a:t>ALEXIS</a:t>
                      </a:r>
                      <a:endParaRPr lang="en-US" sz="1400" b="1" i="0" kern="1200" dirty="0">
                        <a:solidFill>
                          <a:schemeClr val="tx1"/>
                        </a:solidFill>
                        <a:latin typeface="Arial" panose="020B0604020202020204" pitchFamily="34" charset="0"/>
                        <a:ea typeface="Avenir Next Medium" charset="0"/>
                        <a:cs typeface="Arial" panose="020B0604020202020204" pitchFamily="34" charset="0"/>
                      </a:endParaRPr>
                    </a:p>
                  </a:txBody>
                  <a:tcPr marT="0" marB="0"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i="0" kern="1200">
                          <a:solidFill>
                            <a:schemeClr val="tx1"/>
                          </a:solidFill>
                          <a:latin typeface="Arial" panose="020B0604020202020204" pitchFamily="34" charset="0"/>
                          <a:ea typeface="Avenir Next Medium" charset="0"/>
                          <a:cs typeface="Arial" panose="020B0604020202020204" pitchFamily="34" charset="0"/>
                        </a:rPr>
                        <a:t>ERIN</a:t>
                      </a:r>
                    </a:p>
                  </a:txBody>
                  <a:tcPr marT="0" marB="0"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Arial" panose="020B0604020202020204" pitchFamily="34" charset="0"/>
                          <a:ea typeface="Avenir Next Medium" charset="0"/>
                          <a:cs typeface="Arial" panose="020B0604020202020204" pitchFamily="34" charset="0"/>
                        </a:rPr>
                        <a:t>ATUL</a:t>
                      </a:r>
                      <a:endParaRPr lang="en-US" sz="1400" b="1" i="0" kern="1200" dirty="0">
                        <a:solidFill>
                          <a:schemeClr val="tx1"/>
                        </a:solidFill>
                        <a:latin typeface="Arial" panose="020B0604020202020204" pitchFamily="34" charset="0"/>
                        <a:ea typeface="Avenir Next Medium" charset="0"/>
                        <a:cs typeface="Arial" panose="020B0604020202020204" pitchFamily="34" charset="0"/>
                      </a:endParaRPr>
                    </a:p>
                  </a:txBody>
                  <a:tcPr marT="0" marB="0"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362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solidFill>
                            <a:schemeClr val="bg1">
                              <a:lumMod val="50000"/>
                            </a:schemeClr>
                          </a:solidFill>
                          <a:latin typeface="Arial" panose="020B0604020202020204" pitchFamily="34" charset="0"/>
                          <a:ea typeface="Avenir Next" charset="0"/>
                          <a:cs typeface="Arial" panose="020B0604020202020204" pitchFamily="34" charset="0"/>
                        </a:rPr>
                        <a:t>SVP, GLOBAL INSIGHTS</a:t>
                      </a:r>
                    </a:p>
                  </a:txBody>
                  <a:tcPr marT="0" marB="0">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solidFill>
                            <a:schemeClr val="bg1">
                              <a:lumMod val="50000"/>
                            </a:schemeClr>
                          </a:solidFill>
                          <a:latin typeface="Arial" panose="020B0604020202020204" pitchFamily="34" charset="0"/>
                          <a:ea typeface="Avenir Next" charset="0"/>
                          <a:cs typeface="Arial" panose="020B0604020202020204" pitchFamily="34" charset="0"/>
                        </a:rPr>
                        <a:t>STRATEGIST</a:t>
                      </a:r>
                    </a:p>
                  </a:txBody>
                  <a:tcPr marT="0" marB="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solidFill>
                            <a:schemeClr val="bg1">
                              <a:lumMod val="50000"/>
                            </a:schemeClr>
                          </a:solidFill>
                          <a:latin typeface="Arial" panose="020B0604020202020204" pitchFamily="34" charset="0"/>
                          <a:ea typeface="Avenir Next" charset="0"/>
                          <a:cs typeface="Arial" panose="020B0604020202020204" pitchFamily="34" charset="0"/>
                        </a:rPr>
                        <a:t>ETHNOGRAPHER</a:t>
                      </a:r>
                    </a:p>
                  </a:txBody>
                  <a:tcPr marT="0" marB="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a:solidFill>
                            <a:schemeClr val="bg1">
                              <a:lumMod val="50000"/>
                            </a:schemeClr>
                          </a:solidFill>
                          <a:latin typeface="Arial" panose="020B0604020202020204" pitchFamily="34" charset="0"/>
                          <a:ea typeface="Avenir Next" charset="0"/>
                          <a:cs typeface="Arial" panose="020B0604020202020204" pitchFamily="34" charset="0"/>
                        </a:rPr>
                        <a:t>PRODUCT MANAGER</a:t>
                      </a:r>
                    </a:p>
                  </a:txBody>
                  <a:tcPr marT="0" marB="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6" name="Rectangle 5">
            <a:extLst>
              <a:ext uri="{FF2B5EF4-FFF2-40B4-BE49-F238E27FC236}">
                <a16:creationId xmlns:a16="http://schemas.microsoft.com/office/drawing/2014/main" id="{5BE0DDE9-BFC4-8D4A-BFA2-B60F84FFD45F}"/>
              </a:ext>
            </a:extLst>
          </p:cNvPr>
          <p:cNvSpPr/>
          <p:nvPr/>
        </p:nvSpPr>
        <p:spPr>
          <a:xfrm>
            <a:off x="3619100" y="1460389"/>
            <a:ext cx="3081503" cy="326243"/>
          </a:xfrm>
          <a:prstGeom prst="rect">
            <a:avLst/>
          </a:prstGeom>
          <a:ln>
            <a:noFill/>
          </a:ln>
        </p:spPr>
        <p:txBody>
          <a:bodyPr wrap="square" tIns="64008">
            <a:spAutoFit/>
          </a:bodyPr>
          <a:lstStyle/>
          <a:p>
            <a:r>
              <a:rPr lang="en-GB" sz="1400" b="1" dirty="0">
                <a:latin typeface="+mj-lt"/>
                <a:ea typeface="Avenir Next Demi Bold" charset="0"/>
                <a:cs typeface="Avenir Next Demi Bold" charset="0"/>
              </a:rPr>
              <a:t>RESEARCH &amp; STRATEGY</a:t>
            </a:r>
            <a:endParaRPr lang="en-GB" sz="1050" b="1" dirty="0">
              <a:latin typeface="+mj-lt"/>
              <a:ea typeface="Avenir Next Demi Bold" charset="0"/>
              <a:cs typeface="Avenir Next Demi Bold" charset="0"/>
            </a:endParaRPr>
          </a:p>
        </p:txBody>
      </p:sp>
      <p:graphicFrame>
        <p:nvGraphicFramePr>
          <p:cNvPr id="7" name="Table 6">
            <a:extLst>
              <a:ext uri="{FF2B5EF4-FFF2-40B4-BE49-F238E27FC236}">
                <a16:creationId xmlns:a16="http://schemas.microsoft.com/office/drawing/2014/main" id="{20863979-5BD7-4F45-AA88-C01F5B0E981A}"/>
              </a:ext>
            </a:extLst>
          </p:cNvPr>
          <p:cNvGraphicFramePr>
            <a:graphicFrameLocks noGrp="1"/>
          </p:cNvGraphicFramePr>
          <p:nvPr>
            <p:extLst>
              <p:ext uri="{D42A27DB-BD31-4B8C-83A1-F6EECF244321}">
                <p14:modId xmlns:p14="http://schemas.microsoft.com/office/powerpoint/2010/main" val="1526201105"/>
              </p:ext>
            </p:extLst>
          </p:nvPr>
        </p:nvGraphicFramePr>
        <p:xfrm>
          <a:off x="103404" y="4323887"/>
          <a:ext cx="7181816" cy="1460831"/>
        </p:xfrm>
        <a:graphic>
          <a:graphicData uri="http://schemas.openxmlformats.org/drawingml/2006/table">
            <a:tbl>
              <a:tblPr firstRow="1" bandRow="1">
                <a:tableStyleId>{2D5ABB26-0587-4C30-8999-92F81FD0307C}</a:tableStyleId>
              </a:tblPr>
              <a:tblGrid>
                <a:gridCol w="1795454">
                  <a:extLst>
                    <a:ext uri="{9D8B030D-6E8A-4147-A177-3AD203B41FA5}">
                      <a16:colId xmlns:a16="http://schemas.microsoft.com/office/drawing/2014/main" val="20000"/>
                    </a:ext>
                  </a:extLst>
                </a:gridCol>
                <a:gridCol w="1795454">
                  <a:extLst>
                    <a:ext uri="{9D8B030D-6E8A-4147-A177-3AD203B41FA5}">
                      <a16:colId xmlns:a16="http://schemas.microsoft.com/office/drawing/2014/main" val="20001"/>
                    </a:ext>
                  </a:extLst>
                </a:gridCol>
                <a:gridCol w="1795454">
                  <a:extLst>
                    <a:ext uri="{9D8B030D-6E8A-4147-A177-3AD203B41FA5}">
                      <a16:colId xmlns:a16="http://schemas.microsoft.com/office/drawing/2014/main" val="3079201573"/>
                    </a:ext>
                  </a:extLst>
                </a:gridCol>
                <a:gridCol w="1795454">
                  <a:extLst>
                    <a:ext uri="{9D8B030D-6E8A-4147-A177-3AD203B41FA5}">
                      <a16:colId xmlns:a16="http://schemas.microsoft.com/office/drawing/2014/main" val="3222738080"/>
                    </a:ext>
                  </a:extLst>
                </a:gridCol>
              </a:tblGrid>
              <a:tr h="128721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i="0">
                          <a:solidFill>
                            <a:schemeClr val="tx1"/>
                          </a:solidFill>
                          <a:latin typeface="Arial" panose="020B0604020202020204" pitchFamily="34" charset="0"/>
                          <a:ea typeface="Avenir Next Medium" charset="0"/>
                          <a:cs typeface="Arial" panose="020B0604020202020204" pitchFamily="34" charset="0"/>
                        </a:rPr>
                        <a:t>JUSTIN</a:t>
                      </a:r>
                    </a:p>
                  </a:txBody>
                  <a:tcPr marT="0" marB="0" anchor="b">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Arial" panose="020B0604020202020204" pitchFamily="34" charset="0"/>
                          <a:ea typeface="Avenir Next Medium" charset="0"/>
                          <a:cs typeface="Arial" panose="020B0604020202020204" pitchFamily="34" charset="0"/>
                        </a:rPr>
                        <a:t>JIM</a:t>
                      </a:r>
                      <a:endParaRPr lang="en-US" sz="1400" b="1" i="0" kern="1200" dirty="0">
                        <a:solidFill>
                          <a:schemeClr val="tx1"/>
                        </a:solidFill>
                        <a:latin typeface="Arial" panose="020B0604020202020204" pitchFamily="34" charset="0"/>
                        <a:ea typeface="Avenir Next Medium" charset="0"/>
                        <a:cs typeface="Arial" panose="020B0604020202020204" pitchFamily="34" charset="0"/>
                      </a:endParaRPr>
                    </a:p>
                  </a:txBody>
                  <a:tcPr marT="0" marB="0"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Arial" panose="020B0604020202020204" pitchFamily="34" charset="0"/>
                          <a:ea typeface="Avenir Next Medium" charset="0"/>
                          <a:cs typeface="Arial" panose="020B0604020202020204" pitchFamily="34" charset="0"/>
                        </a:rPr>
                        <a:t>CHRIS</a:t>
                      </a:r>
                      <a:endParaRPr lang="en-US" sz="1400" b="1" i="0" kern="1200" dirty="0">
                        <a:solidFill>
                          <a:schemeClr val="tx1"/>
                        </a:solidFill>
                        <a:latin typeface="Arial" panose="020B0604020202020204" pitchFamily="34" charset="0"/>
                        <a:ea typeface="Avenir Next Medium" charset="0"/>
                        <a:cs typeface="Arial" panose="020B0604020202020204" pitchFamily="34" charset="0"/>
                      </a:endParaRPr>
                    </a:p>
                  </a:txBody>
                  <a:tcPr marT="0" marB="0"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i="0" kern="1200">
                          <a:solidFill>
                            <a:schemeClr val="tx1"/>
                          </a:solidFill>
                          <a:latin typeface="Arial" panose="020B0604020202020204" pitchFamily="34" charset="0"/>
                          <a:ea typeface="Avenir Next Medium" charset="0"/>
                          <a:cs typeface="Arial" panose="020B0604020202020204" pitchFamily="34" charset="0"/>
                        </a:rPr>
                        <a:t>DAN</a:t>
                      </a:r>
                    </a:p>
                  </a:txBody>
                  <a:tcPr marT="0" marB="0"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362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solidFill>
                            <a:schemeClr val="bg1">
                              <a:lumMod val="50000"/>
                            </a:schemeClr>
                          </a:solidFill>
                          <a:latin typeface="Arial" panose="020B0604020202020204" pitchFamily="34" charset="0"/>
                          <a:ea typeface="Avenir Next" charset="0"/>
                          <a:cs typeface="Arial" panose="020B0604020202020204" pitchFamily="34" charset="0"/>
                        </a:rPr>
                        <a:t>EXPERIENCE DIRECTOR</a:t>
                      </a:r>
                    </a:p>
                  </a:txBody>
                  <a:tcPr marT="0" marB="0">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solidFill>
                            <a:schemeClr val="bg1">
                              <a:lumMod val="50000"/>
                            </a:schemeClr>
                          </a:solidFill>
                          <a:latin typeface="Arial" panose="020B0604020202020204" pitchFamily="34" charset="0"/>
                          <a:ea typeface="Avenir Next" charset="0"/>
                          <a:cs typeface="Arial" panose="020B0604020202020204" pitchFamily="34" charset="0"/>
                        </a:rPr>
                        <a:t>DESIGN LEAD</a:t>
                      </a:r>
                    </a:p>
                  </a:txBody>
                  <a:tcPr marT="0" marB="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solidFill>
                            <a:schemeClr val="bg1">
                              <a:lumMod val="50000"/>
                            </a:schemeClr>
                          </a:solidFill>
                          <a:latin typeface="Arial" panose="020B0604020202020204" pitchFamily="34" charset="0"/>
                          <a:ea typeface="Avenir Next" charset="0"/>
                          <a:cs typeface="Arial" panose="020B0604020202020204" pitchFamily="34" charset="0"/>
                        </a:rPr>
                        <a:t>SENIOR UX DESIGNER</a:t>
                      </a:r>
                    </a:p>
                  </a:txBody>
                  <a:tcPr marT="0" marB="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solidFill>
                            <a:schemeClr val="bg1">
                              <a:lumMod val="50000"/>
                            </a:schemeClr>
                          </a:solidFill>
                          <a:latin typeface="Arial" panose="020B0604020202020204" pitchFamily="34" charset="0"/>
                          <a:ea typeface="Avenir Next" charset="0"/>
                          <a:cs typeface="Arial" panose="020B0604020202020204" pitchFamily="34" charset="0"/>
                        </a:rPr>
                        <a:t>CONTENT STRATEGIST</a:t>
                      </a:r>
                    </a:p>
                  </a:txBody>
                  <a:tcPr marT="0" marB="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8" name="Rectangle 7">
            <a:extLst>
              <a:ext uri="{FF2B5EF4-FFF2-40B4-BE49-F238E27FC236}">
                <a16:creationId xmlns:a16="http://schemas.microsoft.com/office/drawing/2014/main" id="{ACA2D186-C58B-9244-8107-7D313638094F}"/>
              </a:ext>
            </a:extLst>
          </p:cNvPr>
          <p:cNvSpPr/>
          <p:nvPr/>
        </p:nvSpPr>
        <p:spPr>
          <a:xfrm>
            <a:off x="388403" y="3923425"/>
            <a:ext cx="2085804" cy="326243"/>
          </a:xfrm>
          <a:prstGeom prst="rect">
            <a:avLst/>
          </a:prstGeom>
          <a:ln>
            <a:noFill/>
          </a:ln>
        </p:spPr>
        <p:txBody>
          <a:bodyPr wrap="square" tIns="64008">
            <a:spAutoFit/>
          </a:bodyPr>
          <a:lstStyle/>
          <a:p>
            <a:r>
              <a:rPr lang="en-GB" sz="1400" b="1" dirty="0">
                <a:latin typeface="+mj-lt"/>
                <a:ea typeface="Avenir Next Demi Bold" charset="0"/>
                <a:cs typeface="Avenir Next Demi Bold" charset="0"/>
              </a:rPr>
              <a:t>DESIGN</a:t>
            </a:r>
            <a:endParaRPr lang="en-GB" sz="1050" b="1" dirty="0">
              <a:latin typeface="+mj-lt"/>
              <a:ea typeface="Avenir Next Demi Bold" charset="0"/>
              <a:cs typeface="Avenir Next Demi Bold" charset="0"/>
            </a:endParaRPr>
          </a:p>
        </p:txBody>
      </p:sp>
      <p:graphicFrame>
        <p:nvGraphicFramePr>
          <p:cNvPr id="9" name="Table 8">
            <a:extLst>
              <a:ext uri="{FF2B5EF4-FFF2-40B4-BE49-F238E27FC236}">
                <a16:creationId xmlns:a16="http://schemas.microsoft.com/office/drawing/2014/main" id="{F2A8395F-B50E-B741-8B98-77A72D47F857}"/>
              </a:ext>
            </a:extLst>
          </p:cNvPr>
          <p:cNvGraphicFramePr>
            <a:graphicFrameLocks noGrp="1"/>
          </p:cNvGraphicFramePr>
          <p:nvPr>
            <p:extLst>
              <p:ext uri="{D42A27DB-BD31-4B8C-83A1-F6EECF244321}">
                <p14:modId xmlns:p14="http://schemas.microsoft.com/office/powerpoint/2010/main" val="2457066371"/>
              </p:ext>
            </p:extLst>
          </p:nvPr>
        </p:nvGraphicFramePr>
        <p:xfrm>
          <a:off x="7633878" y="3955721"/>
          <a:ext cx="3446941" cy="1862969"/>
        </p:xfrm>
        <a:graphic>
          <a:graphicData uri="http://schemas.openxmlformats.org/drawingml/2006/table">
            <a:tbl>
              <a:tblPr firstRow="1" bandRow="1">
                <a:tableStyleId>{2D5ABB26-0587-4C30-8999-92F81FD0307C}</a:tableStyleId>
              </a:tblPr>
              <a:tblGrid>
                <a:gridCol w="1525112">
                  <a:extLst>
                    <a:ext uri="{9D8B030D-6E8A-4147-A177-3AD203B41FA5}">
                      <a16:colId xmlns:a16="http://schemas.microsoft.com/office/drawing/2014/main" val="20000"/>
                    </a:ext>
                  </a:extLst>
                </a:gridCol>
                <a:gridCol w="1921829">
                  <a:extLst>
                    <a:ext uri="{9D8B030D-6E8A-4147-A177-3AD203B41FA5}">
                      <a16:colId xmlns:a16="http://schemas.microsoft.com/office/drawing/2014/main" val="20001"/>
                    </a:ext>
                  </a:extLst>
                </a:gridCol>
              </a:tblGrid>
              <a:tr h="164155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i="0">
                          <a:solidFill>
                            <a:schemeClr val="tx1"/>
                          </a:solidFill>
                          <a:latin typeface="Arial" panose="020B0604020202020204" pitchFamily="34" charset="0"/>
                          <a:ea typeface="Avenir Next Medium" charset="0"/>
                          <a:cs typeface="Arial" panose="020B0604020202020204" pitchFamily="34" charset="0"/>
                        </a:rPr>
                        <a:t>MITHUN</a:t>
                      </a:r>
                    </a:p>
                  </a:txBody>
                  <a:tcPr marT="0" marB="0" anchor="b">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lvl="0" indent="0" algn="ctr">
                        <a:lnSpc>
                          <a:spcPct val="100000"/>
                        </a:lnSpc>
                        <a:spcBef>
                          <a:spcPts val="0"/>
                        </a:spcBef>
                        <a:spcAft>
                          <a:spcPts val="0"/>
                        </a:spcAft>
                        <a:buNone/>
                      </a:pPr>
                      <a:r>
                        <a:rPr lang="en-US" sz="1400" b="1" i="0" dirty="0">
                          <a:solidFill>
                            <a:schemeClr val="tx1"/>
                          </a:solidFill>
                          <a:latin typeface="Arial"/>
                          <a:cs typeface="Arial"/>
                        </a:rPr>
                        <a:t>SENTHIL</a:t>
                      </a:r>
                      <a:endParaRPr lang="en-US" sz="2800" dirty="0">
                        <a:solidFill>
                          <a:schemeClr val="tx1"/>
                        </a:solidFill>
                      </a:endParaRPr>
                    </a:p>
                  </a:txBody>
                  <a:tcPr marT="0" marB="0"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2141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a:solidFill>
                            <a:schemeClr val="bg1">
                              <a:lumMod val="50000"/>
                            </a:schemeClr>
                          </a:solidFill>
                          <a:latin typeface="Arial" panose="020B0604020202020204" pitchFamily="34" charset="0"/>
                          <a:ea typeface="Avenir Next" charset="0"/>
                          <a:cs typeface="Arial" panose="020B0604020202020204" pitchFamily="34" charset="0"/>
                        </a:rPr>
                        <a:t>ARCHITECT</a:t>
                      </a:r>
                    </a:p>
                  </a:txBody>
                  <a:tcPr marT="0" marB="0">
                    <a:lnL w="12700" cap="flat" cmpd="sng" algn="ctr">
                      <a:noFill/>
                      <a:prstDash val="solid"/>
                      <a:round/>
                      <a:headEnd type="none" w="med" len="med"/>
                      <a:tailEnd type="none" w="med" len="med"/>
                    </a:lnL>
                    <a:lnR w="12700" cap="flat" cmpd="sng" algn="ctr">
                      <a:noFill/>
                      <a:prstDash val="sysDash"/>
                      <a:round/>
                      <a:headEnd type="none" w="med" len="med"/>
                      <a:tailEnd type="none" w="med" len="med"/>
                    </a:lnR>
                    <a:lnT w="12700"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eaLnBrk="1" fontAlgn="auto" latinLnBrk="0" hangingPunct="1">
                        <a:lnSpc>
                          <a:spcPct val="100000"/>
                        </a:lnSpc>
                        <a:spcBef>
                          <a:spcPts val="0"/>
                        </a:spcBef>
                        <a:spcAft>
                          <a:spcPts val="0"/>
                        </a:spcAft>
                        <a:buFontTx/>
                        <a:buNone/>
                      </a:pPr>
                      <a:r>
                        <a:rPr lang="en-US" sz="1050">
                          <a:solidFill>
                            <a:schemeClr val="bg1">
                              <a:lumMod val="50000"/>
                            </a:schemeClr>
                          </a:solidFill>
                          <a:latin typeface="Arial"/>
                          <a:ea typeface="Avenir Next" charset="0"/>
                          <a:cs typeface="Arial"/>
                        </a:rPr>
                        <a:t>TECH LEAD</a:t>
                      </a:r>
                    </a:p>
                  </a:txBody>
                  <a:tcPr marT="0" marB="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pic>
        <p:nvPicPr>
          <p:cNvPr id="10" name="Picture 15" descr="A person smiling for the camera&#10;&#10;Description generated with very high confidence">
            <a:extLst>
              <a:ext uri="{FF2B5EF4-FFF2-40B4-BE49-F238E27FC236}">
                <a16:creationId xmlns:a16="http://schemas.microsoft.com/office/drawing/2014/main" id="{61C86712-6BDC-F546-9C10-7A9B96F1D261}"/>
              </a:ext>
            </a:extLst>
          </p:cNvPr>
          <p:cNvPicPr>
            <a:picLocks noChangeAspect="1"/>
          </p:cNvPicPr>
          <p:nvPr/>
        </p:nvPicPr>
        <p:blipFill rotWithShape="1">
          <a:blip r:embed="rId2">
            <a:grayscl/>
          </a:blip>
          <a:srcRect t="4898" b="14642"/>
          <a:stretch/>
        </p:blipFill>
        <p:spPr>
          <a:xfrm>
            <a:off x="7946193" y="4402670"/>
            <a:ext cx="916805" cy="914400"/>
          </a:xfrm>
          <a:prstGeom prst="ellipse">
            <a:avLst/>
          </a:prstGeom>
        </p:spPr>
      </p:pic>
      <p:pic>
        <p:nvPicPr>
          <p:cNvPr id="11" name="Picture 10">
            <a:extLst>
              <a:ext uri="{FF2B5EF4-FFF2-40B4-BE49-F238E27FC236}">
                <a16:creationId xmlns:a16="http://schemas.microsoft.com/office/drawing/2014/main" id="{1FA48B48-13D2-364B-A6D9-8C0D8617EDC5}"/>
              </a:ext>
            </a:extLst>
          </p:cNvPr>
          <p:cNvPicPr preferRelativeResize="0">
            <a:picLocks/>
          </p:cNvPicPr>
          <p:nvPr/>
        </p:nvPicPr>
        <p:blipFill rotWithShape="1">
          <a:blip r:embed="rId3">
            <a:grayscl/>
            <a:extLst>
              <a:ext uri="{28A0092B-C50C-407E-A947-70E740481C1C}">
                <a14:useLocalDpi xmlns:a14="http://schemas.microsoft.com/office/drawing/2010/main" val="0"/>
              </a:ext>
            </a:extLst>
          </a:blip>
          <a:srcRect l="10284" t="9594" r="10265" b="9954"/>
          <a:stretch/>
        </p:blipFill>
        <p:spPr>
          <a:xfrm>
            <a:off x="601477" y="4402670"/>
            <a:ext cx="914400" cy="914400"/>
          </a:xfrm>
          <a:prstGeom prst="ellipse">
            <a:avLst/>
          </a:prstGeom>
        </p:spPr>
      </p:pic>
      <p:pic>
        <p:nvPicPr>
          <p:cNvPr id="12" name="Picture 11">
            <a:extLst>
              <a:ext uri="{FF2B5EF4-FFF2-40B4-BE49-F238E27FC236}">
                <a16:creationId xmlns:a16="http://schemas.microsoft.com/office/drawing/2014/main" id="{0B139294-FB0F-B842-AE16-7AE96526F34A}"/>
              </a:ext>
            </a:extLst>
          </p:cNvPr>
          <p:cNvPicPr>
            <a:picLocks noChangeAspect="1"/>
          </p:cNvPicPr>
          <p:nvPr/>
        </p:nvPicPr>
        <p:blipFill>
          <a:blip r:embed="rId4">
            <a:duotone>
              <a:schemeClr val="bg2">
                <a:shade val="45000"/>
                <a:satMod val="135000"/>
              </a:schemeClr>
              <a:prstClr val="white"/>
            </a:duotone>
          </a:blip>
          <a:stretch>
            <a:fillRect/>
          </a:stretch>
        </p:blipFill>
        <p:spPr>
          <a:xfrm>
            <a:off x="2394075" y="4402670"/>
            <a:ext cx="914400" cy="914400"/>
          </a:xfrm>
          <a:prstGeom prst="ellipse">
            <a:avLst/>
          </a:prstGeom>
        </p:spPr>
      </p:pic>
      <p:pic>
        <p:nvPicPr>
          <p:cNvPr id="13" name="Picture 12" descr="ChrisCavallucci-in-black-and-white.jpg">
            <a:extLst>
              <a:ext uri="{FF2B5EF4-FFF2-40B4-BE49-F238E27FC236}">
                <a16:creationId xmlns:a16="http://schemas.microsoft.com/office/drawing/2014/main" id="{E7E3F232-707F-E041-AE1C-5EB23C841D9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10" t="8828" r="9264" b="8828"/>
          <a:stretch/>
        </p:blipFill>
        <p:spPr>
          <a:xfrm>
            <a:off x="4186674" y="4402670"/>
            <a:ext cx="909621" cy="914400"/>
          </a:xfrm>
          <a:prstGeom prst="ellipse">
            <a:avLst/>
          </a:prstGeom>
        </p:spPr>
      </p:pic>
      <p:sp>
        <p:nvSpPr>
          <p:cNvPr id="14" name="Rectangle 13">
            <a:extLst>
              <a:ext uri="{FF2B5EF4-FFF2-40B4-BE49-F238E27FC236}">
                <a16:creationId xmlns:a16="http://schemas.microsoft.com/office/drawing/2014/main" id="{1D3466D6-D457-1D4C-843A-7A5044ECEAAA}"/>
              </a:ext>
            </a:extLst>
          </p:cNvPr>
          <p:cNvSpPr/>
          <p:nvPr/>
        </p:nvSpPr>
        <p:spPr>
          <a:xfrm>
            <a:off x="7669630" y="3923425"/>
            <a:ext cx="2338028" cy="326243"/>
          </a:xfrm>
          <a:prstGeom prst="rect">
            <a:avLst/>
          </a:prstGeom>
          <a:ln>
            <a:noFill/>
          </a:ln>
        </p:spPr>
        <p:txBody>
          <a:bodyPr wrap="square" tIns="64008" anchor="t">
            <a:spAutoFit/>
          </a:bodyPr>
          <a:lstStyle/>
          <a:p>
            <a:r>
              <a:rPr lang="en-GB" sz="1400" b="1" dirty="0">
                <a:latin typeface="+mj-lt"/>
                <a:ea typeface="Avenir Next Demi Bold" charset="0"/>
                <a:cs typeface="Avenir Next Demi Bold" charset="0"/>
              </a:rPr>
              <a:t>BUILD</a:t>
            </a:r>
            <a:endParaRPr lang="en-GB" sz="1050" b="1" dirty="0">
              <a:latin typeface="+mj-lt"/>
              <a:ea typeface="Avenir Next Demi Bold" charset="0"/>
              <a:cs typeface="Avenir Next Demi Bold" charset="0"/>
            </a:endParaRPr>
          </a:p>
        </p:txBody>
      </p:sp>
      <p:graphicFrame>
        <p:nvGraphicFramePr>
          <p:cNvPr id="15" name="Table 14">
            <a:extLst>
              <a:ext uri="{FF2B5EF4-FFF2-40B4-BE49-F238E27FC236}">
                <a16:creationId xmlns:a16="http://schemas.microsoft.com/office/drawing/2014/main" id="{23641BE6-9FDD-AF4B-B8E1-B60FB6D03A36}"/>
              </a:ext>
            </a:extLst>
          </p:cNvPr>
          <p:cNvGraphicFramePr>
            <a:graphicFrameLocks noGrp="1"/>
          </p:cNvGraphicFramePr>
          <p:nvPr>
            <p:extLst>
              <p:ext uri="{D42A27DB-BD31-4B8C-83A1-F6EECF244321}">
                <p14:modId xmlns:p14="http://schemas.microsoft.com/office/powerpoint/2010/main" val="220651328"/>
              </p:ext>
            </p:extLst>
          </p:nvPr>
        </p:nvGraphicFramePr>
        <p:xfrm>
          <a:off x="320520" y="1849179"/>
          <a:ext cx="1907027" cy="1460831"/>
        </p:xfrm>
        <a:graphic>
          <a:graphicData uri="http://schemas.openxmlformats.org/drawingml/2006/table">
            <a:tbl>
              <a:tblPr firstRow="1" bandRow="1">
                <a:tableStyleId>{2D5ABB26-0587-4C30-8999-92F81FD0307C}</a:tableStyleId>
              </a:tblPr>
              <a:tblGrid>
                <a:gridCol w="1907027">
                  <a:extLst>
                    <a:ext uri="{9D8B030D-6E8A-4147-A177-3AD203B41FA5}">
                      <a16:colId xmlns:a16="http://schemas.microsoft.com/office/drawing/2014/main" val="20001"/>
                    </a:ext>
                  </a:extLst>
                </a:gridCol>
              </a:tblGrid>
              <a:tr h="128721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i="0" kern="1200">
                          <a:solidFill>
                            <a:schemeClr val="tx1"/>
                          </a:solidFill>
                          <a:latin typeface="Arial" panose="020B0604020202020204" pitchFamily="34" charset="0"/>
                          <a:ea typeface="Avenir Next Medium" charset="0"/>
                          <a:cs typeface="Arial" panose="020B0604020202020204" pitchFamily="34" charset="0"/>
                        </a:rPr>
                        <a:t>IAN</a:t>
                      </a:r>
                    </a:p>
                  </a:txBody>
                  <a:tcPr marT="0" marB="0" anchor="b">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7362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050" dirty="0">
                          <a:solidFill>
                            <a:schemeClr val="bg1">
                              <a:lumMod val="50000"/>
                            </a:schemeClr>
                          </a:solidFill>
                          <a:latin typeface="Arial" panose="020B0604020202020204" pitchFamily="34" charset="0"/>
                          <a:ea typeface="Avenir Next" charset="0"/>
                          <a:cs typeface="Arial" panose="020B0604020202020204" pitchFamily="34" charset="0"/>
                        </a:rPr>
                        <a:t>PROGRAM MANAGER</a:t>
                      </a:r>
                    </a:p>
                  </a:txBody>
                  <a:tcPr marT="0" marB="0">
                    <a:lnL w="12700" cap="flat" cmpd="sng" algn="ctr">
                      <a:no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ys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6" name="Rectangle 15">
            <a:extLst>
              <a:ext uri="{FF2B5EF4-FFF2-40B4-BE49-F238E27FC236}">
                <a16:creationId xmlns:a16="http://schemas.microsoft.com/office/drawing/2014/main" id="{8485B115-EA1B-0E4B-87ED-70566E16F0D4}"/>
              </a:ext>
            </a:extLst>
          </p:cNvPr>
          <p:cNvSpPr/>
          <p:nvPr/>
        </p:nvSpPr>
        <p:spPr>
          <a:xfrm>
            <a:off x="402208" y="1462996"/>
            <a:ext cx="2020605" cy="326243"/>
          </a:xfrm>
          <a:prstGeom prst="rect">
            <a:avLst/>
          </a:prstGeom>
          <a:ln>
            <a:noFill/>
          </a:ln>
        </p:spPr>
        <p:txBody>
          <a:bodyPr wrap="square" tIns="64008">
            <a:spAutoFit/>
          </a:bodyPr>
          <a:lstStyle/>
          <a:p>
            <a:r>
              <a:rPr lang="en-GB" sz="1400" b="1" dirty="0">
                <a:latin typeface="+mj-lt"/>
                <a:ea typeface="Avenir Next Demi Bold" charset="0"/>
                <a:cs typeface="Avenir Next Demi Bold" charset="0"/>
              </a:rPr>
              <a:t>PROGRAM</a:t>
            </a:r>
            <a:endParaRPr lang="en-GB" sz="1050" b="1" dirty="0">
              <a:latin typeface="+mj-lt"/>
              <a:ea typeface="Avenir Next Demi Bold" charset="0"/>
              <a:cs typeface="Avenir Next Demi Bold" charset="0"/>
            </a:endParaRPr>
          </a:p>
        </p:txBody>
      </p:sp>
      <p:cxnSp>
        <p:nvCxnSpPr>
          <p:cNvPr id="17" name="Straight Connector 16">
            <a:extLst>
              <a:ext uri="{FF2B5EF4-FFF2-40B4-BE49-F238E27FC236}">
                <a16:creationId xmlns:a16="http://schemas.microsoft.com/office/drawing/2014/main" id="{01B4F95E-FAF6-7C41-BFFA-99132D8F3D91}"/>
              </a:ext>
            </a:extLst>
          </p:cNvPr>
          <p:cNvCxnSpPr>
            <a:cxnSpLocks/>
          </p:cNvCxnSpPr>
          <p:nvPr/>
        </p:nvCxnSpPr>
        <p:spPr bwMode="gray">
          <a:xfrm flipV="1">
            <a:off x="449073" y="1757187"/>
            <a:ext cx="2875085" cy="1"/>
          </a:xfrm>
          <a:prstGeom prst="line">
            <a:avLst/>
          </a:prstGeom>
          <a:ln w="9525"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1B4F95E-FAF6-7C41-BFFA-99132D8F3D91}"/>
              </a:ext>
            </a:extLst>
          </p:cNvPr>
          <p:cNvCxnSpPr>
            <a:cxnSpLocks/>
          </p:cNvCxnSpPr>
          <p:nvPr/>
        </p:nvCxnSpPr>
        <p:spPr bwMode="gray">
          <a:xfrm flipV="1">
            <a:off x="3665965" y="1757188"/>
            <a:ext cx="7542295" cy="1"/>
          </a:xfrm>
          <a:prstGeom prst="line">
            <a:avLst/>
          </a:prstGeom>
          <a:ln w="9525"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1B4F95E-FAF6-7C41-BFFA-99132D8F3D91}"/>
              </a:ext>
            </a:extLst>
          </p:cNvPr>
          <p:cNvCxnSpPr>
            <a:cxnSpLocks/>
          </p:cNvCxnSpPr>
          <p:nvPr/>
        </p:nvCxnSpPr>
        <p:spPr bwMode="gray">
          <a:xfrm flipV="1">
            <a:off x="438234" y="4214104"/>
            <a:ext cx="6846986" cy="1"/>
          </a:xfrm>
          <a:prstGeom prst="line">
            <a:avLst/>
          </a:prstGeom>
          <a:ln w="9525" cap="rnd">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B4F95E-FAF6-7C41-BFFA-99132D8F3D91}"/>
              </a:ext>
            </a:extLst>
          </p:cNvPr>
          <p:cNvCxnSpPr>
            <a:cxnSpLocks/>
          </p:cNvCxnSpPr>
          <p:nvPr/>
        </p:nvCxnSpPr>
        <p:spPr bwMode="gray">
          <a:xfrm flipV="1">
            <a:off x="7675970" y="4214104"/>
            <a:ext cx="3532290" cy="2"/>
          </a:xfrm>
          <a:prstGeom prst="line">
            <a:avLst/>
          </a:prstGeom>
          <a:ln w="9525" cap="rnd">
            <a:solidFill>
              <a:schemeClr val="bg2"/>
            </a:solidFill>
            <a:prstDash val="solid"/>
          </a:ln>
        </p:spPr>
        <p:style>
          <a:lnRef idx="1">
            <a:schemeClr val="accent1"/>
          </a:lnRef>
          <a:fillRef idx="0">
            <a:schemeClr val="accent1"/>
          </a:fillRef>
          <a:effectRef idx="0">
            <a:schemeClr val="accent1"/>
          </a:effectRef>
          <a:fontRef idx="minor">
            <a:schemeClr val="tx1"/>
          </a:fontRef>
        </p:style>
      </p:cxnSp>
      <p:pic>
        <p:nvPicPr>
          <p:cNvPr id="21" name="Picture 4" descr="Senthilkumar Velusamy"/>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9653544" y="4402670"/>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22" name="Picture 6" descr="Daniel Reed"/>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5952567" y="4402670"/>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23" name="Picture 8" descr="Atul Patidar"/>
          <p:cNvPicPr>
            <a:picLocks noChangeAspect="1" noChangeArrowheads="1"/>
          </p:cNvPicPr>
          <p:nvPr/>
        </p:nvPicPr>
        <p:blipFill>
          <a:blip r:embed="rId8" cstate="print">
            <a:grayscl/>
            <a:extLst>
              <a:ext uri="{28A0092B-C50C-407E-A947-70E740481C1C}">
                <a14:useLocalDpi xmlns:a14="http://schemas.microsoft.com/office/drawing/2010/main" val="0"/>
              </a:ext>
            </a:extLst>
          </a:blip>
          <a:srcRect/>
          <a:stretch>
            <a:fillRect/>
          </a:stretch>
        </p:blipFill>
        <p:spPr bwMode="auto">
          <a:xfrm>
            <a:off x="9653544" y="1986187"/>
            <a:ext cx="914400" cy="914400"/>
          </a:xfrm>
          <a:prstGeom prst="ellipse">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rotWithShape="1">
          <a:blip r:embed="rId9">
            <a:extLst>
              <a:ext uri="{28A0092B-C50C-407E-A947-70E740481C1C}">
                <a14:useLocalDpi xmlns:a14="http://schemas.microsoft.com/office/drawing/2010/main" val="0"/>
              </a:ext>
            </a:extLst>
          </a:blip>
          <a:srcRect t="-1" b="26472"/>
          <a:stretch/>
        </p:blipFill>
        <p:spPr>
          <a:xfrm>
            <a:off x="7778394" y="1986187"/>
            <a:ext cx="906801" cy="914400"/>
          </a:xfrm>
          <a:prstGeom prst="ellipse">
            <a:avLst/>
          </a:prstGeom>
        </p:spPr>
      </p:pic>
      <p:pic>
        <p:nvPicPr>
          <p:cNvPr id="25" name="Picture 24"/>
          <p:cNvPicPr>
            <a:picLocks noChangeAspect="1"/>
          </p:cNvPicPr>
          <p:nvPr/>
        </p:nvPicPr>
        <p:blipFill rotWithShape="1">
          <a:blip r:embed="rId10">
            <a:extLst>
              <a:ext uri="{28A0092B-C50C-407E-A947-70E740481C1C}">
                <a14:useLocalDpi xmlns:a14="http://schemas.microsoft.com/office/drawing/2010/main" val="0"/>
              </a:ext>
            </a:extLst>
          </a:blip>
          <a:srcRect b="2862"/>
          <a:stretch/>
        </p:blipFill>
        <p:spPr>
          <a:xfrm>
            <a:off x="5909288" y="1986187"/>
            <a:ext cx="899957" cy="914400"/>
          </a:xfrm>
          <a:prstGeom prst="ellipse">
            <a:avLst/>
          </a:prstGeom>
        </p:spPr>
      </p:pic>
      <p:pic>
        <p:nvPicPr>
          <p:cNvPr id="26" name="Picture 25"/>
          <p:cNvPicPr>
            <a:picLocks noChangeAspect="1"/>
          </p:cNvPicPr>
          <p:nvPr/>
        </p:nvPicPr>
        <p:blipFill rotWithShape="1">
          <a:blip r:embed="rId11">
            <a:extLst>
              <a:ext uri="{28A0092B-C50C-407E-A947-70E740481C1C}">
                <a14:useLocalDpi xmlns:a14="http://schemas.microsoft.com/office/drawing/2010/main" val="0"/>
              </a:ext>
            </a:extLst>
          </a:blip>
          <a:srcRect t="1" b="4170"/>
          <a:stretch/>
        </p:blipFill>
        <p:spPr>
          <a:xfrm>
            <a:off x="3917464" y="1986187"/>
            <a:ext cx="919703" cy="914400"/>
          </a:xfrm>
          <a:prstGeom prst="ellipse">
            <a:avLst/>
          </a:prstGeom>
        </p:spPr>
      </p:pic>
      <p:pic>
        <p:nvPicPr>
          <p:cNvPr id="29" name="Picture 28"/>
          <p:cNvPicPr>
            <a:picLocks noChangeAspect="1"/>
          </p:cNvPicPr>
          <p:nvPr/>
        </p:nvPicPr>
        <p:blipFill>
          <a:blip r:embed="rId12">
            <a:extLst>
              <a:ext uri="{BEBA8EAE-BF5A-486C-A8C5-ECC9F3942E4B}">
                <a14:imgProps xmlns:a14="http://schemas.microsoft.com/office/drawing/2010/main">
                  <a14:imgLayer r:embed="rId1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16833" y="1986188"/>
            <a:ext cx="914399" cy="914399"/>
          </a:xfrm>
          <a:prstGeom prst="ellipse">
            <a:avLst/>
          </a:prstGeom>
        </p:spPr>
      </p:pic>
    </p:spTree>
    <p:extLst>
      <p:ext uri="{BB962C8B-B14F-4D97-AF65-F5344CB8AC3E}">
        <p14:creationId xmlns:p14="http://schemas.microsoft.com/office/powerpoint/2010/main" val="190000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11223172" cy="462114"/>
          </a:xfrm>
        </p:spPr>
        <p:txBody>
          <a:bodyPr/>
          <a:lstStyle/>
          <a:p>
            <a:r>
              <a:rPr lang="en-US" sz="2670" dirty="0">
                <a:solidFill>
                  <a:srgbClr val="000000"/>
                </a:solidFill>
                <a:latin typeface="+mj-lt"/>
              </a:rPr>
              <a:t>Timeline - Post MVP </a:t>
            </a:r>
            <a:r>
              <a:rPr lang="en-US" sz="2670" b="0" i="1" dirty="0">
                <a:solidFill>
                  <a:srgbClr val="000000"/>
                </a:solidFill>
                <a:latin typeface="+mj-lt"/>
              </a:rPr>
              <a:t>(Illustrative)</a:t>
            </a:r>
            <a:endParaRPr lang="en-US" sz="2670" b="0" i="1" dirty="0">
              <a:latin typeface="+mj-lt"/>
            </a:endParaRPr>
          </a:p>
        </p:txBody>
      </p:sp>
      <p:graphicFrame>
        <p:nvGraphicFramePr>
          <p:cNvPr id="22" name="Table 21"/>
          <p:cNvGraphicFramePr>
            <a:graphicFrameLocks noGrp="1"/>
          </p:cNvGraphicFramePr>
          <p:nvPr>
            <p:extLst>
              <p:ext uri="{D42A27DB-BD31-4B8C-83A1-F6EECF244321}">
                <p14:modId xmlns:p14="http://schemas.microsoft.com/office/powerpoint/2010/main" val="1063751791"/>
              </p:ext>
            </p:extLst>
          </p:nvPr>
        </p:nvGraphicFramePr>
        <p:xfrm>
          <a:off x="449077" y="1125483"/>
          <a:ext cx="9452651" cy="551937"/>
        </p:xfrm>
        <a:graphic>
          <a:graphicData uri="http://schemas.openxmlformats.org/drawingml/2006/table">
            <a:tbl>
              <a:tblPr firstRow="1" bandRow="1">
                <a:tableStyleId>{5C22544A-7EE6-4342-B048-85BDC9FD1C3A}</a:tableStyleId>
              </a:tblPr>
              <a:tblGrid>
                <a:gridCol w="416147">
                  <a:extLst>
                    <a:ext uri="{9D8B030D-6E8A-4147-A177-3AD203B41FA5}">
                      <a16:colId xmlns:a16="http://schemas.microsoft.com/office/drawing/2014/main" val="2331052997"/>
                    </a:ext>
                  </a:extLst>
                </a:gridCol>
                <a:gridCol w="376521">
                  <a:extLst>
                    <a:ext uri="{9D8B030D-6E8A-4147-A177-3AD203B41FA5}">
                      <a16:colId xmlns:a16="http://schemas.microsoft.com/office/drawing/2014/main" val="3086080853"/>
                    </a:ext>
                  </a:extLst>
                </a:gridCol>
                <a:gridCol w="376521">
                  <a:extLst>
                    <a:ext uri="{9D8B030D-6E8A-4147-A177-3AD203B41FA5}">
                      <a16:colId xmlns:a16="http://schemas.microsoft.com/office/drawing/2014/main" val="2418021418"/>
                    </a:ext>
                  </a:extLst>
                </a:gridCol>
                <a:gridCol w="376521">
                  <a:extLst>
                    <a:ext uri="{9D8B030D-6E8A-4147-A177-3AD203B41FA5}">
                      <a16:colId xmlns:a16="http://schemas.microsoft.com/office/drawing/2014/main" val="3923723052"/>
                    </a:ext>
                  </a:extLst>
                </a:gridCol>
                <a:gridCol w="376521">
                  <a:extLst>
                    <a:ext uri="{9D8B030D-6E8A-4147-A177-3AD203B41FA5}">
                      <a16:colId xmlns:a16="http://schemas.microsoft.com/office/drawing/2014/main" val="4027485890"/>
                    </a:ext>
                  </a:extLst>
                </a:gridCol>
                <a:gridCol w="376521">
                  <a:extLst>
                    <a:ext uri="{9D8B030D-6E8A-4147-A177-3AD203B41FA5}">
                      <a16:colId xmlns:a16="http://schemas.microsoft.com/office/drawing/2014/main" val="2626761365"/>
                    </a:ext>
                  </a:extLst>
                </a:gridCol>
                <a:gridCol w="376521">
                  <a:extLst>
                    <a:ext uri="{9D8B030D-6E8A-4147-A177-3AD203B41FA5}">
                      <a16:colId xmlns:a16="http://schemas.microsoft.com/office/drawing/2014/main" val="856814367"/>
                    </a:ext>
                  </a:extLst>
                </a:gridCol>
                <a:gridCol w="376521">
                  <a:extLst>
                    <a:ext uri="{9D8B030D-6E8A-4147-A177-3AD203B41FA5}">
                      <a16:colId xmlns:a16="http://schemas.microsoft.com/office/drawing/2014/main" val="3633896083"/>
                    </a:ext>
                  </a:extLst>
                </a:gridCol>
                <a:gridCol w="376521">
                  <a:extLst>
                    <a:ext uri="{9D8B030D-6E8A-4147-A177-3AD203B41FA5}">
                      <a16:colId xmlns:a16="http://schemas.microsoft.com/office/drawing/2014/main" val="3664992606"/>
                    </a:ext>
                  </a:extLst>
                </a:gridCol>
                <a:gridCol w="376521">
                  <a:extLst>
                    <a:ext uri="{9D8B030D-6E8A-4147-A177-3AD203B41FA5}">
                      <a16:colId xmlns:a16="http://schemas.microsoft.com/office/drawing/2014/main" val="840624301"/>
                    </a:ext>
                  </a:extLst>
                </a:gridCol>
                <a:gridCol w="376521">
                  <a:extLst>
                    <a:ext uri="{9D8B030D-6E8A-4147-A177-3AD203B41FA5}">
                      <a16:colId xmlns:a16="http://schemas.microsoft.com/office/drawing/2014/main" val="471734940"/>
                    </a:ext>
                  </a:extLst>
                </a:gridCol>
                <a:gridCol w="376521">
                  <a:extLst>
                    <a:ext uri="{9D8B030D-6E8A-4147-A177-3AD203B41FA5}">
                      <a16:colId xmlns:a16="http://schemas.microsoft.com/office/drawing/2014/main" val="2817776469"/>
                    </a:ext>
                  </a:extLst>
                </a:gridCol>
                <a:gridCol w="376521">
                  <a:extLst>
                    <a:ext uri="{9D8B030D-6E8A-4147-A177-3AD203B41FA5}">
                      <a16:colId xmlns:a16="http://schemas.microsoft.com/office/drawing/2014/main" val="4186709924"/>
                    </a:ext>
                  </a:extLst>
                </a:gridCol>
                <a:gridCol w="376521">
                  <a:extLst>
                    <a:ext uri="{9D8B030D-6E8A-4147-A177-3AD203B41FA5}">
                      <a16:colId xmlns:a16="http://schemas.microsoft.com/office/drawing/2014/main" val="277949020"/>
                    </a:ext>
                  </a:extLst>
                </a:gridCol>
                <a:gridCol w="376521">
                  <a:extLst>
                    <a:ext uri="{9D8B030D-6E8A-4147-A177-3AD203B41FA5}">
                      <a16:colId xmlns:a16="http://schemas.microsoft.com/office/drawing/2014/main" val="4149177809"/>
                    </a:ext>
                  </a:extLst>
                </a:gridCol>
                <a:gridCol w="376521">
                  <a:extLst>
                    <a:ext uri="{9D8B030D-6E8A-4147-A177-3AD203B41FA5}">
                      <a16:colId xmlns:a16="http://schemas.microsoft.com/office/drawing/2014/main" val="3742384133"/>
                    </a:ext>
                  </a:extLst>
                </a:gridCol>
                <a:gridCol w="376521">
                  <a:extLst>
                    <a:ext uri="{9D8B030D-6E8A-4147-A177-3AD203B41FA5}">
                      <a16:colId xmlns:a16="http://schemas.microsoft.com/office/drawing/2014/main" val="2074047669"/>
                    </a:ext>
                  </a:extLst>
                </a:gridCol>
                <a:gridCol w="376521">
                  <a:extLst>
                    <a:ext uri="{9D8B030D-6E8A-4147-A177-3AD203B41FA5}">
                      <a16:colId xmlns:a16="http://schemas.microsoft.com/office/drawing/2014/main" val="4239288322"/>
                    </a:ext>
                  </a:extLst>
                </a:gridCol>
                <a:gridCol w="376521">
                  <a:extLst>
                    <a:ext uri="{9D8B030D-6E8A-4147-A177-3AD203B41FA5}">
                      <a16:colId xmlns:a16="http://schemas.microsoft.com/office/drawing/2014/main" val="140744879"/>
                    </a:ext>
                  </a:extLst>
                </a:gridCol>
                <a:gridCol w="376521">
                  <a:extLst>
                    <a:ext uri="{9D8B030D-6E8A-4147-A177-3AD203B41FA5}">
                      <a16:colId xmlns:a16="http://schemas.microsoft.com/office/drawing/2014/main" val="2249172176"/>
                    </a:ext>
                  </a:extLst>
                </a:gridCol>
                <a:gridCol w="376521">
                  <a:extLst>
                    <a:ext uri="{9D8B030D-6E8A-4147-A177-3AD203B41FA5}">
                      <a16:colId xmlns:a16="http://schemas.microsoft.com/office/drawing/2014/main" val="1638998342"/>
                    </a:ext>
                  </a:extLst>
                </a:gridCol>
                <a:gridCol w="376521">
                  <a:extLst>
                    <a:ext uri="{9D8B030D-6E8A-4147-A177-3AD203B41FA5}">
                      <a16:colId xmlns:a16="http://schemas.microsoft.com/office/drawing/2014/main" val="2777492639"/>
                    </a:ext>
                  </a:extLst>
                </a:gridCol>
                <a:gridCol w="376521">
                  <a:extLst>
                    <a:ext uri="{9D8B030D-6E8A-4147-A177-3AD203B41FA5}">
                      <a16:colId xmlns:a16="http://schemas.microsoft.com/office/drawing/2014/main" val="3437697692"/>
                    </a:ext>
                  </a:extLst>
                </a:gridCol>
                <a:gridCol w="376521">
                  <a:extLst>
                    <a:ext uri="{9D8B030D-6E8A-4147-A177-3AD203B41FA5}">
                      <a16:colId xmlns:a16="http://schemas.microsoft.com/office/drawing/2014/main" val="1829777746"/>
                    </a:ext>
                  </a:extLst>
                </a:gridCol>
                <a:gridCol w="376521">
                  <a:extLst>
                    <a:ext uri="{9D8B030D-6E8A-4147-A177-3AD203B41FA5}">
                      <a16:colId xmlns:a16="http://schemas.microsoft.com/office/drawing/2014/main" val="4124204985"/>
                    </a:ext>
                  </a:extLst>
                </a:gridCol>
              </a:tblGrid>
              <a:tr h="260474">
                <a:tc>
                  <a:txBody>
                    <a:bodyPr/>
                    <a:lstStyle/>
                    <a:p>
                      <a:pPr algn="ctr"/>
                      <a:r>
                        <a:rPr lang="en-US" sz="800">
                          <a:solidFill>
                            <a:schemeClr val="bg1"/>
                          </a:solidFill>
                          <a:latin typeface="+mj-lt"/>
                        </a:rPr>
                        <a:t>OCT</a:t>
                      </a:r>
                    </a:p>
                  </a:txBody>
                  <a:tcPr anchor="b">
                    <a:solidFill>
                      <a:schemeClr val="tx1"/>
                    </a:solidFill>
                  </a:tcPr>
                </a:tc>
                <a:tc gridSpan="5">
                  <a:txBody>
                    <a:bodyPr/>
                    <a:lstStyle/>
                    <a:p>
                      <a:pPr algn="ctr"/>
                      <a:r>
                        <a:rPr lang="en-US" sz="800">
                          <a:solidFill>
                            <a:schemeClr val="bg1"/>
                          </a:solidFill>
                          <a:latin typeface="+mj-lt"/>
                        </a:rPr>
                        <a:t>NOV</a:t>
                      </a:r>
                    </a:p>
                  </a:txBody>
                  <a:tcPr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pPr algn="ctr"/>
                      <a:endParaRPr lang="en-US" sz="800" dirty="0">
                        <a:solidFill>
                          <a:schemeClr val="bg1"/>
                        </a:solidFill>
                        <a:latin typeface="+mj-lt"/>
                      </a:endParaRPr>
                    </a:p>
                  </a:txBody>
                  <a:tcPr anchor="b">
                    <a:solidFill>
                      <a:schemeClr val="tx1"/>
                    </a:solidFill>
                  </a:tcPr>
                </a:tc>
                <a:tc gridSpan="4">
                  <a:txBody>
                    <a:bodyPr/>
                    <a:lstStyle/>
                    <a:p>
                      <a:pPr algn="ctr"/>
                      <a:r>
                        <a:rPr lang="en-US" sz="800">
                          <a:solidFill>
                            <a:schemeClr val="bg1"/>
                          </a:solidFill>
                          <a:latin typeface="+mj-lt"/>
                        </a:rPr>
                        <a:t>DEC</a:t>
                      </a:r>
                    </a:p>
                  </a:txBody>
                  <a:tcPr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800">
                          <a:solidFill>
                            <a:schemeClr val="bg1"/>
                          </a:solidFill>
                          <a:latin typeface="+mj-lt"/>
                        </a:rPr>
                        <a:t>JAN</a:t>
                      </a:r>
                    </a:p>
                  </a:txBody>
                  <a:tcPr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800">
                          <a:solidFill>
                            <a:schemeClr val="bg1"/>
                          </a:solidFill>
                          <a:latin typeface="+mj-lt"/>
                        </a:rPr>
                        <a:t>FEB</a:t>
                      </a:r>
                    </a:p>
                  </a:txBody>
                  <a:tcPr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800">
                          <a:solidFill>
                            <a:schemeClr val="bg1"/>
                          </a:solidFill>
                          <a:latin typeface="+mj-lt"/>
                        </a:rPr>
                        <a:t>MAR</a:t>
                      </a:r>
                    </a:p>
                  </a:txBody>
                  <a:tcPr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pPr algn="ctr"/>
                      <a:endParaRPr lang="en-US" sz="800" dirty="0">
                        <a:solidFill>
                          <a:schemeClr val="bg1"/>
                        </a:solidFill>
                        <a:latin typeface="+mj-lt"/>
                      </a:endParaRPr>
                    </a:p>
                  </a:txBody>
                  <a:tcPr anchor="b">
                    <a:solidFill>
                      <a:schemeClr val="tx1"/>
                    </a:solidFill>
                  </a:tcPr>
                </a:tc>
                <a:tc gridSpan="2">
                  <a:txBody>
                    <a:bodyPr/>
                    <a:lstStyle/>
                    <a:p>
                      <a:pPr algn="ctr"/>
                      <a:r>
                        <a:rPr lang="en-US" sz="800">
                          <a:solidFill>
                            <a:schemeClr val="bg1"/>
                          </a:solidFill>
                          <a:latin typeface="+mj-lt"/>
                        </a:rPr>
                        <a:t>APR</a:t>
                      </a:r>
                    </a:p>
                  </a:txBody>
                  <a:tcPr anchor="b">
                    <a:solidFill>
                      <a:schemeClr val="tx1"/>
                    </a:solidFill>
                  </a:tcPr>
                </a:tc>
                <a:tc hMerge="1">
                  <a:txBody>
                    <a:bodyPr/>
                    <a:lstStyle/>
                    <a:p>
                      <a:pPr algn="ctr"/>
                      <a:endParaRPr lang="en-US" sz="800" dirty="0">
                        <a:solidFill>
                          <a:schemeClr val="bg1"/>
                        </a:solidFill>
                        <a:latin typeface="+mj-lt"/>
                      </a:endParaRPr>
                    </a:p>
                  </a:txBody>
                  <a:tcPr anchor="b">
                    <a:solidFill>
                      <a:schemeClr val="tx1"/>
                    </a:solidFill>
                  </a:tcPr>
                </a:tc>
                <a:extLst>
                  <a:ext uri="{0D108BD9-81ED-4DB2-BD59-A6C34878D82A}">
                    <a16:rowId xmlns:a16="http://schemas.microsoft.com/office/drawing/2014/main" val="1547355224"/>
                  </a:ext>
                </a:extLst>
              </a:tr>
              <a:tr h="291463">
                <a:tc>
                  <a:txBody>
                    <a:bodyPr/>
                    <a:lstStyle/>
                    <a:p>
                      <a:pPr algn="ctr"/>
                      <a:r>
                        <a:rPr lang="en-US" sz="900">
                          <a:solidFill>
                            <a:schemeClr val="tx1"/>
                          </a:solidFill>
                          <a:latin typeface="+mj-lt"/>
                        </a:rPr>
                        <a:t>26 </a:t>
                      </a:r>
                    </a:p>
                  </a:txBody>
                  <a:tcPr anchor="ctr">
                    <a:solidFill>
                      <a:schemeClr val="bg2">
                        <a:lumMod val="20000"/>
                        <a:lumOff val="80000"/>
                      </a:schemeClr>
                    </a:solidFill>
                  </a:tcPr>
                </a:tc>
                <a:tc>
                  <a:txBody>
                    <a:bodyPr/>
                    <a:lstStyle/>
                    <a:p>
                      <a:pPr algn="ctr"/>
                      <a:r>
                        <a:rPr lang="en-US" sz="900" dirty="0">
                          <a:solidFill>
                            <a:schemeClr val="tx1"/>
                          </a:solidFill>
                          <a:latin typeface="+mj-lt"/>
                        </a:rPr>
                        <a:t>2</a:t>
                      </a:r>
                    </a:p>
                  </a:txBody>
                  <a:tcPr anchor="ctr">
                    <a:solidFill>
                      <a:schemeClr val="bg2">
                        <a:lumMod val="20000"/>
                        <a:lumOff val="80000"/>
                      </a:schemeClr>
                    </a:solidFill>
                  </a:tcPr>
                </a:tc>
                <a:tc>
                  <a:txBody>
                    <a:bodyPr/>
                    <a:lstStyle/>
                    <a:p>
                      <a:pPr algn="ctr"/>
                      <a:r>
                        <a:rPr lang="en-US" sz="900">
                          <a:solidFill>
                            <a:schemeClr val="tx1"/>
                          </a:solidFill>
                          <a:latin typeface="+mj-lt"/>
                        </a:rPr>
                        <a:t>9</a:t>
                      </a:r>
                    </a:p>
                  </a:txBody>
                  <a:tcPr anchor="ctr">
                    <a:solidFill>
                      <a:schemeClr val="bg2">
                        <a:lumMod val="20000"/>
                        <a:lumOff val="80000"/>
                      </a:schemeClr>
                    </a:solidFill>
                  </a:tcPr>
                </a:tc>
                <a:tc>
                  <a:txBody>
                    <a:bodyPr/>
                    <a:lstStyle/>
                    <a:p>
                      <a:pPr algn="ctr"/>
                      <a:r>
                        <a:rPr lang="en-US" sz="900">
                          <a:solidFill>
                            <a:schemeClr val="tx1"/>
                          </a:solidFill>
                          <a:latin typeface="+mj-lt"/>
                        </a:rPr>
                        <a:t>16</a:t>
                      </a:r>
                    </a:p>
                  </a:txBody>
                  <a:tcPr anchor="ctr">
                    <a:solidFill>
                      <a:schemeClr val="bg2">
                        <a:lumMod val="20000"/>
                        <a:lumOff val="80000"/>
                      </a:schemeClr>
                    </a:solidFill>
                  </a:tcPr>
                </a:tc>
                <a:tc>
                  <a:txBody>
                    <a:bodyPr/>
                    <a:lstStyle/>
                    <a:p>
                      <a:pPr algn="ctr"/>
                      <a:r>
                        <a:rPr lang="en-US" sz="900">
                          <a:solidFill>
                            <a:schemeClr val="tx1"/>
                          </a:solidFill>
                          <a:latin typeface="+mj-lt"/>
                        </a:rPr>
                        <a:t>23 </a:t>
                      </a:r>
                    </a:p>
                  </a:txBody>
                  <a:tcPr anchor="ctr">
                    <a:solidFill>
                      <a:schemeClr val="bg2">
                        <a:lumMod val="20000"/>
                        <a:lumOff val="80000"/>
                      </a:schemeClr>
                    </a:solidFill>
                  </a:tcPr>
                </a:tc>
                <a:tc>
                  <a:txBody>
                    <a:bodyPr/>
                    <a:lstStyle/>
                    <a:p>
                      <a:pPr algn="ctr"/>
                      <a:r>
                        <a:rPr lang="en-US" sz="900">
                          <a:solidFill>
                            <a:schemeClr val="tx1"/>
                          </a:solidFill>
                          <a:latin typeface="+mj-lt"/>
                        </a:rPr>
                        <a:t>30</a:t>
                      </a:r>
                    </a:p>
                  </a:txBody>
                  <a:tcPr anchor="ctr">
                    <a:solidFill>
                      <a:schemeClr val="bg2">
                        <a:lumMod val="20000"/>
                        <a:lumOff val="80000"/>
                      </a:schemeClr>
                    </a:solidFill>
                  </a:tcPr>
                </a:tc>
                <a:tc>
                  <a:txBody>
                    <a:bodyPr/>
                    <a:lstStyle/>
                    <a:p>
                      <a:pPr algn="ctr"/>
                      <a:r>
                        <a:rPr lang="en-US" sz="900" dirty="0">
                          <a:solidFill>
                            <a:schemeClr val="tx1"/>
                          </a:solidFill>
                          <a:latin typeface="+mj-lt"/>
                        </a:rPr>
                        <a:t>7</a:t>
                      </a:r>
                    </a:p>
                  </a:txBody>
                  <a:tcPr anchor="ctr">
                    <a:solidFill>
                      <a:schemeClr val="bg2">
                        <a:lumMod val="20000"/>
                        <a:lumOff val="80000"/>
                      </a:schemeClr>
                    </a:solidFill>
                  </a:tcPr>
                </a:tc>
                <a:tc>
                  <a:txBody>
                    <a:bodyPr/>
                    <a:lstStyle/>
                    <a:p>
                      <a:pPr algn="ctr"/>
                      <a:r>
                        <a:rPr lang="en-US" sz="900">
                          <a:solidFill>
                            <a:schemeClr val="tx1"/>
                          </a:solidFill>
                          <a:latin typeface="+mj-lt"/>
                        </a:rPr>
                        <a:t>14 </a:t>
                      </a:r>
                    </a:p>
                  </a:txBody>
                  <a:tcPr anchor="ctr">
                    <a:solidFill>
                      <a:schemeClr val="bg2">
                        <a:lumMod val="20000"/>
                        <a:lumOff val="80000"/>
                      </a:schemeClr>
                    </a:solidFill>
                  </a:tcPr>
                </a:tc>
                <a:tc>
                  <a:txBody>
                    <a:bodyPr/>
                    <a:lstStyle/>
                    <a:p>
                      <a:pPr algn="ctr"/>
                      <a:r>
                        <a:rPr lang="en-US" sz="900">
                          <a:solidFill>
                            <a:schemeClr val="tx1"/>
                          </a:solidFill>
                          <a:latin typeface="+mj-lt"/>
                        </a:rPr>
                        <a:t>21</a:t>
                      </a:r>
                    </a:p>
                  </a:txBody>
                  <a:tcPr anchor="ctr">
                    <a:solidFill>
                      <a:schemeClr val="bg2">
                        <a:lumMod val="20000"/>
                        <a:lumOff val="80000"/>
                      </a:schemeClr>
                    </a:solidFill>
                  </a:tcPr>
                </a:tc>
                <a:tc>
                  <a:txBody>
                    <a:bodyPr/>
                    <a:lstStyle/>
                    <a:p>
                      <a:pPr algn="ctr"/>
                      <a:r>
                        <a:rPr lang="en-US" sz="900">
                          <a:solidFill>
                            <a:schemeClr val="tx1"/>
                          </a:solidFill>
                          <a:latin typeface="+mj-lt"/>
                        </a:rPr>
                        <a:t>28</a:t>
                      </a:r>
                    </a:p>
                  </a:txBody>
                  <a:tcPr anchor="ctr">
                    <a:solidFill>
                      <a:schemeClr val="bg2">
                        <a:lumMod val="20000"/>
                        <a:lumOff val="80000"/>
                      </a:schemeClr>
                    </a:solidFill>
                  </a:tcPr>
                </a:tc>
                <a:tc>
                  <a:txBody>
                    <a:bodyPr/>
                    <a:lstStyle/>
                    <a:p>
                      <a:pPr algn="ctr"/>
                      <a:r>
                        <a:rPr lang="en-US" sz="900">
                          <a:solidFill>
                            <a:schemeClr val="tx1"/>
                          </a:solidFill>
                          <a:latin typeface="+mj-lt"/>
                        </a:rPr>
                        <a:t>4 </a:t>
                      </a:r>
                    </a:p>
                  </a:txBody>
                  <a:tcPr anchor="ctr">
                    <a:solidFill>
                      <a:schemeClr val="bg2">
                        <a:lumMod val="20000"/>
                        <a:lumOff val="80000"/>
                      </a:schemeClr>
                    </a:solidFill>
                  </a:tcPr>
                </a:tc>
                <a:tc>
                  <a:txBody>
                    <a:bodyPr/>
                    <a:lstStyle/>
                    <a:p>
                      <a:pPr algn="ctr"/>
                      <a:r>
                        <a:rPr lang="en-US" sz="900">
                          <a:solidFill>
                            <a:schemeClr val="tx1"/>
                          </a:solidFill>
                          <a:latin typeface="+mj-lt"/>
                        </a:rPr>
                        <a:t>11</a:t>
                      </a:r>
                    </a:p>
                  </a:txBody>
                  <a:tcPr anchor="ctr">
                    <a:solidFill>
                      <a:schemeClr val="bg2">
                        <a:lumMod val="20000"/>
                        <a:lumOff val="80000"/>
                      </a:schemeClr>
                    </a:solidFill>
                  </a:tcPr>
                </a:tc>
                <a:tc>
                  <a:txBody>
                    <a:bodyPr/>
                    <a:lstStyle/>
                    <a:p>
                      <a:pPr algn="ctr"/>
                      <a:r>
                        <a:rPr lang="en-US" sz="900">
                          <a:solidFill>
                            <a:schemeClr val="tx1"/>
                          </a:solidFill>
                          <a:latin typeface="+mj-lt"/>
                        </a:rPr>
                        <a:t>18</a:t>
                      </a:r>
                    </a:p>
                  </a:txBody>
                  <a:tcPr anchor="ctr">
                    <a:solidFill>
                      <a:schemeClr val="bg2">
                        <a:lumMod val="20000"/>
                        <a:lumOff val="80000"/>
                      </a:schemeClr>
                    </a:solidFill>
                  </a:tcPr>
                </a:tc>
                <a:tc>
                  <a:txBody>
                    <a:bodyPr/>
                    <a:lstStyle/>
                    <a:p>
                      <a:pPr algn="ctr"/>
                      <a:r>
                        <a:rPr lang="en-US" sz="900">
                          <a:solidFill>
                            <a:schemeClr val="tx1"/>
                          </a:solidFill>
                          <a:latin typeface="+mj-lt"/>
                        </a:rPr>
                        <a:t>25 </a:t>
                      </a:r>
                    </a:p>
                  </a:txBody>
                  <a:tcPr anchor="ctr">
                    <a:solidFill>
                      <a:schemeClr val="bg2">
                        <a:lumMod val="20000"/>
                        <a:lumOff val="80000"/>
                      </a:schemeClr>
                    </a:solidFill>
                  </a:tcPr>
                </a:tc>
                <a:tc>
                  <a:txBody>
                    <a:bodyPr/>
                    <a:lstStyle/>
                    <a:p>
                      <a:pPr algn="ctr"/>
                      <a:r>
                        <a:rPr lang="en-US" sz="900" dirty="0">
                          <a:solidFill>
                            <a:schemeClr val="tx1"/>
                          </a:solidFill>
                          <a:latin typeface="+mj-lt"/>
                        </a:rPr>
                        <a:t>1</a:t>
                      </a:r>
                    </a:p>
                  </a:txBody>
                  <a:tcPr anchor="ctr">
                    <a:solidFill>
                      <a:schemeClr val="bg2">
                        <a:lumMod val="20000"/>
                        <a:lumOff val="80000"/>
                      </a:schemeClr>
                    </a:solidFill>
                  </a:tcPr>
                </a:tc>
                <a:tc>
                  <a:txBody>
                    <a:bodyPr/>
                    <a:lstStyle/>
                    <a:p>
                      <a:pPr algn="ctr"/>
                      <a:r>
                        <a:rPr lang="en-US" sz="900">
                          <a:solidFill>
                            <a:schemeClr val="tx1"/>
                          </a:solidFill>
                          <a:latin typeface="+mj-lt"/>
                        </a:rPr>
                        <a:t>8</a:t>
                      </a:r>
                    </a:p>
                  </a:txBody>
                  <a:tcPr anchor="ctr">
                    <a:solidFill>
                      <a:schemeClr val="bg2">
                        <a:lumMod val="20000"/>
                        <a:lumOff val="80000"/>
                      </a:schemeClr>
                    </a:solidFill>
                  </a:tcPr>
                </a:tc>
                <a:tc>
                  <a:txBody>
                    <a:bodyPr/>
                    <a:lstStyle/>
                    <a:p>
                      <a:pPr algn="ctr"/>
                      <a:r>
                        <a:rPr lang="en-US" sz="900">
                          <a:solidFill>
                            <a:schemeClr val="tx1"/>
                          </a:solidFill>
                          <a:latin typeface="+mj-lt"/>
                        </a:rPr>
                        <a:t>15 </a:t>
                      </a:r>
                    </a:p>
                  </a:txBody>
                  <a:tcPr anchor="ctr">
                    <a:solidFill>
                      <a:schemeClr val="bg2">
                        <a:lumMod val="20000"/>
                        <a:lumOff val="80000"/>
                      </a:schemeClr>
                    </a:solidFill>
                  </a:tcPr>
                </a:tc>
                <a:tc>
                  <a:txBody>
                    <a:bodyPr/>
                    <a:lstStyle/>
                    <a:p>
                      <a:pPr algn="ctr"/>
                      <a:r>
                        <a:rPr lang="en-US" sz="900">
                          <a:solidFill>
                            <a:schemeClr val="tx1"/>
                          </a:solidFill>
                          <a:latin typeface="+mj-lt"/>
                        </a:rPr>
                        <a:t>22</a:t>
                      </a:r>
                    </a:p>
                  </a:txBody>
                  <a:tcPr anchor="ctr">
                    <a:solidFill>
                      <a:schemeClr val="bg2">
                        <a:lumMod val="20000"/>
                        <a:lumOff val="80000"/>
                      </a:schemeClr>
                    </a:solidFill>
                  </a:tcPr>
                </a:tc>
                <a:tc>
                  <a:txBody>
                    <a:bodyPr/>
                    <a:lstStyle/>
                    <a:p>
                      <a:pPr algn="ctr"/>
                      <a:r>
                        <a:rPr lang="en-US" sz="900">
                          <a:solidFill>
                            <a:schemeClr val="tx1"/>
                          </a:solidFill>
                          <a:latin typeface="+mj-lt"/>
                        </a:rPr>
                        <a:t>1 </a:t>
                      </a:r>
                    </a:p>
                  </a:txBody>
                  <a:tcPr anchor="ctr">
                    <a:solidFill>
                      <a:schemeClr val="bg2">
                        <a:lumMod val="20000"/>
                        <a:lumOff val="80000"/>
                      </a:schemeClr>
                    </a:solidFill>
                  </a:tcPr>
                </a:tc>
                <a:tc>
                  <a:txBody>
                    <a:bodyPr/>
                    <a:lstStyle/>
                    <a:p>
                      <a:pPr algn="ctr"/>
                      <a:r>
                        <a:rPr lang="en-US" sz="900">
                          <a:solidFill>
                            <a:schemeClr val="tx1"/>
                          </a:solidFill>
                          <a:latin typeface="+mj-lt"/>
                        </a:rPr>
                        <a:t>8</a:t>
                      </a:r>
                    </a:p>
                  </a:txBody>
                  <a:tcPr anchor="ctr">
                    <a:solidFill>
                      <a:schemeClr val="bg2">
                        <a:lumMod val="20000"/>
                        <a:lumOff val="80000"/>
                      </a:schemeClr>
                    </a:solidFill>
                  </a:tcPr>
                </a:tc>
                <a:tc>
                  <a:txBody>
                    <a:bodyPr/>
                    <a:lstStyle/>
                    <a:p>
                      <a:pPr algn="ctr"/>
                      <a:r>
                        <a:rPr lang="en-US" sz="900">
                          <a:solidFill>
                            <a:schemeClr val="tx1"/>
                          </a:solidFill>
                          <a:latin typeface="+mj-lt"/>
                        </a:rPr>
                        <a:t>15</a:t>
                      </a:r>
                    </a:p>
                  </a:txBody>
                  <a:tcPr anchor="ctr">
                    <a:solidFill>
                      <a:schemeClr val="bg2">
                        <a:lumMod val="20000"/>
                        <a:lumOff val="80000"/>
                      </a:schemeClr>
                    </a:solidFill>
                  </a:tcPr>
                </a:tc>
                <a:tc>
                  <a:txBody>
                    <a:bodyPr/>
                    <a:lstStyle/>
                    <a:p>
                      <a:pPr algn="ctr"/>
                      <a:r>
                        <a:rPr lang="en-US" sz="900">
                          <a:solidFill>
                            <a:schemeClr val="tx1"/>
                          </a:solidFill>
                          <a:latin typeface="+mj-lt"/>
                        </a:rPr>
                        <a:t>22</a:t>
                      </a:r>
                    </a:p>
                  </a:txBody>
                  <a:tcPr anchor="ctr">
                    <a:solidFill>
                      <a:schemeClr val="bg2">
                        <a:lumMod val="20000"/>
                        <a:lumOff val="80000"/>
                      </a:schemeClr>
                    </a:solidFill>
                  </a:tcPr>
                </a:tc>
                <a:tc>
                  <a:txBody>
                    <a:bodyPr/>
                    <a:lstStyle/>
                    <a:p>
                      <a:pPr algn="ctr"/>
                      <a:r>
                        <a:rPr lang="en-US" sz="900">
                          <a:solidFill>
                            <a:schemeClr val="tx1"/>
                          </a:solidFill>
                          <a:latin typeface="+mj-lt"/>
                        </a:rPr>
                        <a:t>29</a:t>
                      </a:r>
                    </a:p>
                  </a:txBody>
                  <a:tcPr anchor="ctr">
                    <a:solidFill>
                      <a:schemeClr val="bg2">
                        <a:lumMod val="20000"/>
                        <a:lumOff val="80000"/>
                      </a:schemeClr>
                    </a:solidFill>
                  </a:tcPr>
                </a:tc>
                <a:tc>
                  <a:txBody>
                    <a:bodyPr/>
                    <a:lstStyle/>
                    <a:p>
                      <a:pPr algn="ctr"/>
                      <a:r>
                        <a:rPr lang="en-US" sz="900">
                          <a:solidFill>
                            <a:schemeClr val="tx1"/>
                          </a:solidFill>
                          <a:latin typeface="+mj-lt"/>
                        </a:rPr>
                        <a:t>5</a:t>
                      </a:r>
                    </a:p>
                  </a:txBody>
                  <a:tcPr anchor="ctr">
                    <a:solidFill>
                      <a:schemeClr val="bg2">
                        <a:lumMod val="20000"/>
                        <a:lumOff val="80000"/>
                      </a:schemeClr>
                    </a:solidFill>
                  </a:tcPr>
                </a:tc>
                <a:tc>
                  <a:txBody>
                    <a:bodyPr/>
                    <a:lstStyle/>
                    <a:p>
                      <a:pPr algn="ctr"/>
                      <a:r>
                        <a:rPr lang="en-US" sz="900">
                          <a:solidFill>
                            <a:schemeClr val="tx1"/>
                          </a:solidFill>
                          <a:latin typeface="+mj-lt"/>
                        </a:rPr>
                        <a:t>12</a:t>
                      </a:r>
                    </a:p>
                  </a:txBody>
                  <a:tcPr anchor="ctr">
                    <a:solidFill>
                      <a:schemeClr val="bg2">
                        <a:lumMod val="20000"/>
                        <a:lumOff val="80000"/>
                      </a:schemeClr>
                    </a:solidFill>
                  </a:tcPr>
                </a:tc>
                <a:extLst>
                  <a:ext uri="{0D108BD9-81ED-4DB2-BD59-A6C34878D82A}">
                    <a16:rowId xmlns:a16="http://schemas.microsoft.com/office/drawing/2014/main" val="3753951477"/>
                  </a:ext>
                </a:extLst>
              </a:tr>
            </a:tbl>
          </a:graphicData>
        </a:graphic>
      </p:graphicFrame>
      <p:sp>
        <p:nvSpPr>
          <p:cNvPr id="64" name="TextBox 63">
            <a:extLst>
              <a:ext uri="{FF2B5EF4-FFF2-40B4-BE49-F238E27FC236}">
                <a16:creationId xmlns:a16="http://schemas.microsoft.com/office/drawing/2014/main" id="{4AD39971-2CC8-3B45-B58D-1B43B5B3DC6E}"/>
              </a:ext>
            </a:extLst>
          </p:cNvPr>
          <p:cNvSpPr txBox="1"/>
          <p:nvPr/>
        </p:nvSpPr>
        <p:spPr>
          <a:xfrm rot="16200000">
            <a:off x="-391265" y="2374143"/>
            <a:ext cx="1282576" cy="466882"/>
          </a:xfrm>
          <a:prstGeom prst="rect">
            <a:avLst/>
          </a:prstGeom>
          <a:ln w="6350">
            <a:noFill/>
          </a:ln>
        </p:spPr>
        <p:txBody>
          <a:bodyPr vert="horz" wrap="none" lIns="0" tIns="27432" rIns="0" bIns="0" rtlCol="0" anchor="ctr">
            <a:noAutofit/>
          </a:bodyPr>
          <a:lstStyle/>
          <a:p>
            <a:pPr marL="0" indent="0" algn="ctr">
              <a:spcBef>
                <a:spcPts val="150"/>
              </a:spcBef>
              <a:spcAft>
                <a:spcPts val="150"/>
              </a:spcAft>
              <a:buNone/>
            </a:pPr>
            <a:r>
              <a:rPr lang="en-US" sz="1050" spc="100" dirty="0">
                <a:latin typeface="+mj-lt"/>
                <a:ea typeface="Avenir Next Demi Bold" charset="0"/>
                <a:cs typeface="Avenir Next Demi Bold" charset="0"/>
              </a:rPr>
              <a:t>Research &amp; Strategy</a:t>
            </a:r>
          </a:p>
        </p:txBody>
      </p:sp>
      <p:sp>
        <p:nvSpPr>
          <p:cNvPr id="65" name="TextBox 64">
            <a:extLst>
              <a:ext uri="{FF2B5EF4-FFF2-40B4-BE49-F238E27FC236}">
                <a16:creationId xmlns:a16="http://schemas.microsoft.com/office/drawing/2014/main" id="{2D54A2B1-D722-964E-A16C-E6DCAD8DD642}"/>
              </a:ext>
            </a:extLst>
          </p:cNvPr>
          <p:cNvSpPr txBox="1"/>
          <p:nvPr/>
        </p:nvSpPr>
        <p:spPr>
          <a:xfrm rot="16200000">
            <a:off x="-120277" y="4026324"/>
            <a:ext cx="706841" cy="188507"/>
          </a:xfrm>
          <a:prstGeom prst="rect">
            <a:avLst/>
          </a:prstGeom>
          <a:ln w="6350">
            <a:noFill/>
          </a:ln>
        </p:spPr>
        <p:txBody>
          <a:bodyPr vert="horz" wrap="none" lIns="0" tIns="27432" rIns="0" bIns="0" rtlCol="0" anchor="ctr">
            <a:noAutofit/>
          </a:bodyPr>
          <a:lstStyle/>
          <a:p>
            <a:pPr marL="0" indent="0" algn="ctr">
              <a:spcBef>
                <a:spcPts val="150"/>
              </a:spcBef>
              <a:spcAft>
                <a:spcPts val="150"/>
              </a:spcAft>
              <a:buNone/>
            </a:pPr>
            <a:r>
              <a:rPr lang="en-US" sz="1050" spc="100">
                <a:latin typeface="+mj-lt"/>
                <a:ea typeface="Avenir Next Demi Bold" charset="0"/>
                <a:cs typeface="Avenir Next Demi Bold" charset="0"/>
              </a:rPr>
              <a:t>Design</a:t>
            </a:r>
          </a:p>
        </p:txBody>
      </p:sp>
      <p:sp>
        <p:nvSpPr>
          <p:cNvPr id="68" name="TextBox 67">
            <a:extLst>
              <a:ext uri="{FF2B5EF4-FFF2-40B4-BE49-F238E27FC236}">
                <a16:creationId xmlns:a16="http://schemas.microsoft.com/office/drawing/2014/main" id="{2D54A2B1-D722-964E-A16C-E6DCAD8DD642}"/>
              </a:ext>
            </a:extLst>
          </p:cNvPr>
          <p:cNvSpPr txBox="1"/>
          <p:nvPr/>
        </p:nvSpPr>
        <p:spPr>
          <a:xfrm rot="16200000">
            <a:off x="-120277" y="5338019"/>
            <a:ext cx="706841" cy="188507"/>
          </a:xfrm>
          <a:prstGeom prst="rect">
            <a:avLst/>
          </a:prstGeom>
          <a:ln w="6350">
            <a:noFill/>
          </a:ln>
        </p:spPr>
        <p:txBody>
          <a:bodyPr vert="horz" wrap="none" lIns="0" tIns="27432" rIns="0" bIns="0" rtlCol="0" anchor="ctr">
            <a:noAutofit/>
          </a:bodyPr>
          <a:lstStyle/>
          <a:p>
            <a:pPr marL="0" indent="0" algn="ctr">
              <a:spcBef>
                <a:spcPts val="150"/>
              </a:spcBef>
              <a:spcAft>
                <a:spcPts val="150"/>
              </a:spcAft>
              <a:buNone/>
            </a:pPr>
            <a:r>
              <a:rPr lang="en-US" sz="1050" spc="100">
                <a:latin typeface="+mj-lt"/>
                <a:ea typeface="Avenir Next Demi Bold" charset="0"/>
                <a:cs typeface="Avenir Next Demi Bold" charset="0"/>
              </a:rPr>
              <a:t>Development</a:t>
            </a:r>
          </a:p>
        </p:txBody>
      </p:sp>
      <p:cxnSp>
        <p:nvCxnSpPr>
          <p:cNvPr id="69" name="Straight Connector 68">
            <a:extLst>
              <a:ext uri="{FF2B5EF4-FFF2-40B4-BE49-F238E27FC236}">
                <a16:creationId xmlns:a16="http://schemas.microsoft.com/office/drawing/2014/main" id="{BDC3538C-47DD-F74E-A562-6B7D155383D2}"/>
              </a:ext>
            </a:extLst>
          </p:cNvPr>
          <p:cNvCxnSpPr/>
          <p:nvPr/>
        </p:nvCxnSpPr>
        <p:spPr>
          <a:xfrm>
            <a:off x="422816" y="2061026"/>
            <a:ext cx="0" cy="10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DC3538C-47DD-F74E-A562-6B7D155383D2}"/>
              </a:ext>
            </a:extLst>
          </p:cNvPr>
          <p:cNvCxnSpPr/>
          <p:nvPr/>
        </p:nvCxnSpPr>
        <p:spPr>
          <a:xfrm>
            <a:off x="422816" y="3574019"/>
            <a:ext cx="0" cy="10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DC3538C-47DD-F74E-A562-6B7D155383D2}"/>
              </a:ext>
            </a:extLst>
          </p:cNvPr>
          <p:cNvCxnSpPr/>
          <p:nvPr/>
        </p:nvCxnSpPr>
        <p:spPr>
          <a:xfrm>
            <a:off x="422816" y="4885714"/>
            <a:ext cx="0" cy="1093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D16EE36-4A28-9E4F-9853-422FF0C16BD4}"/>
              </a:ext>
            </a:extLst>
          </p:cNvPr>
          <p:cNvCxnSpPr>
            <a:cxnSpLocks/>
          </p:cNvCxnSpPr>
          <p:nvPr/>
        </p:nvCxnSpPr>
        <p:spPr>
          <a:xfrm>
            <a:off x="515340" y="2316128"/>
            <a:ext cx="1092234"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1677117" y="2687077"/>
            <a:ext cx="4093377" cy="246221"/>
          </a:xfrm>
          <a:prstGeom prst="rect">
            <a:avLst/>
          </a:prstGeom>
        </p:spPr>
        <p:txBody>
          <a:bodyPr wrap="square">
            <a:spAutoFit/>
          </a:bodyPr>
          <a:lstStyle/>
          <a:p>
            <a:r>
              <a:rPr lang="en-US" sz="1000" dirty="0">
                <a:latin typeface="+mj-lt"/>
              </a:rPr>
              <a:t>Product management / epic &amp; story refinement</a:t>
            </a:r>
          </a:p>
        </p:txBody>
      </p:sp>
      <p:cxnSp>
        <p:nvCxnSpPr>
          <p:cNvPr id="83" name="Straight Connector 82">
            <a:extLst>
              <a:ext uri="{FF2B5EF4-FFF2-40B4-BE49-F238E27FC236}">
                <a16:creationId xmlns:a16="http://schemas.microsoft.com/office/drawing/2014/main" id="{5D16EE36-4A28-9E4F-9853-422FF0C16BD4}"/>
              </a:ext>
            </a:extLst>
          </p:cNvPr>
          <p:cNvCxnSpPr>
            <a:cxnSpLocks/>
          </p:cNvCxnSpPr>
          <p:nvPr/>
        </p:nvCxnSpPr>
        <p:spPr>
          <a:xfrm>
            <a:off x="1677117" y="2640590"/>
            <a:ext cx="5401142"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15340" y="2362615"/>
            <a:ext cx="1092234" cy="400110"/>
          </a:xfrm>
          <a:prstGeom prst="rect">
            <a:avLst/>
          </a:prstGeom>
        </p:spPr>
        <p:txBody>
          <a:bodyPr wrap="square">
            <a:spAutoFit/>
          </a:bodyPr>
          <a:lstStyle/>
          <a:p>
            <a:r>
              <a:rPr lang="en-US" sz="1000" dirty="0">
                <a:latin typeface="+mj-lt"/>
              </a:rPr>
              <a:t>Backlog / grooming</a:t>
            </a:r>
          </a:p>
        </p:txBody>
      </p:sp>
      <p:sp>
        <p:nvSpPr>
          <p:cNvPr id="89" name="Rectangle 88"/>
          <p:cNvSpPr/>
          <p:nvPr/>
        </p:nvSpPr>
        <p:spPr>
          <a:xfrm>
            <a:off x="1605286" y="4072572"/>
            <a:ext cx="1155290" cy="400110"/>
          </a:xfrm>
          <a:prstGeom prst="rect">
            <a:avLst/>
          </a:prstGeom>
        </p:spPr>
        <p:txBody>
          <a:bodyPr wrap="square">
            <a:spAutoFit/>
          </a:bodyPr>
          <a:lstStyle/>
          <a:p>
            <a:r>
              <a:rPr lang="en-US" sz="1000" dirty="0">
                <a:latin typeface="+mj-lt"/>
              </a:rPr>
              <a:t>Design </a:t>
            </a:r>
          </a:p>
          <a:p>
            <a:r>
              <a:rPr lang="en-US" sz="1000" dirty="0">
                <a:latin typeface="+mj-lt"/>
              </a:rPr>
              <a:t>sprint 1</a:t>
            </a:r>
          </a:p>
        </p:txBody>
      </p:sp>
      <p:sp>
        <p:nvSpPr>
          <p:cNvPr id="96" name="Rectangle 95"/>
          <p:cNvSpPr/>
          <p:nvPr/>
        </p:nvSpPr>
        <p:spPr>
          <a:xfrm>
            <a:off x="2489485" y="4072572"/>
            <a:ext cx="1040177" cy="400110"/>
          </a:xfrm>
          <a:prstGeom prst="rect">
            <a:avLst/>
          </a:prstGeom>
        </p:spPr>
        <p:txBody>
          <a:bodyPr wrap="square">
            <a:spAutoFit/>
          </a:bodyPr>
          <a:lstStyle/>
          <a:p>
            <a:r>
              <a:rPr lang="en-US" sz="1000" dirty="0">
                <a:latin typeface="+mj-lt"/>
              </a:rPr>
              <a:t>Design</a:t>
            </a:r>
          </a:p>
          <a:p>
            <a:r>
              <a:rPr lang="en-US" sz="1000" dirty="0">
                <a:latin typeface="+mj-lt"/>
              </a:rPr>
              <a:t> sprint 2</a:t>
            </a:r>
          </a:p>
        </p:txBody>
      </p:sp>
      <p:sp>
        <p:nvSpPr>
          <p:cNvPr id="100" name="Rectangle 99"/>
          <p:cNvSpPr/>
          <p:nvPr/>
        </p:nvSpPr>
        <p:spPr>
          <a:xfrm>
            <a:off x="3311715" y="4072572"/>
            <a:ext cx="1192965" cy="400110"/>
          </a:xfrm>
          <a:prstGeom prst="rect">
            <a:avLst/>
          </a:prstGeom>
        </p:spPr>
        <p:txBody>
          <a:bodyPr wrap="square">
            <a:spAutoFit/>
          </a:bodyPr>
          <a:lstStyle/>
          <a:p>
            <a:r>
              <a:rPr lang="en-US" sz="1000" dirty="0">
                <a:latin typeface="+mj-lt"/>
              </a:rPr>
              <a:t>Design </a:t>
            </a:r>
          </a:p>
          <a:p>
            <a:r>
              <a:rPr lang="en-US" sz="1000" dirty="0">
                <a:latin typeface="+mj-lt"/>
              </a:rPr>
              <a:t>sprint 3</a:t>
            </a:r>
          </a:p>
        </p:txBody>
      </p:sp>
      <p:sp>
        <p:nvSpPr>
          <p:cNvPr id="123" name="Rectangle 122"/>
          <p:cNvSpPr/>
          <p:nvPr/>
        </p:nvSpPr>
        <p:spPr>
          <a:xfrm>
            <a:off x="1677530" y="5432271"/>
            <a:ext cx="909054" cy="400110"/>
          </a:xfrm>
          <a:prstGeom prst="rect">
            <a:avLst/>
          </a:prstGeom>
        </p:spPr>
        <p:txBody>
          <a:bodyPr wrap="square">
            <a:spAutoFit/>
          </a:bodyPr>
          <a:lstStyle/>
          <a:p>
            <a:r>
              <a:rPr lang="en-US" sz="1000" dirty="0">
                <a:latin typeface="+mj-lt"/>
              </a:rPr>
              <a:t>Dev </a:t>
            </a:r>
          </a:p>
          <a:p>
            <a:r>
              <a:rPr lang="en-US" sz="1000" dirty="0">
                <a:latin typeface="+mj-lt"/>
              </a:rPr>
              <a:t>sprint 0</a:t>
            </a:r>
          </a:p>
        </p:txBody>
      </p:sp>
      <p:sp>
        <p:nvSpPr>
          <p:cNvPr id="128" name="Rectangle 127"/>
          <p:cNvSpPr/>
          <p:nvPr/>
        </p:nvSpPr>
        <p:spPr>
          <a:xfrm>
            <a:off x="2498720" y="5432271"/>
            <a:ext cx="974833" cy="400110"/>
          </a:xfrm>
          <a:prstGeom prst="rect">
            <a:avLst/>
          </a:prstGeom>
        </p:spPr>
        <p:txBody>
          <a:bodyPr wrap="square">
            <a:spAutoFit/>
          </a:bodyPr>
          <a:lstStyle/>
          <a:p>
            <a:r>
              <a:rPr lang="en-US" sz="1000" dirty="0">
                <a:latin typeface="+mj-lt"/>
              </a:rPr>
              <a:t>Dev </a:t>
            </a:r>
          </a:p>
          <a:p>
            <a:r>
              <a:rPr lang="en-US" sz="1000" dirty="0">
                <a:latin typeface="+mj-lt"/>
              </a:rPr>
              <a:t>sprint 1</a:t>
            </a:r>
          </a:p>
        </p:txBody>
      </p:sp>
      <p:sp>
        <p:nvSpPr>
          <p:cNvPr id="129" name="Rectangle 128"/>
          <p:cNvSpPr/>
          <p:nvPr/>
        </p:nvSpPr>
        <p:spPr>
          <a:xfrm>
            <a:off x="3305677" y="5432271"/>
            <a:ext cx="974833" cy="400110"/>
          </a:xfrm>
          <a:prstGeom prst="rect">
            <a:avLst/>
          </a:prstGeom>
        </p:spPr>
        <p:txBody>
          <a:bodyPr wrap="square">
            <a:spAutoFit/>
          </a:bodyPr>
          <a:lstStyle/>
          <a:p>
            <a:r>
              <a:rPr lang="en-US" sz="1000" dirty="0">
                <a:latin typeface="+mj-lt"/>
              </a:rPr>
              <a:t>Dev </a:t>
            </a:r>
          </a:p>
          <a:p>
            <a:r>
              <a:rPr lang="en-US" sz="1000" dirty="0">
                <a:latin typeface="+mj-lt"/>
              </a:rPr>
              <a:t>sprint 2</a:t>
            </a:r>
          </a:p>
        </p:txBody>
      </p:sp>
      <p:sp>
        <p:nvSpPr>
          <p:cNvPr id="130" name="Rectangle 129"/>
          <p:cNvSpPr/>
          <p:nvPr/>
        </p:nvSpPr>
        <p:spPr>
          <a:xfrm>
            <a:off x="4140906" y="5432271"/>
            <a:ext cx="974833" cy="400110"/>
          </a:xfrm>
          <a:prstGeom prst="rect">
            <a:avLst/>
          </a:prstGeom>
        </p:spPr>
        <p:txBody>
          <a:bodyPr wrap="square">
            <a:spAutoFit/>
          </a:bodyPr>
          <a:lstStyle/>
          <a:p>
            <a:r>
              <a:rPr lang="en-US" sz="1000" dirty="0">
                <a:latin typeface="+mj-lt"/>
              </a:rPr>
              <a:t>Dev</a:t>
            </a:r>
          </a:p>
          <a:p>
            <a:r>
              <a:rPr lang="en-US" sz="1000" dirty="0">
                <a:latin typeface="+mj-lt"/>
              </a:rPr>
              <a:t>sprint 3</a:t>
            </a:r>
          </a:p>
        </p:txBody>
      </p:sp>
      <p:cxnSp>
        <p:nvCxnSpPr>
          <p:cNvPr id="135" name="Straight Connector 134">
            <a:extLst>
              <a:ext uri="{FF2B5EF4-FFF2-40B4-BE49-F238E27FC236}">
                <a16:creationId xmlns:a16="http://schemas.microsoft.com/office/drawing/2014/main" id="{5D16EE36-4A28-9E4F-9853-422FF0C16BD4}"/>
              </a:ext>
            </a:extLst>
          </p:cNvPr>
          <p:cNvCxnSpPr>
            <a:cxnSpLocks/>
          </p:cNvCxnSpPr>
          <p:nvPr/>
        </p:nvCxnSpPr>
        <p:spPr>
          <a:xfrm>
            <a:off x="6128804" y="5102609"/>
            <a:ext cx="1310828" cy="4462"/>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6159800" y="5121777"/>
            <a:ext cx="1279832" cy="246221"/>
          </a:xfrm>
          <a:prstGeom prst="rect">
            <a:avLst/>
          </a:prstGeom>
        </p:spPr>
        <p:txBody>
          <a:bodyPr wrap="square">
            <a:spAutoFit/>
          </a:bodyPr>
          <a:lstStyle/>
          <a:p>
            <a:r>
              <a:rPr lang="en-US" sz="1000">
                <a:latin typeface="+mj-lt"/>
              </a:rPr>
              <a:t>Hardening / UAT</a:t>
            </a:r>
          </a:p>
        </p:txBody>
      </p:sp>
      <p:sp>
        <p:nvSpPr>
          <p:cNvPr id="137" name="Rectangle 136"/>
          <p:cNvSpPr/>
          <p:nvPr/>
        </p:nvSpPr>
        <p:spPr>
          <a:xfrm>
            <a:off x="7442023" y="5432271"/>
            <a:ext cx="1279832" cy="246221"/>
          </a:xfrm>
          <a:prstGeom prst="rect">
            <a:avLst/>
          </a:prstGeom>
        </p:spPr>
        <p:txBody>
          <a:bodyPr wrap="square">
            <a:spAutoFit/>
          </a:bodyPr>
          <a:lstStyle/>
          <a:p>
            <a:r>
              <a:rPr lang="en-US" sz="1000">
                <a:latin typeface="+mj-lt"/>
              </a:rPr>
              <a:t>Hypercare</a:t>
            </a:r>
          </a:p>
        </p:txBody>
      </p:sp>
      <p:cxnSp>
        <p:nvCxnSpPr>
          <p:cNvPr id="138" name="Straight Connector 137">
            <a:extLst>
              <a:ext uri="{FF2B5EF4-FFF2-40B4-BE49-F238E27FC236}">
                <a16:creationId xmlns:a16="http://schemas.microsoft.com/office/drawing/2014/main" id="{5D16EE36-4A28-9E4F-9853-422FF0C16BD4}"/>
              </a:ext>
            </a:extLst>
          </p:cNvPr>
          <p:cNvCxnSpPr>
            <a:cxnSpLocks/>
          </p:cNvCxnSpPr>
          <p:nvPr/>
        </p:nvCxnSpPr>
        <p:spPr>
          <a:xfrm>
            <a:off x="7480468" y="5403310"/>
            <a:ext cx="8296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9" name="Rectangle 138"/>
          <p:cNvSpPr/>
          <p:nvPr/>
        </p:nvSpPr>
        <p:spPr>
          <a:xfrm>
            <a:off x="3887332" y="6063943"/>
            <a:ext cx="1628552" cy="246221"/>
          </a:xfrm>
          <a:prstGeom prst="rect">
            <a:avLst/>
          </a:prstGeom>
        </p:spPr>
        <p:txBody>
          <a:bodyPr wrap="square">
            <a:spAutoFit/>
          </a:bodyPr>
          <a:lstStyle/>
          <a:p>
            <a:r>
              <a:rPr lang="en-US" sz="1000"/>
              <a:t>CI/CD Test Automation</a:t>
            </a:r>
          </a:p>
        </p:txBody>
      </p:sp>
      <p:cxnSp>
        <p:nvCxnSpPr>
          <p:cNvPr id="140" name="Straight Connector 139">
            <a:extLst>
              <a:ext uri="{FF2B5EF4-FFF2-40B4-BE49-F238E27FC236}">
                <a16:creationId xmlns:a16="http://schemas.microsoft.com/office/drawing/2014/main" id="{5D16EE36-4A28-9E4F-9853-422FF0C16BD4}"/>
              </a:ext>
            </a:extLst>
          </p:cNvPr>
          <p:cNvCxnSpPr>
            <a:cxnSpLocks/>
          </p:cNvCxnSpPr>
          <p:nvPr/>
        </p:nvCxnSpPr>
        <p:spPr>
          <a:xfrm>
            <a:off x="1703752" y="6021079"/>
            <a:ext cx="4932055"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1" name="Oval 140"/>
          <p:cNvSpPr/>
          <p:nvPr/>
        </p:nvSpPr>
        <p:spPr>
          <a:xfrm>
            <a:off x="1579735" y="1783917"/>
            <a:ext cx="137160" cy="137160"/>
          </a:xfrm>
          <a:prstGeom prst="ellipse">
            <a:avLst/>
          </a:prstGeom>
          <a:solidFill>
            <a:srgbClr val="006A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2" name="Rectangle 141"/>
          <p:cNvSpPr/>
          <p:nvPr/>
        </p:nvSpPr>
        <p:spPr>
          <a:xfrm>
            <a:off x="783839" y="1904357"/>
            <a:ext cx="1728952" cy="246221"/>
          </a:xfrm>
          <a:prstGeom prst="rect">
            <a:avLst/>
          </a:prstGeom>
        </p:spPr>
        <p:txBody>
          <a:bodyPr wrap="square">
            <a:spAutoFit/>
          </a:bodyPr>
          <a:lstStyle/>
          <a:p>
            <a:pPr algn="ctr"/>
            <a:r>
              <a:rPr lang="en-US" sz="1000" dirty="0">
                <a:solidFill>
                  <a:srgbClr val="006A4D"/>
                </a:solidFill>
                <a:latin typeface="+mj-lt"/>
              </a:rPr>
              <a:t>DESIGN STARTS</a:t>
            </a:r>
          </a:p>
        </p:txBody>
      </p:sp>
      <p:sp>
        <p:nvSpPr>
          <p:cNvPr id="143" name="Oval 142"/>
          <p:cNvSpPr/>
          <p:nvPr/>
        </p:nvSpPr>
        <p:spPr>
          <a:xfrm>
            <a:off x="2710529" y="1783917"/>
            <a:ext cx="137160" cy="137160"/>
          </a:xfrm>
          <a:prstGeom prst="ellipse">
            <a:avLst/>
          </a:prstGeom>
          <a:solidFill>
            <a:srgbClr val="006A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4" name="Rectangle 143"/>
          <p:cNvSpPr/>
          <p:nvPr/>
        </p:nvSpPr>
        <p:spPr>
          <a:xfrm>
            <a:off x="1914633" y="1904357"/>
            <a:ext cx="1728952" cy="246221"/>
          </a:xfrm>
          <a:prstGeom prst="rect">
            <a:avLst/>
          </a:prstGeom>
        </p:spPr>
        <p:txBody>
          <a:bodyPr wrap="square">
            <a:spAutoFit/>
          </a:bodyPr>
          <a:lstStyle/>
          <a:p>
            <a:pPr algn="ctr"/>
            <a:r>
              <a:rPr lang="en-US" sz="1000" dirty="0">
                <a:solidFill>
                  <a:srgbClr val="006A4D"/>
                </a:solidFill>
                <a:latin typeface="+mj-lt"/>
              </a:rPr>
              <a:t>DEV STARTS</a:t>
            </a:r>
          </a:p>
        </p:txBody>
      </p:sp>
      <p:sp>
        <p:nvSpPr>
          <p:cNvPr id="145" name="Rectangle 144"/>
          <p:cNvSpPr/>
          <p:nvPr/>
        </p:nvSpPr>
        <p:spPr>
          <a:xfrm>
            <a:off x="8964570" y="2535873"/>
            <a:ext cx="2653863" cy="369332"/>
          </a:xfrm>
          <a:prstGeom prst="rect">
            <a:avLst/>
          </a:prstGeom>
        </p:spPr>
        <p:txBody>
          <a:bodyPr wrap="square">
            <a:spAutoFit/>
          </a:bodyPr>
          <a:lstStyle/>
          <a:p>
            <a:r>
              <a:rPr lang="en-US" b="1" dirty="0">
                <a:solidFill>
                  <a:srgbClr val="006A4D"/>
                </a:solidFill>
                <a:latin typeface="+mj-lt"/>
              </a:rPr>
              <a:t>ILLUSTRATIVE VIEW</a:t>
            </a:r>
          </a:p>
        </p:txBody>
      </p:sp>
      <p:sp>
        <p:nvSpPr>
          <p:cNvPr id="11" name="Rectangle 10"/>
          <p:cNvSpPr/>
          <p:nvPr/>
        </p:nvSpPr>
        <p:spPr>
          <a:xfrm>
            <a:off x="9009248" y="2549436"/>
            <a:ext cx="2861127" cy="233627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600" dirty="0">
                <a:solidFill>
                  <a:schemeClr val="tx1"/>
                </a:solidFill>
              </a:rPr>
              <a:t>This is an illustrative timeline that will be defined based on a collaboratively-facilitated prioritization process at the beginning of the engagement and updated as needed prior to MVP launch.</a:t>
            </a:r>
          </a:p>
        </p:txBody>
      </p:sp>
      <p:cxnSp>
        <p:nvCxnSpPr>
          <p:cNvPr id="41" name="Straight Connector 40">
            <a:extLst>
              <a:ext uri="{FF2B5EF4-FFF2-40B4-BE49-F238E27FC236}">
                <a16:creationId xmlns:a16="http://schemas.microsoft.com/office/drawing/2014/main" id="{5D16EE36-4A28-9E4F-9853-422FF0C16BD4}"/>
              </a:ext>
            </a:extLst>
          </p:cNvPr>
          <p:cNvCxnSpPr>
            <a:cxnSpLocks/>
          </p:cNvCxnSpPr>
          <p:nvPr/>
        </p:nvCxnSpPr>
        <p:spPr>
          <a:xfrm>
            <a:off x="1594405" y="4019189"/>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16EE36-4A28-9E4F-9853-422FF0C16BD4}"/>
              </a:ext>
            </a:extLst>
          </p:cNvPr>
          <p:cNvCxnSpPr>
            <a:cxnSpLocks/>
          </p:cNvCxnSpPr>
          <p:nvPr/>
        </p:nvCxnSpPr>
        <p:spPr>
          <a:xfrm>
            <a:off x="2426213" y="4019189"/>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D16EE36-4A28-9E4F-9853-422FF0C16BD4}"/>
              </a:ext>
            </a:extLst>
          </p:cNvPr>
          <p:cNvCxnSpPr>
            <a:cxnSpLocks/>
          </p:cNvCxnSpPr>
          <p:nvPr/>
        </p:nvCxnSpPr>
        <p:spPr>
          <a:xfrm>
            <a:off x="3258021" y="4019189"/>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16EE36-4A28-9E4F-9853-422FF0C16BD4}"/>
              </a:ext>
            </a:extLst>
          </p:cNvPr>
          <p:cNvCxnSpPr>
            <a:cxnSpLocks/>
          </p:cNvCxnSpPr>
          <p:nvPr/>
        </p:nvCxnSpPr>
        <p:spPr>
          <a:xfrm>
            <a:off x="4089829" y="4019189"/>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05125" y="4072572"/>
            <a:ext cx="1192965" cy="400110"/>
          </a:xfrm>
          <a:prstGeom prst="rect">
            <a:avLst/>
          </a:prstGeom>
        </p:spPr>
        <p:txBody>
          <a:bodyPr wrap="square">
            <a:spAutoFit/>
          </a:bodyPr>
          <a:lstStyle/>
          <a:p>
            <a:r>
              <a:rPr lang="en-US" sz="1000" dirty="0">
                <a:latin typeface="+mj-lt"/>
              </a:rPr>
              <a:t>Design </a:t>
            </a:r>
          </a:p>
          <a:p>
            <a:r>
              <a:rPr lang="en-US" sz="1000" dirty="0">
                <a:latin typeface="+mj-lt"/>
              </a:rPr>
              <a:t>sprint 4</a:t>
            </a:r>
          </a:p>
        </p:txBody>
      </p:sp>
      <p:cxnSp>
        <p:nvCxnSpPr>
          <p:cNvPr id="48" name="Straight Connector 47">
            <a:extLst>
              <a:ext uri="{FF2B5EF4-FFF2-40B4-BE49-F238E27FC236}">
                <a16:creationId xmlns:a16="http://schemas.microsoft.com/office/drawing/2014/main" id="{5D16EE36-4A28-9E4F-9853-422FF0C16BD4}"/>
              </a:ext>
            </a:extLst>
          </p:cNvPr>
          <p:cNvCxnSpPr>
            <a:cxnSpLocks/>
          </p:cNvCxnSpPr>
          <p:nvPr/>
        </p:nvCxnSpPr>
        <p:spPr>
          <a:xfrm>
            <a:off x="2439994" y="5415334"/>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D16EE36-4A28-9E4F-9853-422FF0C16BD4}"/>
              </a:ext>
            </a:extLst>
          </p:cNvPr>
          <p:cNvCxnSpPr>
            <a:cxnSpLocks/>
          </p:cNvCxnSpPr>
          <p:nvPr/>
        </p:nvCxnSpPr>
        <p:spPr>
          <a:xfrm>
            <a:off x="3270593" y="5415334"/>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D16EE36-4A28-9E4F-9853-422FF0C16BD4}"/>
              </a:ext>
            </a:extLst>
          </p:cNvPr>
          <p:cNvCxnSpPr>
            <a:cxnSpLocks/>
          </p:cNvCxnSpPr>
          <p:nvPr/>
        </p:nvCxnSpPr>
        <p:spPr>
          <a:xfrm>
            <a:off x="4101192" y="5415334"/>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D16EE36-4A28-9E4F-9853-422FF0C16BD4}"/>
              </a:ext>
            </a:extLst>
          </p:cNvPr>
          <p:cNvCxnSpPr>
            <a:cxnSpLocks/>
          </p:cNvCxnSpPr>
          <p:nvPr/>
        </p:nvCxnSpPr>
        <p:spPr>
          <a:xfrm>
            <a:off x="4931791" y="5415334"/>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D16EE36-4A28-9E4F-9853-422FF0C16BD4}"/>
              </a:ext>
            </a:extLst>
          </p:cNvPr>
          <p:cNvCxnSpPr>
            <a:cxnSpLocks/>
          </p:cNvCxnSpPr>
          <p:nvPr/>
        </p:nvCxnSpPr>
        <p:spPr>
          <a:xfrm>
            <a:off x="1609395" y="5415334"/>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4892440" y="5432271"/>
            <a:ext cx="974833" cy="400110"/>
          </a:xfrm>
          <a:prstGeom prst="rect">
            <a:avLst/>
          </a:prstGeom>
        </p:spPr>
        <p:txBody>
          <a:bodyPr wrap="square">
            <a:spAutoFit/>
          </a:bodyPr>
          <a:lstStyle/>
          <a:p>
            <a:r>
              <a:rPr lang="en-US" sz="1000" dirty="0">
                <a:latin typeface="+mj-lt"/>
              </a:rPr>
              <a:t>Dev</a:t>
            </a:r>
          </a:p>
          <a:p>
            <a:r>
              <a:rPr lang="en-US" sz="1000" dirty="0">
                <a:latin typeface="+mj-lt"/>
              </a:rPr>
              <a:t>sprint 4</a:t>
            </a:r>
          </a:p>
        </p:txBody>
      </p:sp>
      <p:sp>
        <p:nvSpPr>
          <p:cNvPr id="56" name="Rectangle 55"/>
          <p:cNvSpPr/>
          <p:nvPr/>
        </p:nvSpPr>
        <p:spPr>
          <a:xfrm>
            <a:off x="5751900" y="5432271"/>
            <a:ext cx="974833" cy="400110"/>
          </a:xfrm>
          <a:prstGeom prst="rect">
            <a:avLst/>
          </a:prstGeom>
        </p:spPr>
        <p:txBody>
          <a:bodyPr wrap="square">
            <a:spAutoFit/>
          </a:bodyPr>
          <a:lstStyle/>
          <a:p>
            <a:r>
              <a:rPr lang="en-US" sz="1000" dirty="0">
                <a:latin typeface="+mj-lt"/>
              </a:rPr>
              <a:t>Dev</a:t>
            </a:r>
          </a:p>
          <a:p>
            <a:r>
              <a:rPr lang="en-US" sz="1000" dirty="0">
                <a:latin typeface="+mj-lt"/>
              </a:rPr>
              <a:t>sprint 5</a:t>
            </a:r>
          </a:p>
        </p:txBody>
      </p:sp>
      <p:cxnSp>
        <p:nvCxnSpPr>
          <p:cNvPr id="57" name="Straight Connector 56">
            <a:extLst>
              <a:ext uri="{FF2B5EF4-FFF2-40B4-BE49-F238E27FC236}">
                <a16:creationId xmlns:a16="http://schemas.microsoft.com/office/drawing/2014/main" id="{5D16EE36-4A28-9E4F-9853-422FF0C16BD4}"/>
              </a:ext>
            </a:extLst>
          </p:cNvPr>
          <p:cNvCxnSpPr>
            <a:cxnSpLocks/>
          </p:cNvCxnSpPr>
          <p:nvPr/>
        </p:nvCxnSpPr>
        <p:spPr>
          <a:xfrm>
            <a:off x="5762391" y="5415334"/>
            <a:ext cx="75349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8175568" y="1783917"/>
            <a:ext cx="137160" cy="137160"/>
          </a:xfrm>
          <a:prstGeom prst="ellipse">
            <a:avLst/>
          </a:prstGeom>
          <a:solidFill>
            <a:srgbClr val="006A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1" name="Rectangle 60"/>
          <p:cNvSpPr/>
          <p:nvPr/>
        </p:nvSpPr>
        <p:spPr>
          <a:xfrm>
            <a:off x="7379672" y="1904357"/>
            <a:ext cx="1728952" cy="246221"/>
          </a:xfrm>
          <a:prstGeom prst="rect">
            <a:avLst/>
          </a:prstGeom>
        </p:spPr>
        <p:txBody>
          <a:bodyPr wrap="square">
            <a:spAutoFit/>
          </a:bodyPr>
          <a:lstStyle/>
          <a:p>
            <a:pPr algn="ctr"/>
            <a:r>
              <a:rPr lang="en-US" sz="1000" dirty="0">
                <a:solidFill>
                  <a:srgbClr val="006A4D"/>
                </a:solidFill>
                <a:latin typeface="+mj-lt"/>
              </a:rPr>
              <a:t>LAUNCH</a:t>
            </a:r>
          </a:p>
        </p:txBody>
      </p:sp>
      <p:cxnSp>
        <p:nvCxnSpPr>
          <p:cNvPr id="62" name="Straight Connector 61">
            <a:extLst>
              <a:ext uri="{FF2B5EF4-FFF2-40B4-BE49-F238E27FC236}">
                <a16:creationId xmlns:a16="http://schemas.microsoft.com/office/drawing/2014/main" id="{5D16EE36-4A28-9E4F-9853-422FF0C16BD4}"/>
              </a:ext>
            </a:extLst>
          </p:cNvPr>
          <p:cNvCxnSpPr>
            <a:cxnSpLocks/>
          </p:cNvCxnSpPr>
          <p:nvPr/>
        </p:nvCxnSpPr>
        <p:spPr>
          <a:xfrm>
            <a:off x="483706" y="3845445"/>
            <a:ext cx="1092234"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483706" y="3906922"/>
            <a:ext cx="1092234" cy="400110"/>
          </a:xfrm>
          <a:prstGeom prst="rect">
            <a:avLst/>
          </a:prstGeom>
        </p:spPr>
        <p:txBody>
          <a:bodyPr wrap="square">
            <a:spAutoFit/>
          </a:bodyPr>
          <a:lstStyle/>
          <a:p>
            <a:r>
              <a:rPr lang="en-US" sz="1000">
                <a:latin typeface="+mj-lt"/>
              </a:rPr>
              <a:t>Concepting </a:t>
            </a:r>
            <a:br>
              <a:rPr lang="en-US" sz="1000" dirty="0">
                <a:latin typeface="+mj-lt"/>
              </a:rPr>
            </a:br>
            <a:r>
              <a:rPr lang="en-US" sz="1000">
                <a:latin typeface="+mj-lt"/>
              </a:rPr>
              <a:t>&amp; </a:t>
            </a:r>
            <a:r>
              <a:rPr lang="en-US" sz="1000" dirty="0">
                <a:latin typeface="+mj-lt"/>
              </a:rPr>
              <a:t>IA</a:t>
            </a:r>
          </a:p>
        </p:txBody>
      </p:sp>
      <p:cxnSp>
        <p:nvCxnSpPr>
          <p:cNvPr id="66" name="Straight Connector 65">
            <a:extLst>
              <a:ext uri="{FF2B5EF4-FFF2-40B4-BE49-F238E27FC236}">
                <a16:creationId xmlns:a16="http://schemas.microsoft.com/office/drawing/2014/main" id="{5D16EE36-4A28-9E4F-9853-422FF0C16BD4}"/>
              </a:ext>
            </a:extLst>
          </p:cNvPr>
          <p:cNvCxnSpPr>
            <a:cxnSpLocks/>
          </p:cNvCxnSpPr>
          <p:nvPr/>
        </p:nvCxnSpPr>
        <p:spPr>
          <a:xfrm>
            <a:off x="500345" y="5231895"/>
            <a:ext cx="1092234"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500345" y="5278382"/>
            <a:ext cx="1092234" cy="400110"/>
          </a:xfrm>
          <a:prstGeom prst="rect">
            <a:avLst/>
          </a:prstGeom>
        </p:spPr>
        <p:txBody>
          <a:bodyPr wrap="square">
            <a:spAutoFit/>
          </a:bodyPr>
          <a:lstStyle/>
          <a:p>
            <a:r>
              <a:rPr lang="en-US" sz="1000" dirty="0">
                <a:latin typeface="+mj-lt"/>
              </a:rPr>
              <a:t>Requirements gathering</a:t>
            </a:r>
          </a:p>
        </p:txBody>
      </p:sp>
    </p:spTree>
    <p:extLst>
      <p:ext uri="{BB962C8B-B14F-4D97-AF65-F5344CB8AC3E}">
        <p14:creationId xmlns:p14="http://schemas.microsoft.com/office/powerpoint/2010/main" val="335038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Commercials</a:t>
            </a:r>
          </a:p>
        </p:txBody>
      </p:sp>
      <p:sp>
        <p:nvSpPr>
          <p:cNvPr id="3" name="Slide Number Placeholder 2"/>
          <p:cNvSpPr>
            <a:spLocks noGrp="1"/>
          </p:cNvSpPr>
          <p:nvPr>
            <p:ph type="sldNum" sz="quarter" idx="13"/>
          </p:nvPr>
        </p:nvSpPr>
        <p:spPr/>
        <p:txBody>
          <a:bodyPr/>
          <a:lstStyle/>
          <a:p>
            <a:fld id="{CDEE2954-54E9-4846-B9AA-9D6731F553AF}" type="slidenum">
              <a:rPr lang="en-US" smtClean="0"/>
              <a:pPr/>
              <a:t>46</a:t>
            </a:fld>
            <a:endParaRPr lang="en-US"/>
          </a:p>
        </p:txBody>
      </p:sp>
      <p:sp>
        <p:nvSpPr>
          <p:cNvPr id="5" name="Rectangle 4"/>
          <p:cNvSpPr/>
          <p:nvPr/>
        </p:nvSpPr>
        <p:spPr>
          <a:xfrm>
            <a:off x="7407768" y="2732842"/>
            <a:ext cx="4290402" cy="1877437"/>
          </a:xfrm>
          <a:prstGeom prst="rect">
            <a:avLst/>
          </a:prstGeom>
        </p:spPr>
        <p:txBody>
          <a:bodyPr wrap="square" anchor="t">
            <a:spAutoFit/>
          </a:bodyPr>
          <a:lstStyle/>
          <a:p>
            <a:pPr marL="165100" indent="-165100">
              <a:buFont typeface="Arial" panose="020B0604020202020204" pitchFamily="34" charset="0"/>
              <a:buChar char="/"/>
            </a:pPr>
            <a:r>
              <a:rPr lang="en-US" sz="1400" dirty="0">
                <a:solidFill>
                  <a:schemeClr val="tx1">
                    <a:lumMod val="65000"/>
                    <a:lumOff val="35000"/>
                  </a:schemeClr>
                </a:solidFill>
              </a:rPr>
              <a:t>Pricing will be finalized upon review between Cognizant &amp; CBRE</a:t>
            </a:r>
          </a:p>
          <a:p>
            <a:pPr marL="165100" indent="-165100">
              <a:buFont typeface="Arial" panose="020B0604020202020204" pitchFamily="34" charset="0"/>
              <a:buChar char="/"/>
            </a:pPr>
            <a:r>
              <a:rPr lang="en-US" sz="1400" dirty="0">
                <a:solidFill>
                  <a:schemeClr val="tx1">
                    <a:lumMod val="65000"/>
                    <a:lumOff val="35000"/>
                  </a:schemeClr>
                </a:solidFill>
              </a:rPr>
              <a:t>Timelines assume April 6</a:t>
            </a:r>
            <a:r>
              <a:rPr lang="en-US" sz="1400" baseline="30000" dirty="0">
                <a:solidFill>
                  <a:schemeClr val="tx1">
                    <a:lumMod val="65000"/>
                    <a:lumOff val="35000"/>
                  </a:schemeClr>
                </a:solidFill>
              </a:rPr>
              <a:t>th</a:t>
            </a:r>
            <a:r>
              <a:rPr lang="en-US" sz="1400" dirty="0">
                <a:solidFill>
                  <a:schemeClr val="tx1">
                    <a:lumMod val="65000"/>
                    <a:lumOff val="35000"/>
                  </a:schemeClr>
                </a:solidFill>
              </a:rPr>
              <a:t> kickoff</a:t>
            </a:r>
          </a:p>
          <a:p>
            <a:pPr marL="165100" indent="-165100">
              <a:buFont typeface="Arial" panose="020B0604020202020204" pitchFamily="34" charset="0"/>
              <a:buChar char="/"/>
            </a:pPr>
            <a:r>
              <a:rPr lang="en-US" sz="1400" dirty="0">
                <a:solidFill>
                  <a:schemeClr val="tx1">
                    <a:lumMod val="65000"/>
                    <a:lumOff val="35000"/>
                  </a:schemeClr>
                </a:solidFill>
              </a:rPr>
              <a:t>Post-MVP pricing is illustrative and will be refined as needed prior to MVP launch</a:t>
            </a:r>
          </a:p>
          <a:p>
            <a:pPr marL="165100" indent="-165100">
              <a:buFont typeface="Arial" panose="020B0604020202020204" pitchFamily="34" charset="0"/>
              <a:buChar char="/"/>
            </a:pPr>
            <a:r>
              <a:rPr lang="en-US" sz="1400" dirty="0">
                <a:solidFill>
                  <a:schemeClr val="tx1">
                    <a:lumMod val="65000"/>
                    <a:lumOff val="35000"/>
                  </a:schemeClr>
                </a:solidFill>
              </a:rPr>
              <a:t>Travel and expenses will be charged at actuals not to exceed 10% of total project cost</a:t>
            </a:r>
            <a:endParaRPr lang="en-US" sz="1400" dirty="0">
              <a:solidFill>
                <a:schemeClr val="tx1">
                  <a:lumMod val="65000"/>
                  <a:lumOff val="35000"/>
                </a:schemeClr>
              </a:solidFill>
              <a:cs typeface="Arial"/>
            </a:endParaRPr>
          </a:p>
          <a:p>
            <a:endParaRPr lang="en-US" i="1" dirty="0">
              <a:solidFill>
                <a:schemeClr val="tx1">
                  <a:lumMod val="65000"/>
                  <a:lumOff val="35000"/>
                </a:schemeClr>
              </a:solidFill>
            </a:endParaRPr>
          </a:p>
        </p:txBody>
      </p:sp>
      <p:sp>
        <p:nvSpPr>
          <p:cNvPr id="13" name="Rectangle 12"/>
          <p:cNvSpPr/>
          <p:nvPr/>
        </p:nvSpPr>
        <p:spPr>
          <a:xfrm>
            <a:off x="7404791" y="2317927"/>
            <a:ext cx="4355663" cy="2036287"/>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600" dirty="0">
              <a:solidFill>
                <a:schemeClr val="tx1"/>
              </a:solidFill>
            </a:endParaRPr>
          </a:p>
        </p:txBody>
      </p:sp>
      <p:sp>
        <p:nvSpPr>
          <p:cNvPr id="14" name="Rectangle 13"/>
          <p:cNvSpPr/>
          <p:nvPr/>
        </p:nvSpPr>
        <p:spPr>
          <a:xfrm>
            <a:off x="7407768" y="2318540"/>
            <a:ext cx="1877437" cy="369332"/>
          </a:xfrm>
          <a:prstGeom prst="rect">
            <a:avLst/>
          </a:prstGeom>
        </p:spPr>
        <p:txBody>
          <a:bodyPr wrap="none">
            <a:spAutoFit/>
          </a:bodyPr>
          <a:lstStyle/>
          <a:p>
            <a:r>
              <a:rPr lang="en-US" b="1" dirty="0">
                <a:solidFill>
                  <a:srgbClr val="006A4D"/>
                </a:solidFill>
              </a:rPr>
              <a:t>ASSUMPTIONS</a:t>
            </a:r>
          </a:p>
        </p:txBody>
      </p:sp>
      <p:graphicFrame>
        <p:nvGraphicFramePr>
          <p:cNvPr id="18" name="Table 17"/>
          <p:cNvGraphicFramePr>
            <a:graphicFrameLocks noGrp="1"/>
          </p:cNvGraphicFramePr>
          <p:nvPr>
            <p:extLst>
              <p:ext uri="{D42A27DB-BD31-4B8C-83A1-F6EECF244321}">
                <p14:modId xmlns:p14="http://schemas.microsoft.com/office/powerpoint/2010/main" val="3140508024"/>
              </p:ext>
            </p:extLst>
          </p:nvPr>
        </p:nvGraphicFramePr>
        <p:xfrm>
          <a:off x="449077" y="2303549"/>
          <a:ext cx="5320990" cy="2373381"/>
        </p:xfrm>
        <a:graphic>
          <a:graphicData uri="http://schemas.openxmlformats.org/drawingml/2006/table">
            <a:tbl>
              <a:tblPr firstRow="1" bandRow="1">
                <a:tableStyleId>{5C22544A-7EE6-4342-B048-85BDC9FD1C3A}</a:tableStyleId>
              </a:tblPr>
              <a:tblGrid>
                <a:gridCol w="2116455">
                  <a:extLst>
                    <a:ext uri="{9D8B030D-6E8A-4147-A177-3AD203B41FA5}">
                      <a16:colId xmlns:a16="http://schemas.microsoft.com/office/drawing/2014/main" val="3966418508"/>
                    </a:ext>
                  </a:extLst>
                </a:gridCol>
                <a:gridCol w="3204535">
                  <a:extLst>
                    <a:ext uri="{9D8B030D-6E8A-4147-A177-3AD203B41FA5}">
                      <a16:colId xmlns:a16="http://schemas.microsoft.com/office/drawing/2014/main" val="100449110"/>
                    </a:ext>
                  </a:extLst>
                </a:gridCol>
              </a:tblGrid>
              <a:tr h="474676">
                <a:tc>
                  <a:txBody>
                    <a:bodyPr/>
                    <a:lstStyle/>
                    <a:p>
                      <a:r>
                        <a:rPr lang="en-US" sz="1800" dirty="0">
                          <a:solidFill>
                            <a:schemeClr val="bg1"/>
                          </a:solidFill>
                        </a:rPr>
                        <a:t>PHASE</a:t>
                      </a:r>
                    </a:p>
                  </a:txBody>
                  <a:tcPr>
                    <a:solidFill>
                      <a:srgbClr val="006A4D"/>
                    </a:solidFill>
                  </a:tcPr>
                </a:tc>
                <a:tc>
                  <a:txBody>
                    <a:bodyPr/>
                    <a:lstStyle/>
                    <a:p>
                      <a:r>
                        <a:rPr lang="en-US" sz="1800" dirty="0">
                          <a:solidFill>
                            <a:schemeClr val="bg1"/>
                          </a:solidFill>
                        </a:rPr>
                        <a:t>COST</a:t>
                      </a:r>
                    </a:p>
                  </a:txBody>
                  <a:tcPr>
                    <a:solidFill>
                      <a:srgbClr val="006A4D"/>
                    </a:solidFill>
                  </a:tcPr>
                </a:tc>
                <a:extLst>
                  <a:ext uri="{0D108BD9-81ED-4DB2-BD59-A6C34878D82A}">
                    <a16:rowId xmlns:a16="http://schemas.microsoft.com/office/drawing/2014/main" val="1765226978"/>
                  </a:ext>
                </a:extLst>
              </a:tr>
              <a:tr h="672458">
                <a:tc>
                  <a:txBody>
                    <a:bodyPr/>
                    <a:lstStyle/>
                    <a:p>
                      <a:r>
                        <a:rPr lang="en-US" sz="2800" b="0" dirty="0">
                          <a:solidFill>
                            <a:schemeClr val="tx1"/>
                          </a:solidFill>
                        </a:rPr>
                        <a:t>MVP</a:t>
                      </a:r>
                    </a:p>
                  </a:txBody>
                  <a:tcPr anchor="ctr">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rPr>
                        <a:t>$___K</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2047442"/>
                  </a:ext>
                </a:extLst>
              </a:tr>
              <a:tr h="1226247">
                <a:tc>
                  <a:txBody>
                    <a:bodyPr/>
                    <a:lstStyle/>
                    <a:p>
                      <a:r>
                        <a:rPr lang="en-US" sz="2800" b="0" dirty="0">
                          <a:solidFill>
                            <a:schemeClr val="tx1"/>
                          </a:solidFill>
                        </a:rPr>
                        <a:t>POST </a:t>
                      </a:r>
                    </a:p>
                    <a:p>
                      <a:r>
                        <a:rPr lang="en-US" sz="2800" b="0" dirty="0">
                          <a:solidFill>
                            <a:schemeClr val="tx1"/>
                          </a:solidFill>
                        </a:rPr>
                        <a:t>MVP</a:t>
                      </a:r>
                    </a:p>
                  </a:txBody>
                  <a:tcPr anchor="ctr">
                    <a:lnT w="12700" cap="flat" cmpd="sng" algn="ctr">
                      <a:solidFill>
                        <a:schemeClr val="tx1"/>
                      </a:solidFill>
                      <a:prstDash val="solid"/>
                      <a:round/>
                      <a:headEnd type="none" w="med" len="med"/>
                      <a:tailEnd type="none" w="med" len="med"/>
                    </a:lnT>
                    <a:noFill/>
                  </a:tcPr>
                </a:tc>
                <a:tc>
                  <a:txBody>
                    <a:bodyPr/>
                    <a:lstStyle/>
                    <a:p>
                      <a:r>
                        <a:rPr lang="en-US" sz="2800" dirty="0">
                          <a:solidFill>
                            <a:schemeClr val="tx1"/>
                          </a:solidFill>
                        </a:rPr>
                        <a:t>$___K</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107181574"/>
                  </a:ext>
                </a:extLst>
              </a:tr>
            </a:tbl>
          </a:graphicData>
        </a:graphic>
      </p:graphicFrame>
    </p:spTree>
    <p:extLst>
      <p:ext uri="{BB962C8B-B14F-4D97-AF65-F5344CB8AC3E}">
        <p14:creationId xmlns:p14="http://schemas.microsoft.com/office/powerpoint/2010/main" val="2435810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DEE2954-54E9-4846-B9AA-9D6731F553AF}" type="slidenum">
              <a:rPr lang="en-US" smtClean="0"/>
              <a:pPr/>
              <a:t>47</a:t>
            </a:fld>
            <a:endParaRPr lang="en-US"/>
          </a:p>
        </p:txBody>
      </p:sp>
      <p:sp>
        <p:nvSpPr>
          <p:cNvPr id="3" name="Title 2"/>
          <p:cNvSpPr>
            <a:spLocks noGrp="1"/>
          </p:cNvSpPr>
          <p:nvPr>
            <p:ph type="title"/>
          </p:nvPr>
        </p:nvSpPr>
        <p:spPr/>
        <p:txBody>
          <a:bodyPr/>
          <a:lstStyle/>
          <a:p>
            <a:r>
              <a:rPr lang="en-US"/>
              <a:t>A bit more about us</a:t>
            </a:r>
          </a:p>
        </p:txBody>
      </p:sp>
    </p:spTree>
    <p:extLst>
      <p:ext uri="{BB962C8B-B14F-4D97-AF65-F5344CB8AC3E}">
        <p14:creationId xmlns:p14="http://schemas.microsoft.com/office/powerpoint/2010/main" val="341825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11223172" cy="913199"/>
          </a:xfrm>
        </p:spPr>
        <p:txBody>
          <a:bodyPr/>
          <a:lstStyle/>
          <a:p>
            <a:pPr lvl="0" defTabSz="685783">
              <a:lnSpc>
                <a:spcPct val="100000"/>
              </a:lnSpc>
              <a:defRPr/>
            </a:pPr>
            <a:r>
              <a:rPr lang="en-US" spc="0" dirty="0">
                <a:solidFill>
                  <a:srgbClr val="000000"/>
                </a:solidFill>
                <a:latin typeface="+mj-lt"/>
                <a:ea typeface="Helvetica Neue" charset="0"/>
                <a:cs typeface="Avenir Black"/>
              </a:rPr>
              <a:t>Our vision is driven by our understanding of CBRE’s culture, </a:t>
            </a:r>
            <a:br>
              <a:rPr lang="en-US" spc="0" dirty="0">
                <a:solidFill>
                  <a:srgbClr val="000000"/>
                </a:solidFill>
                <a:latin typeface="+mj-lt"/>
                <a:ea typeface="Helvetica Neue" charset="0"/>
                <a:cs typeface="Avenir Black"/>
              </a:rPr>
            </a:br>
            <a:r>
              <a:rPr lang="en-US" spc="0" dirty="0">
                <a:solidFill>
                  <a:srgbClr val="000000"/>
                </a:solidFill>
                <a:latin typeface="+mj-lt"/>
                <a:ea typeface="Helvetica Neue" charset="0"/>
                <a:cs typeface="Avenir Black"/>
              </a:rPr>
              <a:t>operating practices and </a:t>
            </a:r>
            <a:r>
              <a:rPr lang="en-US" dirty="0">
                <a:solidFill>
                  <a:srgbClr val="000000"/>
                </a:solidFill>
                <a:latin typeface="+mj-lt"/>
                <a:ea typeface="Helvetica Neue" charset="0"/>
                <a:cs typeface="Avenir Black"/>
              </a:rPr>
              <a:t>digital</a:t>
            </a:r>
            <a:r>
              <a:rPr lang="en-US" spc="0" dirty="0">
                <a:solidFill>
                  <a:srgbClr val="000000"/>
                </a:solidFill>
                <a:latin typeface="+mj-lt"/>
                <a:ea typeface="Helvetica Neue" charset="0"/>
                <a:cs typeface="Avenir Black"/>
              </a:rPr>
              <a:t> focus </a:t>
            </a:r>
          </a:p>
        </p:txBody>
      </p:sp>
      <p:sp>
        <p:nvSpPr>
          <p:cNvPr id="5" name="TextBox 4"/>
          <p:cNvSpPr txBox="1"/>
          <p:nvPr/>
        </p:nvSpPr>
        <p:spPr>
          <a:xfrm>
            <a:off x="8452189" y="3764903"/>
            <a:ext cx="3498419" cy="2169368"/>
          </a:xfrm>
          <a:prstGeom prst="rect">
            <a:avLst/>
          </a:prstGeom>
          <a:noFill/>
        </p:spPr>
        <p:txBody>
          <a:bodyPr vert="horz" lIns="91440" tIns="45720" rIns="91440" bIns="45720" rtlCol="0" anchor="ctr">
            <a:noAutofit/>
          </a:bodyPr>
          <a:lstStyle>
            <a:lvl1pPr defTabSz="685800">
              <a:lnSpc>
                <a:spcPct val="90000"/>
              </a:lnSpc>
              <a:spcBef>
                <a:spcPct val="0"/>
              </a:spcBef>
              <a:buNone/>
              <a:defRPr sz="2400" b="1">
                <a:solidFill>
                  <a:schemeClr val="bg1"/>
                </a:solidFill>
                <a:latin typeface="Avenir Next" charset="0"/>
                <a:ea typeface="Avenir Next" charset="0"/>
                <a:cs typeface="Avenir Next" charset="0"/>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sz="2267" b="1" i="0" u="none" strike="noStrike" kern="1200" cap="none" spc="0" normalizeH="0" baseline="0" noProof="0" dirty="0">
                <a:ln>
                  <a:noFill/>
                </a:ln>
                <a:solidFill>
                  <a:srgbClr val="000000"/>
                </a:solidFill>
                <a:effectLst/>
                <a:uLnTx/>
                <a:uFillTx/>
                <a:latin typeface="+mj-lt"/>
              </a:rPr>
              <a:t>We know each other well. </a:t>
            </a:r>
            <a:r>
              <a:rPr kumimoji="0" lang="en-US" sz="2267" b="1" i="0" u="none" strike="noStrike" kern="1200" cap="none" spc="0" normalizeH="0" baseline="0" noProof="0" dirty="0">
                <a:ln>
                  <a:noFill/>
                </a:ln>
                <a:solidFill>
                  <a:srgbClr val="7CB554"/>
                </a:solidFill>
                <a:effectLst/>
                <a:uLnTx/>
                <a:uFillTx/>
                <a:latin typeface="+mj-lt"/>
              </a:rPr>
              <a:t>Cognizant &amp; CBRE have a long, proven history of successful partnerships</a:t>
            </a:r>
          </a:p>
        </p:txBody>
      </p:sp>
      <p:grpSp>
        <p:nvGrpSpPr>
          <p:cNvPr id="7" name="Group 6"/>
          <p:cNvGrpSpPr/>
          <p:nvPr/>
        </p:nvGrpSpPr>
        <p:grpSpPr>
          <a:xfrm>
            <a:off x="1040524" y="1467706"/>
            <a:ext cx="9807969" cy="995238"/>
            <a:chOff x="1298929" y="1432642"/>
            <a:chExt cx="7207429" cy="995238"/>
          </a:xfrm>
        </p:grpSpPr>
        <p:grpSp>
          <p:nvGrpSpPr>
            <p:cNvPr id="8" name="Group 7"/>
            <p:cNvGrpSpPr/>
            <p:nvPr/>
          </p:nvGrpSpPr>
          <p:grpSpPr>
            <a:xfrm>
              <a:off x="3828239" y="1580415"/>
              <a:ext cx="3094372" cy="572479"/>
              <a:chOff x="3046378" y="5112793"/>
              <a:chExt cx="3094372" cy="688611"/>
            </a:xfrm>
          </p:grpSpPr>
          <p:cxnSp>
            <p:nvCxnSpPr>
              <p:cNvPr id="24" name="Straight Connector 23"/>
              <p:cNvCxnSpPr/>
              <p:nvPr/>
            </p:nvCxnSpPr>
            <p:spPr>
              <a:xfrm>
                <a:off x="3046378" y="5112793"/>
                <a:ext cx="0" cy="688611"/>
              </a:xfrm>
              <a:prstGeom prst="line">
                <a:avLst/>
              </a:prstGeom>
              <a:no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cxnSp>
          <p:cxnSp>
            <p:nvCxnSpPr>
              <p:cNvPr id="25" name="Straight Connector 24"/>
              <p:cNvCxnSpPr/>
              <p:nvPr/>
            </p:nvCxnSpPr>
            <p:spPr>
              <a:xfrm>
                <a:off x="4593564" y="5112793"/>
                <a:ext cx="0" cy="688611"/>
              </a:xfrm>
              <a:prstGeom prst="line">
                <a:avLst/>
              </a:prstGeom>
              <a:no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cxnSp>
          <p:cxnSp>
            <p:nvCxnSpPr>
              <p:cNvPr id="26" name="Straight Connector 25"/>
              <p:cNvCxnSpPr/>
              <p:nvPr/>
            </p:nvCxnSpPr>
            <p:spPr>
              <a:xfrm>
                <a:off x="6140750" y="5112793"/>
                <a:ext cx="0" cy="688611"/>
              </a:xfrm>
              <a:prstGeom prst="line">
                <a:avLst/>
              </a:prstGeom>
              <a:no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cxnSp>
        </p:grpSp>
        <p:grpSp>
          <p:nvGrpSpPr>
            <p:cNvPr id="9" name="Group 8"/>
            <p:cNvGrpSpPr/>
            <p:nvPr/>
          </p:nvGrpSpPr>
          <p:grpSpPr>
            <a:xfrm>
              <a:off x="1298929" y="1452046"/>
              <a:ext cx="1486759" cy="962309"/>
              <a:chOff x="375952" y="4958382"/>
              <a:chExt cx="1143000" cy="1157522"/>
            </a:xfrm>
          </p:grpSpPr>
          <p:sp>
            <p:nvSpPr>
              <p:cNvPr id="22" name="TextBox 21"/>
              <p:cNvSpPr txBox="1"/>
              <p:nvPr/>
            </p:nvSpPr>
            <p:spPr>
              <a:xfrm>
                <a:off x="460271" y="5560586"/>
                <a:ext cx="971055" cy="555318"/>
              </a:xfrm>
              <a:prstGeom prst="rect">
                <a:avLst/>
              </a:prstGeom>
              <a:noFill/>
            </p:spPr>
            <p:txBody>
              <a:bodyPr wrap="none">
                <a:spAutoFit/>
              </a:bodyPr>
              <a:lstStyle/>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effectLst/>
                    <a:uLnTx/>
                    <a:uFillTx/>
                    <a:latin typeface="+mj-lt"/>
                    <a:ea typeface="+mn-ea"/>
                    <a:cs typeface="Arial" charset="0"/>
                  </a:rPr>
                  <a:t>Years Working</a:t>
                </a:r>
              </a:p>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effectLst/>
                    <a:uLnTx/>
                    <a:uFillTx/>
                    <a:latin typeface="+mj-lt"/>
                    <a:ea typeface="+mn-ea"/>
                    <a:cs typeface="Arial" charset="0"/>
                  </a:rPr>
                  <a:t>Together</a:t>
                </a:r>
              </a:p>
            </p:txBody>
          </p:sp>
          <p:sp>
            <p:nvSpPr>
              <p:cNvPr id="23" name="TextBox 22"/>
              <p:cNvSpPr txBox="1"/>
              <p:nvPr/>
            </p:nvSpPr>
            <p:spPr>
              <a:xfrm>
                <a:off x="375952" y="4958382"/>
                <a:ext cx="1143000" cy="802050"/>
              </a:xfrm>
              <a:prstGeom prst="rect">
                <a:avLst/>
              </a:prstGeom>
              <a:noFill/>
            </p:spPr>
            <p:txBody>
              <a:bodyPr>
                <a:spAutoFit/>
              </a:bodyPr>
              <a:lstStyle/>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3733" b="1" i="0" u="none" strike="noStrike" kern="1200" cap="none" spc="0" normalizeH="0" baseline="0" noProof="0" dirty="0">
                    <a:ln>
                      <a:noFill/>
                    </a:ln>
                    <a:effectLst/>
                    <a:uLnTx/>
                    <a:uFillTx/>
                    <a:latin typeface="+mj-lt"/>
                    <a:ea typeface="+mn-ea"/>
                    <a:cs typeface="Arial"/>
                  </a:rPr>
                  <a:t>5+</a:t>
                </a:r>
              </a:p>
            </p:txBody>
          </p:sp>
        </p:grpSp>
        <p:grpSp>
          <p:nvGrpSpPr>
            <p:cNvPr id="10" name="Group 9"/>
            <p:cNvGrpSpPr/>
            <p:nvPr/>
          </p:nvGrpSpPr>
          <p:grpSpPr>
            <a:xfrm>
              <a:off x="2372005" y="1462716"/>
              <a:ext cx="1860745" cy="958472"/>
              <a:chOff x="1200918" y="4971210"/>
              <a:chExt cx="1430515" cy="1152904"/>
            </a:xfrm>
          </p:grpSpPr>
          <p:sp>
            <p:nvSpPr>
              <p:cNvPr id="20" name="TextBox 19"/>
              <p:cNvSpPr txBox="1"/>
              <p:nvPr/>
            </p:nvSpPr>
            <p:spPr>
              <a:xfrm>
                <a:off x="1506895" y="5568796"/>
                <a:ext cx="797587" cy="555318"/>
              </a:xfrm>
              <a:prstGeom prst="rect">
                <a:avLst/>
              </a:prstGeom>
              <a:noFill/>
            </p:spPr>
            <p:txBody>
              <a:bodyPr wrap="none">
                <a:spAutoFit/>
              </a:bodyPr>
              <a:lstStyle/>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effectLst/>
                    <a:uLnTx/>
                    <a:uFillTx/>
                    <a:latin typeface="+mj-lt"/>
                    <a:ea typeface="+mn-ea"/>
                    <a:cs typeface="Arial" charset="0"/>
                  </a:rPr>
                  <a:t>Associates </a:t>
                </a:r>
              </a:p>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effectLst/>
                    <a:uLnTx/>
                    <a:uFillTx/>
                    <a:latin typeface="+mj-lt"/>
                    <a:ea typeface="+mn-ea"/>
                    <a:cs typeface="Arial" charset="0"/>
                  </a:rPr>
                  <a:t>Globally</a:t>
                </a:r>
                <a:endParaRPr kumimoji="0" lang="en-US" sz="800" b="0" i="0" u="none" strike="noStrike" kern="1200" cap="none" spc="0" normalizeH="0" baseline="0" noProof="0" dirty="0">
                  <a:ln>
                    <a:noFill/>
                  </a:ln>
                  <a:effectLst/>
                  <a:uLnTx/>
                  <a:uFillTx/>
                  <a:latin typeface="+mj-lt"/>
                  <a:ea typeface="+mn-ea"/>
                  <a:cs typeface="Arial"/>
                </a:endParaRPr>
              </a:p>
            </p:txBody>
          </p:sp>
          <p:sp>
            <p:nvSpPr>
              <p:cNvPr id="21" name="TextBox 20"/>
              <p:cNvSpPr txBox="1"/>
              <p:nvPr/>
            </p:nvSpPr>
            <p:spPr>
              <a:xfrm>
                <a:off x="1200918" y="4971210"/>
                <a:ext cx="1430515" cy="802049"/>
              </a:xfrm>
              <a:prstGeom prst="rect">
                <a:avLst/>
              </a:prstGeom>
              <a:noFill/>
            </p:spPr>
            <p:txBody>
              <a:bodyPr wrap="square">
                <a:spAutoFit/>
              </a:bodyPr>
              <a:lstStyle/>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3733" b="1" i="0" u="none" strike="noStrike" kern="1200" cap="none" spc="0" normalizeH="0" baseline="0" noProof="0" dirty="0">
                    <a:ln>
                      <a:noFill/>
                    </a:ln>
                    <a:effectLst/>
                    <a:uLnTx/>
                    <a:uFillTx/>
                    <a:latin typeface="+mj-lt"/>
                    <a:ea typeface="+mn-ea"/>
                    <a:cs typeface="Arial"/>
                  </a:rPr>
                  <a:t>200+</a:t>
                </a:r>
              </a:p>
            </p:txBody>
          </p:sp>
        </p:grpSp>
        <p:grpSp>
          <p:nvGrpSpPr>
            <p:cNvPr id="11" name="Group 10"/>
            <p:cNvGrpSpPr/>
            <p:nvPr/>
          </p:nvGrpSpPr>
          <p:grpSpPr>
            <a:xfrm>
              <a:off x="3794482" y="1452043"/>
              <a:ext cx="1486758" cy="975837"/>
              <a:chOff x="2294500" y="4958373"/>
              <a:chExt cx="1143000" cy="1173792"/>
            </a:xfrm>
          </p:grpSpPr>
          <p:sp>
            <p:nvSpPr>
              <p:cNvPr id="18" name="TextBox 17"/>
              <p:cNvSpPr txBox="1"/>
              <p:nvPr/>
            </p:nvSpPr>
            <p:spPr>
              <a:xfrm>
                <a:off x="2425141" y="5576848"/>
                <a:ext cx="886318" cy="555317"/>
              </a:xfrm>
              <a:prstGeom prst="rect">
                <a:avLst/>
              </a:prstGeom>
              <a:noFill/>
            </p:spPr>
            <p:txBody>
              <a:bodyPr wrap="none">
                <a:spAutoFit/>
              </a:bodyPr>
              <a:lstStyle/>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effectLst/>
                    <a:uLnTx/>
                    <a:uFillTx/>
                    <a:latin typeface="+mj-lt"/>
                    <a:ea typeface="+mn-ea"/>
                    <a:cs typeface="Arial" charset="0"/>
                  </a:rPr>
                  <a:t>Applications </a:t>
                </a:r>
              </a:p>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effectLst/>
                    <a:uLnTx/>
                    <a:uFillTx/>
                    <a:latin typeface="+mj-lt"/>
                    <a:ea typeface="+mn-ea"/>
                    <a:cs typeface="Arial" charset="0"/>
                  </a:rPr>
                  <a:t>Supported</a:t>
                </a:r>
              </a:p>
            </p:txBody>
          </p:sp>
          <p:sp>
            <p:nvSpPr>
              <p:cNvPr id="19" name="TextBox 18"/>
              <p:cNvSpPr txBox="1"/>
              <p:nvPr/>
            </p:nvSpPr>
            <p:spPr>
              <a:xfrm>
                <a:off x="2294500" y="4958373"/>
                <a:ext cx="1143000" cy="802049"/>
              </a:xfrm>
              <a:prstGeom prst="rect">
                <a:avLst/>
              </a:prstGeom>
              <a:noFill/>
            </p:spPr>
            <p:txBody>
              <a:bodyPr>
                <a:spAutoFit/>
              </a:bodyPr>
              <a:lstStyle/>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3733" b="1" i="0" u="none" strike="noStrike" kern="1200" cap="none" spc="0" normalizeH="0" baseline="0" noProof="0" dirty="0">
                    <a:ln>
                      <a:noFill/>
                    </a:ln>
                    <a:effectLst/>
                    <a:uLnTx/>
                    <a:uFillTx/>
                    <a:latin typeface="+mj-lt"/>
                    <a:ea typeface="+mn-ea"/>
                    <a:cs typeface="Arial"/>
                  </a:rPr>
                  <a:t>130+</a:t>
                </a:r>
                <a:r>
                  <a:rPr kumimoji="0" lang="en-US" sz="3733" b="1" i="0" u="none" strike="noStrike" kern="1200" cap="none" spc="0" normalizeH="0" noProof="0" dirty="0">
                    <a:ln>
                      <a:noFill/>
                    </a:ln>
                    <a:effectLst/>
                    <a:uLnTx/>
                    <a:uFillTx/>
                    <a:latin typeface="+mj-lt"/>
                    <a:ea typeface="+mn-ea"/>
                    <a:cs typeface="Arial"/>
                  </a:rPr>
                  <a:t> </a:t>
                </a:r>
                <a:endParaRPr kumimoji="0" lang="en-US" sz="3733" b="1" i="0" u="none" strike="noStrike" kern="1200" cap="none" spc="0" normalizeH="0" baseline="0" noProof="0" dirty="0">
                  <a:ln>
                    <a:noFill/>
                  </a:ln>
                  <a:effectLst/>
                  <a:uLnTx/>
                  <a:uFillTx/>
                  <a:latin typeface="+mj-lt"/>
                  <a:ea typeface="+mn-ea"/>
                  <a:cs typeface="Arial"/>
                </a:endParaRPr>
              </a:p>
            </p:txBody>
          </p:sp>
        </p:grpSp>
        <p:grpSp>
          <p:nvGrpSpPr>
            <p:cNvPr id="12" name="Group 11"/>
            <p:cNvGrpSpPr/>
            <p:nvPr/>
          </p:nvGrpSpPr>
          <p:grpSpPr>
            <a:xfrm>
              <a:off x="5355706" y="1452042"/>
              <a:ext cx="1486760" cy="962310"/>
              <a:chOff x="3494743" y="4958382"/>
              <a:chExt cx="1143000" cy="1157524"/>
            </a:xfrm>
          </p:grpSpPr>
          <p:sp>
            <p:nvSpPr>
              <p:cNvPr id="16" name="TextBox 15"/>
              <p:cNvSpPr txBox="1"/>
              <p:nvPr/>
            </p:nvSpPr>
            <p:spPr>
              <a:xfrm>
                <a:off x="3538415" y="5560588"/>
                <a:ext cx="1052688" cy="555318"/>
              </a:xfrm>
              <a:prstGeom prst="rect">
                <a:avLst/>
              </a:prstGeom>
              <a:noFill/>
            </p:spPr>
            <p:txBody>
              <a:bodyPr wrap="none">
                <a:spAutoFit/>
              </a:bodyPr>
              <a:lstStyle/>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effectLst/>
                    <a:uLnTx/>
                    <a:uFillTx/>
                    <a:latin typeface="+mj-lt"/>
                    <a:ea typeface="+mn-ea"/>
                    <a:cs typeface="Arial" charset="0"/>
                  </a:rPr>
                  <a:t>Global</a:t>
                </a:r>
              </a:p>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effectLst/>
                    <a:uLnTx/>
                    <a:uFillTx/>
                    <a:latin typeface="+mj-lt"/>
                    <a:ea typeface="+mn-ea"/>
                    <a:cs typeface="Arial" charset="0"/>
                  </a:rPr>
                  <a:t>Delivery centers</a:t>
                </a:r>
                <a:endParaRPr kumimoji="0" lang="en-US" sz="800" b="0" i="0" u="none" strike="noStrike" kern="1200" cap="none" spc="0" normalizeH="0" baseline="0" noProof="0">
                  <a:ln>
                    <a:noFill/>
                  </a:ln>
                  <a:effectLst/>
                  <a:uLnTx/>
                  <a:uFillTx/>
                  <a:latin typeface="+mj-lt"/>
                  <a:ea typeface="+mn-ea"/>
                  <a:cs typeface="Arial"/>
                </a:endParaRPr>
              </a:p>
            </p:txBody>
          </p:sp>
          <p:sp>
            <p:nvSpPr>
              <p:cNvPr id="17" name="TextBox 16"/>
              <p:cNvSpPr txBox="1"/>
              <p:nvPr/>
            </p:nvSpPr>
            <p:spPr>
              <a:xfrm>
                <a:off x="3494743" y="4958382"/>
                <a:ext cx="1143000" cy="802049"/>
              </a:xfrm>
              <a:prstGeom prst="rect">
                <a:avLst/>
              </a:prstGeom>
              <a:noFill/>
            </p:spPr>
            <p:txBody>
              <a:bodyPr>
                <a:spAutoFit/>
              </a:bodyPr>
              <a:lstStyle/>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3733" b="1" i="0" u="none" strike="noStrike" kern="1200" cap="none" spc="0" normalizeH="0" baseline="0" noProof="0" dirty="0">
                    <a:ln>
                      <a:noFill/>
                    </a:ln>
                    <a:effectLst/>
                    <a:uLnTx/>
                    <a:uFillTx/>
                    <a:latin typeface="+mj-lt"/>
                    <a:ea typeface="+mn-ea"/>
                    <a:cs typeface="Arial"/>
                  </a:rPr>
                  <a:t>5</a:t>
                </a:r>
              </a:p>
            </p:txBody>
          </p:sp>
        </p:grpSp>
        <p:sp>
          <p:nvSpPr>
            <p:cNvPr id="13" name="TextBox 12"/>
            <p:cNvSpPr txBox="1"/>
            <p:nvPr/>
          </p:nvSpPr>
          <p:spPr>
            <a:xfrm>
              <a:off x="6645614" y="1432642"/>
              <a:ext cx="1860744" cy="666786"/>
            </a:xfrm>
            <a:prstGeom prst="rect">
              <a:avLst/>
            </a:prstGeom>
            <a:noFill/>
          </p:spPr>
          <p:txBody>
            <a:bodyPr wrap="square">
              <a:spAutoFit/>
            </a:bodyPr>
            <a:lstStyle/>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3733" b="1" i="0" u="none" strike="noStrike" kern="1200" cap="none" spc="0" normalizeH="0" baseline="0" noProof="0">
                  <a:ln>
                    <a:noFill/>
                  </a:ln>
                  <a:effectLst/>
                  <a:uLnTx/>
                  <a:uFillTx/>
                  <a:latin typeface="+mj-lt"/>
                  <a:ea typeface="+mn-ea"/>
                  <a:cs typeface="Arial"/>
                </a:rPr>
                <a:t>3</a:t>
              </a:r>
            </a:p>
          </p:txBody>
        </p:sp>
        <p:sp>
          <p:nvSpPr>
            <p:cNvPr id="14" name="TextBox 13"/>
            <p:cNvSpPr txBox="1"/>
            <p:nvPr/>
          </p:nvSpPr>
          <p:spPr>
            <a:xfrm>
              <a:off x="7124581" y="1959522"/>
              <a:ext cx="902811" cy="400110"/>
            </a:xfrm>
            <a:prstGeom prst="rect">
              <a:avLst/>
            </a:prstGeom>
            <a:noFill/>
          </p:spPr>
          <p:txBody>
            <a:bodyPr wrap="none">
              <a:spAutoFit/>
            </a:bodyPr>
            <a:lstStyle/>
            <a:p>
              <a:pPr marL="0" marR="0" lvl="0" indent="0" algn="ctr" defTabSz="121911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effectLst/>
                  <a:uLnTx/>
                  <a:uFillTx/>
                  <a:latin typeface="+mj-lt"/>
                  <a:ea typeface="+mn-ea"/>
                  <a:cs typeface="Arial" charset="0"/>
                </a:rPr>
                <a:t>Countries</a:t>
              </a:r>
            </a:p>
            <a:p>
              <a:pPr marL="0" marR="0" lvl="0" indent="0" algn="ctr" defTabSz="1219110"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effectLst/>
                <a:uLnTx/>
                <a:uFillTx/>
                <a:latin typeface="+mj-lt"/>
                <a:ea typeface="+mn-ea"/>
                <a:cs typeface="Arial"/>
              </a:endParaRPr>
            </a:p>
          </p:txBody>
        </p:sp>
        <p:cxnSp>
          <p:nvCxnSpPr>
            <p:cNvPr id="15" name="Straight Connector 14"/>
            <p:cNvCxnSpPr/>
            <p:nvPr/>
          </p:nvCxnSpPr>
          <p:spPr>
            <a:xfrm>
              <a:off x="2708830" y="1590888"/>
              <a:ext cx="0" cy="572479"/>
            </a:xfrm>
            <a:prstGeom prst="line">
              <a:avLst/>
            </a:prstGeom>
            <a:noFill/>
            <a:ln>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cxnSp>
      </p:grpSp>
      <p:graphicFrame>
        <p:nvGraphicFramePr>
          <p:cNvPr id="27" name="Table 26"/>
          <p:cNvGraphicFramePr>
            <a:graphicFrameLocks noGrp="1"/>
          </p:cNvGraphicFramePr>
          <p:nvPr>
            <p:extLst>
              <p:ext uri="{D42A27DB-BD31-4B8C-83A1-F6EECF244321}">
                <p14:modId xmlns:p14="http://schemas.microsoft.com/office/powerpoint/2010/main" val="2322666991"/>
              </p:ext>
            </p:extLst>
          </p:nvPr>
        </p:nvGraphicFramePr>
        <p:xfrm>
          <a:off x="568167" y="2842964"/>
          <a:ext cx="7458640" cy="3444376"/>
        </p:xfrm>
        <a:graphic>
          <a:graphicData uri="http://schemas.openxmlformats.org/drawingml/2006/table">
            <a:tbl>
              <a:tblPr firstRow="1" bandRow="1">
                <a:tableStyleId>{5C22544A-7EE6-4342-B048-85BDC9FD1C3A}</a:tableStyleId>
              </a:tblPr>
              <a:tblGrid>
                <a:gridCol w="1864660">
                  <a:extLst>
                    <a:ext uri="{9D8B030D-6E8A-4147-A177-3AD203B41FA5}">
                      <a16:colId xmlns:a16="http://schemas.microsoft.com/office/drawing/2014/main" val="20000"/>
                    </a:ext>
                  </a:extLst>
                </a:gridCol>
                <a:gridCol w="1864660">
                  <a:extLst>
                    <a:ext uri="{9D8B030D-6E8A-4147-A177-3AD203B41FA5}">
                      <a16:colId xmlns:a16="http://schemas.microsoft.com/office/drawing/2014/main" val="20001"/>
                    </a:ext>
                  </a:extLst>
                </a:gridCol>
                <a:gridCol w="1864660">
                  <a:extLst>
                    <a:ext uri="{9D8B030D-6E8A-4147-A177-3AD203B41FA5}">
                      <a16:colId xmlns:a16="http://schemas.microsoft.com/office/drawing/2014/main" val="20002"/>
                    </a:ext>
                  </a:extLst>
                </a:gridCol>
                <a:gridCol w="1864660">
                  <a:extLst>
                    <a:ext uri="{9D8B030D-6E8A-4147-A177-3AD203B41FA5}">
                      <a16:colId xmlns:a16="http://schemas.microsoft.com/office/drawing/2014/main" val="20003"/>
                    </a:ext>
                  </a:extLst>
                </a:gridCol>
              </a:tblGrid>
              <a:tr h="531843">
                <a:tc gridSpan="4">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mj-lt"/>
                          <a:cs typeface="Arial" charset="0"/>
                        </a:rPr>
                        <a:t>MAJOR</a:t>
                      </a:r>
                      <a:r>
                        <a:rPr lang="en-US" sz="2000" b="1" baseline="0">
                          <a:solidFill>
                            <a:schemeClr val="bg1"/>
                          </a:solidFill>
                          <a:latin typeface="+mj-lt"/>
                          <a:cs typeface="Arial" charset="0"/>
                        </a:rPr>
                        <a:t> ENGAGEMENTS</a:t>
                      </a:r>
                    </a:p>
                  </a:txBody>
                  <a:tcPr marL="121920" marR="121920" marT="60960" marB="6096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solidFill>
                      <a:srgbClr val="006A4D"/>
                    </a:solidFill>
                  </a:tcPr>
                </a:tc>
                <a:tc hMerge="1">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sz="1100" b="1">
                        <a:solidFill>
                          <a:prstClr val="black"/>
                        </a:solidFill>
                        <a:latin typeface="Avenir Next"/>
                        <a:cs typeface="Arial"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FFFFFF">
                          <a:lumMod val="65000"/>
                        </a:srgbClr>
                      </a:solidFill>
                      <a:prstDash val="solid"/>
                      <a:round/>
                      <a:headEnd type="none" w="med" len="med"/>
                      <a:tailEnd type="none" w="med" len="med"/>
                    </a:lnT>
                    <a:lnB w="12700" cap="flat" cmpd="sng" algn="ctr">
                      <a:solidFill>
                        <a:srgbClr val="FFFFFF">
                          <a:lumMod val="65000"/>
                        </a:srgbClr>
                      </a:solidFill>
                      <a:prstDash val="solid"/>
                      <a:round/>
                      <a:headEnd type="none" w="med" len="med"/>
                      <a:tailEnd type="none" w="med" len="med"/>
                    </a:lnB>
                    <a:solidFill>
                      <a:schemeClr val="bg1"/>
                    </a:solidFill>
                  </a:tcPr>
                </a:tc>
                <a:tc hMerge="1">
                  <a:txBody>
                    <a:bodyPr/>
                    <a:lstStyle/>
                    <a:p>
                      <a:pPr defTabSz="914355" fontAlgn="base">
                        <a:spcBef>
                          <a:spcPct val="0"/>
                        </a:spcBef>
                        <a:spcAft>
                          <a:spcPct val="0"/>
                        </a:spcAft>
                      </a:pPr>
                      <a:endParaRPr lang="en-US" sz="1100" b="1">
                        <a:solidFill>
                          <a:prstClr val="black"/>
                        </a:solidFill>
                        <a:latin typeface="Avenir Next"/>
                        <a:cs typeface="Arial"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FFFFFF">
                          <a:lumMod val="65000"/>
                        </a:srgbClr>
                      </a:solidFill>
                      <a:prstDash val="solid"/>
                      <a:round/>
                      <a:headEnd type="none" w="med" len="med"/>
                      <a:tailEnd type="none" w="med" len="med"/>
                    </a:lnT>
                    <a:lnB w="12700" cap="flat" cmpd="sng" algn="ctr">
                      <a:solidFill>
                        <a:srgbClr val="FFFFFF">
                          <a:lumMod val="65000"/>
                        </a:srgbClr>
                      </a:solidFill>
                      <a:prstDash val="solid"/>
                      <a:round/>
                      <a:headEnd type="none" w="med" len="med"/>
                      <a:tailEnd type="none" w="med" len="med"/>
                    </a:lnB>
                    <a:solidFill>
                      <a:schemeClr val="bg1"/>
                    </a:solidFill>
                  </a:tcPr>
                </a:tc>
                <a:tc hMerge="1">
                  <a:txBody>
                    <a:bodyPr/>
                    <a:lstStyle/>
                    <a:p>
                      <a:pPr marL="0" marR="0" indent="0" algn="l" defTabSz="685800" rtl="0" eaLnBrk="1" fontAlgn="auto" latinLnBrk="0" hangingPunct="1">
                        <a:lnSpc>
                          <a:spcPct val="100000"/>
                        </a:lnSpc>
                        <a:spcBef>
                          <a:spcPts val="0"/>
                        </a:spcBef>
                        <a:spcAft>
                          <a:spcPts val="0"/>
                        </a:spcAft>
                        <a:buClrTx/>
                        <a:buSzTx/>
                        <a:buFontTx/>
                        <a:buNone/>
                        <a:tabLst/>
                        <a:defRPr/>
                      </a:pPr>
                      <a:endParaRPr lang="en-US" sz="1100" b="1">
                        <a:solidFill>
                          <a:prstClr val="black"/>
                        </a:solidFill>
                        <a:latin typeface="Avenir Next"/>
                        <a:cs typeface="Arial" charset="0"/>
                      </a:endParaRPr>
                    </a:p>
                  </a:txBody>
                  <a:tcPr>
                    <a:lnL w="12700" cap="flat" cmpd="sng" algn="ctr">
                      <a:solidFill>
                        <a:srgbClr val="FFFFFF">
                          <a:lumMod val="65000"/>
                        </a:srgbClr>
                      </a:solidFill>
                      <a:prstDash val="solid"/>
                      <a:round/>
                      <a:headEnd type="none" w="med" len="med"/>
                      <a:tailEnd type="none" w="med" len="med"/>
                    </a:lnL>
                    <a:lnR w="12700" cap="flat" cmpd="sng" algn="ctr">
                      <a:solidFill>
                        <a:srgbClr val="FFFFFF">
                          <a:lumMod val="65000"/>
                        </a:srgbClr>
                      </a:solidFill>
                      <a:prstDash val="solid"/>
                      <a:round/>
                      <a:headEnd type="none" w="med" len="med"/>
                      <a:tailEnd type="none" w="med" len="med"/>
                    </a:lnR>
                    <a:lnT w="12700" cap="flat" cmpd="sng" algn="ctr">
                      <a:solidFill>
                        <a:srgbClr val="FFFFFF">
                          <a:lumMod val="65000"/>
                        </a:srgbClr>
                      </a:solidFill>
                      <a:prstDash val="solid"/>
                      <a:round/>
                      <a:headEnd type="none" w="med" len="med"/>
                      <a:tailEnd type="none" w="med" len="med"/>
                    </a:lnT>
                    <a:lnB w="12700" cap="flat" cmpd="sng" algn="ctr">
                      <a:solidFill>
                        <a:srgbClr val="FFFFFF">
                          <a:lumMod val="6500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92480">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500" b="1">
                          <a:solidFill>
                            <a:schemeClr val="tx1"/>
                          </a:solidFill>
                          <a:latin typeface="+mj-lt"/>
                          <a:cs typeface="Arial" charset="0"/>
                        </a:rPr>
                        <a:t>Managed Services</a:t>
                      </a:r>
                    </a:p>
                  </a:txBody>
                  <a:tcPr marL="121920" marR="121920" marT="60960" marB="6096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500" b="1">
                          <a:solidFill>
                            <a:schemeClr val="tx1"/>
                          </a:solidFill>
                          <a:latin typeface="+mj-lt"/>
                          <a:cs typeface="Arial" charset="0"/>
                        </a:rPr>
                        <a:t>Valuation &amp; Advisory</a:t>
                      </a:r>
                    </a:p>
                  </a:txBody>
                  <a:tcPr marL="121920" marR="121920" marT="60960" marB="6096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500" b="1">
                          <a:solidFill>
                            <a:schemeClr val="tx1"/>
                          </a:solidFill>
                          <a:latin typeface="+mj-lt"/>
                          <a:cs typeface="Arial" charset="0"/>
                        </a:rPr>
                        <a:t>Global Workplace Solutions</a:t>
                      </a:r>
                    </a:p>
                  </a:txBody>
                  <a:tcPr marL="121920" marR="121920" marT="60960" marB="6096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500" b="1">
                          <a:solidFill>
                            <a:schemeClr val="tx1"/>
                          </a:solidFill>
                          <a:latin typeface="+mj-lt"/>
                          <a:cs typeface="Arial" charset="0"/>
                        </a:rPr>
                        <a:t>Data </a:t>
                      </a:r>
                    </a:p>
                    <a:p>
                      <a:pPr marL="0" marR="0" indent="0" algn="ctr" defTabSz="685800" rtl="0" eaLnBrk="1" fontAlgn="auto" latinLnBrk="0" hangingPunct="1">
                        <a:lnSpc>
                          <a:spcPct val="100000"/>
                        </a:lnSpc>
                        <a:spcBef>
                          <a:spcPts val="0"/>
                        </a:spcBef>
                        <a:spcAft>
                          <a:spcPts val="0"/>
                        </a:spcAft>
                        <a:buClrTx/>
                        <a:buSzTx/>
                        <a:buFontTx/>
                        <a:buNone/>
                        <a:tabLst/>
                        <a:defRPr/>
                      </a:pPr>
                      <a:r>
                        <a:rPr lang="en-US" sz="1500" b="1">
                          <a:solidFill>
                            <a:schemeClr val="tx1"/>
                          </a:solidFill>
                          <a:latin typeface="+mj-lt"/>
                          <a:cs typeface="Arial" charset="0"/>
                        </a:rPr>
                        <a:t>Platform</a:t>
                      </a:r>
                    </a:p>
                  </a:txBody>
                  <a:tcPr marL="121920" marR="121920" marT="60960" marB="60960" anchor="ctr">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120053">
                <a:tc>
                  <a:txBody>
                    <a:bodyPr/>
                    <a:lstStyle/>
                    <a:p>
                      <a:pPr marL="0" indent="0" defTabSz="914355" fontAlgn="base">
                        <a:spcBef>
                          <a:spcPct val="0"/>
                        </a:spcBef>
                        <a:spcAft>
                          <a:spcPts val="450"/>
                        </a:spcAft>
                        <a:buFontTx/>
                        <a:buNone/>
                      </a:pPr>
                      <a:r>
                        <a:rPr lang="en-US" sz="1200">
                          <a:solidFill>
                            <a:schemeClr val="bg1">
                              <a:lumMod val="65000"/>
                            </a:schemeClr>
                          </a:solidFill>
                          <a:latin typeface="+mj-lt"/>
                          <a:cs typeface="Arial" charset="0"/>
                        </a:rPr>
                        <a:t>Support</a:t>
                      </a:r>
                      <a:r>
                        <a:rPr lang="en-US" sz="1200" baseline="0">
                          <a:solidFill>
                            <a:schemeClr val="bg1">
                              <a:lumMod val="65000"/>
                            </a:schemeClr>
                          </a:solidFill>
                          <a:latin typeface="+mj-lt"/>
                          <a:cs typeface="Arial" charset="0"/>
                        </a:rPr>
                        <a:t> for 130+ applications across various business domains and geographies</a:t>
                      </a:r>
                      <a:endParaRPr lang="en-US" sz="1200">
                        <a:solidFill>
                          <a:schemeClr val="bg1">
                            <a:lumMod val="65000"/>
                          </a:schemeClr>
                        </a:solidFill>
                        <a:latin typeface="+mj-lt"/>
                        <a:cs typeface="Arial" charset="0"/>
                      </a:endParaRPr>
                    </a:p>
                    <a:p>
                      <a:pPr marL="91440" marR="0" indent="-91440" algn="l" defTabSz="914355" rtl="0" eaLnBrk="1" fontAlgn="base" latinLnBrk="0" hangingPunct="1">
                        <a:lnSpc>
                          <a:spcPct val="100000"/>
                        </a:lnSpc>
                        <a:spcBef>
                          <a:spcPct val="0"/>
                        </a:spcBef>
                        <a:spcAft>
                          <a:spcPts val="0"/>
                        </a:spcAft>
                        <a:buClrTx/>
                        <a:buSzTx/>
                        <a:buFont typeface="Arial"/>
                        <a:buChar char="•"/>
                        <a:tabLst/>
                        <a:defRPr/>
                      </a:pPr>
                      <a:r>
                        <a:rPr lang="en-US" sz="1200" b="1">
                          <a:solidFill>
                            <a:srgbClr val="006A4D"/>
                          </a:solidFill>
                          <a:latin typeface="+mj-lt"/>
                        </a:rPr>
                        <a:t>80+ FTEs</a:t>
                      </a:r>
                      <a:r>
                        <a:rPr lang="en-US" sz="1200" b="1" baseline="0">
                          <a:solidFill>
                            <a:srgbClr val="006A4D"/>
                          </a:solidFill>
                          <a:latin typeface="+mj-lt"/>
                        </a:rPr>
                        <a:t> </a:t>
                      </a:r>
                    </a:p>
                  </a:txBody>
                  <a:tcPr marL="121920" marR="121920" marT="60960" marB="60960">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solidFill>
                      <a:schemeClr val="bg1"/>
                    </a:solidFill>
                  </a:tcPr>
                </a:tc>
                <a:tc>
                  <a:txBody>
                    <a:bodyPr/>
                    <a:lstStyle/>
                    <a:p>
                      <a:pPr marL="0" marR="0" indent="0" algn="l" defTabSz="914355" rtl="0" eaLnBrk="1" fontAlgn="base" latinLnBrk="0" hangingPunct="1">
                        <a:lnSpc>
                          <a:spcPct val="100000"/>
                        </a:lnSpc>
                        <a:spcBef>
                          <a:spcPct val="0"/>
                        </a:spcBef>
                        <a:spcAft>
                          <a:spcPts val="450"/>
                        </a:spcAft>
                        <a:buClrTx/>
                        <a:buSzTx/>
                        <a:buFontTx/>
                        <a:buNone/>
                        <a:tabLst/>
                        <a:defRPr/>
                      </a:pPr>
                      <a:r>
                        <a:rPr lang="en-US" sz="1200" kern="1200">
                          <a:solidFill>
                            <a:schemeClr val="bg1">
                              <a:lumMod val="65000"/>
                            </a:schemeClr>
                          </a:solidFill>
                          <a:latin typeface="+mj-lt"/>
                          <a:ea typeface="+mn-ea"/>
                          <a:cs typeface="Arial" charset="0"/>
                        </a:rPr>
                        <a:t>Agile POD based Delivery for valuations</a:t>
                      </a:r>
                    </a:p>
                    <a:p>
                      <a:pPr marL="91440" marR="0" indent="-91440" algn="l" defTabSz="914355" rtl="0" eaLnBrk="1" fontAlgn="base" latinLnBrk="0" hangingPunct="1">
                        <a:lnSpc>
                          <a:spcPct val="90000"/>
                        </a:lnSpc>
                        <a:spcBef>
                          <a:spcPct val="0"/>
                        </a:spcBef>
                        <a:spcAft>
                          <a:spcPts val="0"/>
                        </a:spcAft>
                        <a:buClrTx/>
                        <a:buSzPct val="100000"/>
                        <a:buFont typeface="Arial" panose="020B0604020202020204" pitchFamily="34" charset="0"/>
                        <a:buChar char="•"/>
                        <a:tabLst/>
                        <a:defRPr/>
                      </a:pPr>
                      <a:r>
                        <a:rPr lang="en-US" sz="1200" b="1">
                          <a:solidFill>
                            <a:srgbClr val="006A4D"/>
                          </a:solidFill>
                          <a:latin typeface="+mj-lt"/>
                        </a:rPr>
                        <a:t>40+ FTEs </a:t>
                      </a:r>
                      <a:r>
                        <a:rPr lang="en-US" sz="1200" b="1" baseline="0">
                          <a:solidFill>
                            <a:srgbClr val="006A4D"/>
                          </a:solidFill>
                          <a:latin typeface="+mj-lt"/>
                        </a:rPr>
                        <a:t> </a:t>
                      </a:r>
                    </a:p>
                  </a:txBody>
                  <a:tcPr marL="121920" marR="121920" marT="60960" marB="60960">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solidFill>
                      <a:schemeClr val="bg1"/>
                    </a:solidFill>
                  </a:tcPr>
                </a:tc>
                <a:tc>
                  <a:txBody>
                    <a:bodyPr/>
                    <a:lstStyle/>
                    <a:p>
                      <a:pPr marL="0" marR="0" indent="0" algn="l" defTabSz="914355" rtl="0" eaLnBrk="1" fontAlgn="base" latinLnBrk="0" hangingPunct="1">
                        <a:lnSpc>
                          <a:spcPct val="100000"/>
                        </a:lnSpc>
                        <a:spcBef>
                          <a:spcPct val="0"/>
                        </a:spcBef>
                        <a:spcAft>
                          <a:spcPts val="450"/>
                        </a:spcAft>
                        <a:buClrTx/>
                        <a:buSzTx/>
                        <a:buFontTx/>
                        <a:buNone/>
                        <a:tabLst/>
                        <a:defRPr/>
                      </a:pPr>
                      <a:r>
                        <a:rPr lang="en-US" sz="1200" kern="1200">
                          <a:solidFill>
                            <a:schemeClr val="bg1">
                              <a:lumMod val="65000"/>
                            </a:schemeClr>
                          </a:solidFill>
                          <a:latin typeface="+mj-lt"/>
                          <a:ea typeface="+mn-ea"/>
                          <a:cs typeface="Arial" charset="0"/>
                        </a:rPr>
                        <a:t>Application Development for Lease management and Facility management solutions. Successful</a:t>
                      </a:r>
                      <a:r>
                        <a:rPr lang="en-US" sz="1200" kern="1200" baseline="0">
                          <a:solidFill>
                            <a:schemeClr val="bg1">
                              <a:lumMod val="65000"/>
                            </a:schemeClr>
                          </a:solidFill>
                          <a:latin typeface="+mj-lt"/>
                          <a:ea typeface="+mn-ea"/>
                          <a:cs typeface="Arial" charset="0"/>
                        </a:rPr>
                        <a:t> product build outs (myVantage, Cost Estimator)</a:t>
                      </a:r>
                      <a:endParaRPr lang="en-US" sz="1200" kern="1200">
                        <a:solidFill>
                          <a:schemeClr val="bg1">
                            <a:lumMod val="65000"/>
                          </a:schemeClr>
                        </a:solidFill>
                        <a:latin typeface="+mj-lt"/>
                        <a:ea typeface="+mn-ea"/>
                        <a:cs typeface="Arial" charset="0"/>
                      </a:endParaRPr>
                    </a:p>
                    <a:p>
                      <a:pPr marL="91440" marR="0" indent="-91440" algn="l" defTabSz="914355" rtl="0" eaLnBrk="1" fontAlgn="base" latinLnBrk="0" hangingPunct="1">
                        <a:lnSpc>
                          <a:spcPct val="100000"/>
                        </a:lnSpc>
                        <a:spcBef>
                          <a:spcPct val="0"/>
                        </a:spcBef>
                        <a:spcAft>
                          <a:spcPts val="0"/>
                        </a:spcAft>
                        <a:buClrTx/>
                        <a:buSzTx/>
                        <a:buFont typeface="Arial" panose="020B0604020202020204" pitchFamily="34" charset="0"/>
                        <a:buChar char="•"/>
                        <a:tabLst/>
                        <a:defRPr/>
                      </a:pPr>
                      <a:r>
                        <a:rPr lang="en-US" sz="1200" b="1">
                          <a:solidFill>
                            <a:srgbClr val="006A4D"/>
                          </a:solidFill>
                          <a:latin typeface="+mj-lt"/>
                        </a:rPr>
                        <a:t>20+ FTEs</a:t>
                      </a:r>
                    </a:p>
                  </a:txBody>
                  <a:tcPr marL="121920" marR="121920" marT="60960" marB="60960">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solidFill>
                      <a:schemeClr val="bg1"/>
                    </a:solidFill>
                  </a:tcPr>
                </a:tc>
                <a:tc>
                  <a:txBody>
                    <a:bodyPr/>
                    <a:lstStyle/>
                    <a:p>
                      <a:pPr marL="0" indent="0" defTabSz="914355" fontAlgn="base">
                        <a:spcBef>
                          <a:spcPct val="0"/>
                        </a:spcBef>
                        <a:spcAft>
                          <a:spcPts val="450"/>
                        </a:spcAft>
                        <a:buFontTx/>
                        <a:buNone/>
                      </a:pPr>
                      <a:r>
                        <a:rPr lang="en-US" sz="1200">
                          <a:solidFill>
                            <a:schemeClr val="bg1">
                              <a:lumMod val="65000"/>
                            </a:schemeClr>
                          </a:solidFill>
                          <a:latin typeface="+mj-lt"/>
                          <a:cs typeface="Arial" charset="0"/>
                        </a:rPr>
                        <a:t>Support CBRE’s data platform to facilitate analytics and reporting</a:t>
                      </a:r>
                    </a:p>
                    <a:p>
                      <a:pPr marL="91440" marR="0" indent="-91440" algn="l" defTabSz="685800" rtl="0" eaLnBrk="1" fontAlgn="auto" latinLnBrk="0" hangingPunct="1">
                        <a:lnSpc>
                          <a:spcPct val="100000"/>
                        </a:lnSpc>
                        <a:spcBef>
                          <a:spcPts val="0"/>
                        </a:spcBef>
                        <a:spcAft>
                          <a:spcPts val="0"/>
                        </a:spcAft>
                        <a:buClrTx/>
                        <a:buSzTx/>
                        <a:buFont typeface="Arial"/>
                        <a:buChar char="•"/>
                        <a:tabLst/>
                        <a:defRPr/>
                      </a:pPr>
                      <a:r>
                        <a:rPr lang="en-US" sz="1200" b="1">
                          <a:solidFill>
                            <a:srgbClr val="006A4D"/>
                          </a:solidFill>
                          <a:latin typeface="+mj-lt"/>
                        </a:rPr>
                        <a:t>25+ FTEs </a:t>
                      </a:r>
                      <a:r>
                        <a:rPr lang="en-US" sz="1200" b="1" baseline="0">
                          <a:solidFill>
                            <a:srgbClr val="006A4D"/>
                          </a:solidFill>
                          <a:latin typeface="+mj-lt"/>
                        </a:rPr>
                        <a:t> </a:t>
                      </a:r>
                    </a:p>
                  </a:txBody>
                  <a:tcPr marL="121920" marR="121920" marT="60960" marB="60960">
                    <a:lnL w="12700" cap="flat" cmpd="sng" algn="ctr">
                      <a:solidFill>
                        <a:srgbClr val="FFFFFF">
                          <a:lumMod val="85000"/>
                        </a:srgbClr>
                      </a:solidFill>
                      <a:prstDash val="solid"/>
                      <a:round/>
                      <a:headEnd type="none" w="med" len="med"/>
                      <a:tailEnd type="none" w="med" len="med"/>
                    </a:lnL>
                    <a:lnR w="12700" cap="flat" cmpd="sng" algn="ctr">
                      <a:solidFill>
                        <a:srgbClr val="FFFFFF">
                          <a:lumMod val="85000"/>
                        </a:srgbClr>
                      </a:solidFill>
                      <a:prstDash val="solid"/>
                      <a:round/>
                      <a:headEnd type="none" w="med" len="med"/>
                      <a:tailEnd type="none" w="med" len="med"/>
                    </a:lnR>
                    <a:lnT w="12700" cap="flat" cmpd="sng" algn="ctr">
                      <a:solidFill>
                        <a:srgbClr val="FFFFFF">
                          <a:lumMod val="85000"/>
                        </a:srgbClr>
                      </a:solidFill>
                      <a:prstDash val="solid"/>
                      <a:round/>
                      <a:headEnd type="none" w="med" len="med"/>
                      <a:tailEnd type="none" w="med" len="med"/>
                    </a:lnT>
                    <a:lnB w="12700" cap="flat" cmpd="sng" algn="ctr">
                      <a:solidFill>
                        <a:srgbClr val="FFFFFF">
                          <a:lumMod val="85000"/>
                        </a:srgb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cxnSp>
        <p:nvCxnSpPr>
          <p:cNvPr id="28" name="Straight Connector 27"/>
          <p:cNvCxnSpPr/>
          <p:nvPr/>
        </p:nvCxnSpPr>
        <p:spPr>
          <a:xfrm>
            <a:off x="8508162" y="3680927"/>
            <a:ext cx="3288517" cy="0"/>
          </a:xfrm>
          <a:prstGeom prst="line">
            <a:avLst/>
          </a:prstGeom>
          <a:ln>
            <a:solidFill>
              <a:schemeClr val="bg1">
                <a:lumMod val="65000"/>
              </a:schemeClr>
            </a:solidFill>
            <a:prstDash val="sysDash"/>
          </a:ln>
        </p:spPr>
        <p:style>
          <a:lnRef idx="2">
            <a:schemeClr val="accent1"/>
          </a:lnRef>
          <a:fillRef idx="0">
            <a:schemeClr val="accent1"/>
          </a:fillRef>
          <a:effectRef idx="1">
            <a:schemeClr val="accent1"/>
          </a:effectRef>
          <a:fontRef idx="minor">
            <a:schemeClr val="tx1"/>
          </a:fontRef>
        </p:style>
      </p:cxnSp>
      <p:grpSp>
        <p:nvGrpSpPr>
          <p:cNvPr id="29" name="Group 28"/>
          <p:cNvGrpSpPr/>
          <p:nvPr/>
        </p:nvGrpSpPr>
        <p:grpSpPr>
          <a:xfrm>
            <a:off x="8580797" y="2940502"/>
            <a:ext cx="2641012" cy="591701"/>
            <a:chOff x="8562734" y="2935274"/>
            <a:chExt cx="2641012" cy="591701"/>
          </a:xfrm>
        </p:grpSpPr>
        <p:pic>
          <p:nvPicPr>
            <p:cNvPr id="30" name="Picture 29"/>
            <p:cNvPicPr>
              <a:picLocks noChangeAspect="1"/>
            </p:cNvPicPr>
            <p:nvPr/>
          </p:nvPicPr>
          <p:blipFill rotWithShape="1">
            <a:blip r:embed="rId2" cstate="print">
              <a:extLst>
                <a:ext uri="{28A0092B-C50C-407E-A947-70E740481C1C}">
                  <a14:useLocalDpi xmlns:a14="http://schemas.microsoft.com/office/drawing/2010/main" val="0"/>
                </a:ext>
              </a:extLst>
            </a:blip>
            <a:srcRect l="35359"/>
            <a:stretch/>
          </p:blipFill>
          <p:spPr>
            <a:xfrm>
              <a:off x="8562734" y="2935274"/>
              <a:ext cx="1238030" cy="591701"/>
            </a:xfrm>
            <a:prstGeom prst="rect">
              <a:avLst/>
            </a:prstGeom>
          </p:spPr>
        </p:pic>
        <p:pic>
          <p:nvPicPr>
            <p:cNvPr id="31" name="Picture 2" descr="Image result for cbre 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227351" y="3128038"/>
              <a:ext cx="976395" cy="246387"/>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p:cNvSpPr/>
          <p:nvPr/>
        </p:nvSpPr>
        <p:spPr>
          <a:xfrm>
            <a:off x="9862843" y="3066676"/>
            <a:ext cx="338555" cy="369332"/>
          </a:xfrm>
          <a:prstGeom prst="rect">
            <a:avLst/>
          </a:prstGeom>
        </p:spPr>
        <p:txBody>
          <a:bodyPr wrap="none">
            <a:spAutoFit/>
          </a:bodyPr>
          <a:lstStyle/>
          <a:p>
            <a:pPr lvl="0" algn="ctr" defTabSz="1219110" fontAlgn="base">
              <a:spcBef>
                <a:spcPct val="0"/>
              </a:spcBef>
              <a:spcAft>
                <a:spcPct val="0"/>
              </a:spcAft>
              <a:defRPr/>
            </a:pPr>
            <a:r>
              <a:rPr lang="en-US" b="1" dirty="0">
                <a:solidFill>
                  <a:schemeClr val="bg1">
                    <a:lumMod val="50000"/>
                  </a:schemeClr>
                </a:solidFill>
                <a:latin typeface="+mj-lt"/>
                <a:cs typeface="Arial"/>
              </a:rPr>
              <a:t>X</a:t>
            </a:r>
          </a:p>
        </p:txBody>
      </p:sp>
    </p:spTree>
    <p:extLst>
      <p:ext uri="{BB962C8B-B14F-4D97-AF65-F5344CB8AC3E}">
        <p14:creationId xmlns:p14="http://schemas.microsoft.com/office/powerpoint/2010/main" val="424567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588" y="1824002"/>
            <a:ext cx="5440280" cy="978729"/>
          </a:xfrm>
        </p:spPr>
        <p:txBody>
          <a:bodyPr/>
          <a:lstStyle/>
          <a:p>
            <a:r>
              <a:rPr lang="en-US" sz="3200" dirty="0"/>
              <a:t>We are a leading digital partner in real estate</a:t>
            </a:r>
          </a:p>
        </p:txBody>
      </p:sp>
      <p:sp>
        <p:nvSpPr>
          <p:cNvPr id="3" name="Slide Number Placeholder 2"/>
          <p:cNvSpPr>
            <a:spLocks noGrp="1"/>
          </p:cNvSpPr>
          <p:nvPr>
            <p:ph type="sldNum" sz="quarter" idx="13"/>
          </p:nvPr>
        </p:nvSpPr>
        <p:spPr/>
        <p:txBody>
          <a:bodyPr/>
          <a:lstStyle/>
          <a:p>
            <a:fld id="{CDEE2954-54E9-4846-B9AA-9D6731F553AF}" type="slidenum">
              <a:rPr lang="en-US" smtClean="0"/>
              <a:pPr/>
              <a:t>49</a:t>
            </a:fld>
            <a:endParaRPr lang="en-US"/>
          </a:p>
        </p:txBody>
      </p:sp>
      <p:pic>
        <p:nvPicPr>
          <p:cNvPr id="12" name="Picture 11" descr="C:\Users\144562\Desktop\cbre_logo_left.gif"/>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39823" y="1917727"/>
            <a:ext cx="1254548" cy="307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40588" y="3450162"/>
            <a:ext cx="3664786" cy="584775"/>
          </a:xfrm>
          <a:prstGeom prst="rect">
            <a:avLst/>
          </a:prstGeom>
        </p:spPr>
        <p:txBody>
          <a:bodyPr wrap="none">
            <a:spAutoFit/>
          </a:bodyPr>
          <a:lstStyle/>
          <a:p>
            <a:r>
              <a:rPr lang="en-US" sz="1600" b="1" dirty="0">
                <a:latin typeface="Arial" panose="020B0604020202020204" pitchFamily="34" charset="0"/>
                <a:cs typeface="Arial" panose="020B0604020202020204" pitchFamily="34" charset="0"/>
              </a:rPr>
              <a:t>3 OF THE TOP 5 </a:t>
            </a:r>
          </a:p>
          <a:p>
            <a:r>
              <a:rPr lang="en-US" sz="1600" dirty="0">
                <a:solidFill>
                  <a:schemeClr val="bg2">
                    <a:lumMod val="50000"/>
                  </a:schemeClr>
                </a:solidFill>
                <a:latin typeface="Arial" panose="020B0604020202020204" pitchFamily="34" charset="0"/>
                <a:cs typeface="Arial" panose="020B0604020202020204" pitchFamily="34" charset="0"/>
              </a:rPr>
              <a:t>commercial real estate firms as clients</a:t>
            </a:r>
            <a:endParaRPr lang="en-US" sz="1600" dirty="0">
              <a:solidFill>
                <a:schemeClr val="bg2">
                  <a:lumMod val="50000"/>
                </a:schemeClr>
              </a:solidFill>
            </a:endParaRPr>
          </a:p>
        </p:txBody>
      </p:sp>
      <p:sp>
        <p:nvSpPr>
          <p:cNvPr id="18" name="Rectangle 17"/>
          <p:cNvSpPr/>
          <p:nvPr/>
        </p:nvSpPr>
        <p:spPr>
          <a:xfrm>
            <a:off x="340588" y="4304595"/>
            <a:ext cx="1997663" cy="584775"/>
          </a:xfrm>
          <a:prstGeom prst="rect">
            <a:avLst/>
          </a:prstGeom>
        </p:spPr>
        <p:txBody>
          <a:bodyPr wrap="none">
            <a:spAutoFit/>
          </a:bodyPr>
          <a:lstStyle/>
          <a:p>
            <a:r>
              <a:rPr lang="en-US" sz="1600" b="1" dirty="0"/>
              <a:t>1000+ </a:t>
            </a:r>
          </a:p>
          <a:p>
            <a:r>
              <a:rPr lang="en-US" sz="1600" dirty="0">
                <a:solidFill>
                  <a:schemeClr val="bg2">
                    <a:lumMod val="50000"/>
                  </a:schemeClr>
                </a:solidFill>
              </a:rPr>
              <a:t>industry consultants</a:t>
            </a:r>
          </a:p>
        </p:txBody>
      </p:sp>
      <p:sp>
        <p:nvSpPr>
          <p:cNvPr id="19" name="Rectangle 18"/>
          <p:cNvSpPr/>
          <p:nvPr/>
        </p:nvSpPr>
        <p:spPr>
          <a:xfrm>
            <a:off x="340588" y="5159027"/>
            <a:ext cx="2708883" cy="584775"/>
          </a:xfrm>
          <a:prstGeom prst="rect">
            <a:avLst/>
          </a:prstGeom>
        </p:spPr>
        <p:txBody>
          <a:bodyPr wrap="none">
            <a:spAutoFit/>
          </a:bodyPr>
          <a:lstStyle/>
          <a:p>
            <a:r>
              <a:rPr lang="en-US" sz="1600" b="1" dirty="0"/>
              <a:t>GLOBAL ENGAGEMENTS</a:t>
            </a:r>
          </a:p>
          <a:p>
            <a:r>
              <a:rPr lang="en-US" sz="1600" dirty="0">
                <a:solidFill>
                  <a:schemeClr val="bg2">
                    <a:lumMod val="50000"/>
                  </a:schemeClr>
                </a:solidFill>
              </a:rPr>
              <a:t>across NA, EMEA &amp; APAC</a:t>
            </a:r>
          </a:p>
        </p:txBody>
      </p:sp>
      <p:sp>
        <p:nvSpPr>
          <p:cNvPr id="20" name="Google Shape;140;p20"/>
          <p:cNvSpPr/>
          <p:nvPr/>
        </p:nvSpPr>
        <p:spPr>
          <a:xfrm>
            <a:off x="420779" y="3130258"/>
            <a:ext cx="1031652" cy="100936"/>
          </a:xfrm>
          <a:prstGeom prst="rect">
            <a:avLst/>
          </a:prstGeom>
          <a:solidFill>
            <a:srgbClr val="006A4D"/>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47E0C1"/>
              </a:solidFill>
              <a:latin typeface="Helvetica Neue"/>
              <a:ea typeface="Helvetica Neue"/>
              <a:cs typeface="Helvetica Neue"/>
              <a:sym typeface="Helvetica Neue"/>
            </a:endParaRPr>
          </a:p>
        </p:txBody>
      </p:sp>
      <p:pic>
        <p:nvPicPr>
          <p:cNvPr id="2052" name="Picture 4" descr="Image result for stockland logo"/>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05098" y="5243206"/>
            <a:ext cx="1431677" cy="3691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ushman and wakefield logo"/>
          <p:cNvPicPr>
            <a:picLocks noChangeAspect="1" noChangeArrowheads="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val="0"/>
              </a:ext>
            </a:extLst>
          </a:blip>
          <a:srcRect t="27112" b="16371"/>
          <a:stretch/>
        </p:blipFill>
        <p:spPr bwMode="auto">
          <a:xfrm>
            <a:off x="10151432" y="2900344"/>
            <a:ext cx="1595601" cy="5074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realogy logo"/>
          <p:cNvPicPr>
            <a:picLocks noChangeAspect="1" noChangeArrowheads="1"/>
          </p:cNvPicPr>
          <p:nvPr/>
        </p:nvPicPr>
        <p:blipFill rotWithShape="1">
          <a:blip r:embed="rId5" cstate="print">
            <a:duotone>
              <a:schemeClr val="bg2">
                <a:shade val="45000"/>
                <a:satMod val="135000"/>
              </a:schemeClr>
              <a:prstClr val="white"/>
            </a:duotone>
            <a:extLst>
              <a:ext uri="{28A0092B-C50C-407E-A947-70E740481C1C}">
                <a14:useLocalDpi xmlns:a14="http://schemas.microsoft.com/office/drawing/2010/main" val="0"/>
              </a:ext>
            </a:extLst>
          </a:blip>
          <a:srcRect t="22993" b="26264"/>
          <a:stretch/>
        </p:blipFill>
        <p:spPr bwMode="auto">
          <a:xfrm>
            <a:off x="8584020" y="1875800"/>
            <a:ext cx="1473833" cy="39166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Nokas VÃ¤rdehantering AB logo"/>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60605" y="2992750"/>
            <a:ext cx="1612985" cy="32259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jll logo"/>
          <p:cNvPicPr>
            <a:picLocks noChangeAspect="1" noChangeArrowheads="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6201" y="1802153"/>
            <a:ext cx="1206062" cy="538959"/>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rentokil logo"/>
          <p:cNvPicPr>
            <a:picLocks noChangeAspect="1" noChangeArrowheads="1"/>
          </p:cNvPicPr>
          <p:nvPr/>
        </p:nvPicPr>
        <p:blipFill rotWithShape="1">
          <a:blip r:embed="rId8" cstate="print">
            <a:duotone>
              <a:schemeClr val="bg2">
                <a:shade val="45000"/>
                <a:satMod val="135000"/>
              </a:schemeClr>
              <a:prstClr val="white"/>
            </a:duotone>
            <a:extLst>
              <a:ext uri="{28A0092B-C50C-407E-A947-70E740481C1C}">
                <a14:useLocalDpi xmlns:a14="http://schemas.microsoft.com/office/drawing/2010/main" val="0"/>
              </a:ext>
            </a:extLst>
          </a:blip>
          <a:srcRect t="24902" b="23437"/>
          <a:stretch/>
        </p:blipFill>
        <p:spPr bwMode="auto">
          <a:xfrm>
            <a:off x="8713944" y="2840470"/>
            <a:ext cx="1213984" cy="62715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Image result for aimco logo"/>
          <p:cNvPicPr>
            <a:picLocks noChangeAspect="1" noChangeArrowheads="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94826" y="3871034"/>
            <a:ext cx="1544542" cy="823756"/>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Image result for charter hall logo"/>
          <p:cNvPicPr>
            <a:picLocks noChangeAspect="1" noChangeArrowheads="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473590" y="4004135"/>
            <a:ext cx="1694693" cy="557555"/>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Image result for trg real estate logo"/>
          <p:cNvPicPr>
            <a:picLocks noChangeAspect="1" noChangeArrowheads="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91394" y="5245979"/>
            <a:ext cx="1351406" cy="363558"/>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Image result for iss logo"/>
          <p:cNvPicPr>
            <a:picLocks noChangeAspect="1" noChangeArrowheads="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2935" y="3937473"/>
            <a:ext cx="792595" cy="690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72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A0DF-4AFF-5143-A413-AA61E14EEAC1}"/>
              </a:ext>
            </a:extLst>
          </p:cNvPr>
          <p:cNvSpPr>
            <a:spLocks noGrp="1"/>
          </p:cNvSpPr>
          <p:nvPr>
            <p:ph type="title"/>
          </p:nvPr>
        </p:nvSpPr>
        <p:spPr>
          <a:xfrm>
            <a:off x="938274" y="2035357"/>
            <a:ext cx="8142664" cy="3478764"/>
          </a:xfrm>
          <a:ln>
            <a:noFill/>
          </a:ln>
        </p:spPr>
        <p:txBody>
          <a:bodyPr>
            <a:noAutofit/>
          </a:bodyPr>
          <a:lstStyle/>
          <a:p>
            <a:br>
              <a:rPr lang="en-US" sz="3733" dirty="0">
                <a:latin typeface="+mj-lt"/>
                <a:cs typeface="Arial" panose="020B0604020202020204" pitchFamily="34" charset="0"/>
              </a:rPr>
            </a:br>
            <a:r>
              <a:rPr lang="en-US" sz="3200" dirty="0">
                <a:latin typeface="+mj-lt"/>
                <a:cs typeface="Arial" panose="020B0604020202020204" pitchFamily="34" charset="0"/>
              </a:rPr>
              <a:t>Drive </a:t>
            </a:r>
            <a:r>
              <a:rPr lang="en-US" sz="3200" dirty="0">
                <a:solidFill>
                  <a:srgbClr val="006A4D"/>
                </a:solidFill>
                <a:latin typeface="+mj-lt"/>
                <a:cs typeface="Arial" panose="020B0604020202020204" pitchFamily="34" charset="0"/>
              </a:rPr>
              <a:t>revenue growth </a:t>
            </a:r>
            <a:r>
              <a:rPr lang="en-US" sz="3200" dirty="0">
                <a:latin typeface="+mj-lt"/>
                <a:cs typeface="Arial" panose="020B0604020202020204" pitchFamily="34" charset="0"/>
              </a:rPr>
              <a:t>by attracting, retaining &amp; delighting customers through a consistent, customizable experience across the CBRE service lifecycle. </a:t>
            </a:r>
            <a:br>
              <a:rPr lang="en-US" sz="3200" dirty="0">
                <a:latin typeface="+mj-lt"/>
                <a:cs typeface="Arial" panose="020B0604020202020204" pitchFamily="34" charset="0"/>
              </a:rPr>
            </a:br>
            <a:br>
              <a:rPr lang="en-US" sz="3200" dirty="0">
                <a:latin typeface="+mj-lt"/>
                <a:cs typeface="Arial" panose="020B0604020202020204" pitchFamily="34" charset="0"/>
              </a:rPr>
            </a:br>
            <a:br>
              <a:rPr lang="en-US" sz="3200" dirty="0">
                <a:latin typeface="+mj-lt"/>
                <a:cs typeface="Arial" panose="020B0604020202020204" pitchFamily="34" charset="0"/>
              </a:rPr>
            </a:br>
            <a:br>
              <a:rPr lang="en-US" sz="3200" dirty="0">
                <a:latin typeface="+mj-lt"/>
                <a:cs typeface="Arial" panose="020B0604020202020204" pitchFamily="34" charset="0"/>
              </a:rPr>
            </a:br>
            <a:br>
              <a:rPr lang="en-US" sz="3200" dirty="0">
                <a:latin typeface="+mj-lt"/>
                <a:cs typeface="Arial" panose="020B0604020202020204" pitchFamily="34" charset="0"/>
              </a:rPr>
            </a:br>
            <a:endParaRPr lang="en-US" sz="3200" dirty="0">
              <a:solidFill>
                <a:srgbClr val="FF8C29"/>
              </a:solidFill>
              <a:latin typeface="+mj-lt"/>
              <a:cs typeface="Arial" panose="020B0604020202020204" pitchFamily="34" charset="0"/>
            </a:endParaRPr>
          </a:p>
        </p:txBody>
      </p:sp>
      <p:sp>
        <p:nvSpPr>
          <p:cNvPr id="3" name="Google Shape;414;p60"/>
          <p:cNvSpPr txBox="1"/>
          <p:nvPr/>
        </p:nvSpPr>
        <p:spPr>
          <a:xfrm>
            <a:off x="938272" y="1097407"/>
            <a:ext cx="4444123" cy="533504"/>
          </a:xfrm>
          <a:prstGeom prst="rect">
            <a:avLst/>
          </a:prstGeom>
          <a:noFill/>
          <a:ln>
            <a:solidFill>
              <a:srgbClr val="006A4D"/>
            </a:solidFill>
          </a:ln>
        </p:spPr>
        <p:txBody>
          <a:bodyPr spcFirstLastPara="1" wrap="square" lIns="121900" tIns="121900" rIns="121900" bIns="121900" anchor="t" anchorCtr="0">
            <a:spAutoFit/>
          </a:bodyPr>
          <a:lstStyle/>
          <a:p>
            <a:pPr lvl="0" algn="ctr"/>
            <a:r>
              <a:rPr lang="en-US" spc="200">
                <a:latin typeface="+mj-lt"/>
                <a:ea typeface="Avenir Next" charset="0"/>
                <a:cs typeface="Arial" panose="020B0604020202020204" pitchFamily="34" charset="0"/>
              </a:rPr>
              <a:t>CBRE’S BUSINESS GOAL</a:t>
            </a:r>
          </a:p>
        </p:txBody>
      </p:sp>
    </p:spTree>
    <p:extLst>
      <p:ext uri="{BB962C8B-B14F-4D97-AF65-F5344CB8AC3E}">
        <p14:creationId xmlns:p14="http://schemas.microsoft.com/office/powerpoint/2010/main" val="75840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3"/>
          </p:nvPr>
        </p:nvSpPr>
        <p:spPr/>
        <p:txBody>
          <a:bodyPr/>
          <a:lstStyle/>
          <a:p>
            <a:fld id="{CDEE2954-54E9-4846-B9AA-9D6731F553AF}" type="slidenum">
              <a:rPr lang="en-US" smtClean="0"/>
              <a:pPr/>
              <a:t>50</a:t>
            </a:fld>
            <a:endParaRPr lang="en-US"/>
          </a:p>
        </p:txBody>
      </p:sp>
      <p:sp>
        <p:nvSpPr>
          <p:cNvPr id="4" name="Footer Placeholder 3"/>
          <p:cNvSpPr>
            <a:spLocks noGrp="1"/>
          </p:cNvSpPr>
          <p:nvPr>
            <p:ph type="ftr" sz="quarter" idx="14"/>
          </p:nvPr>
        </p:nvSpPr>
        <p:spPr/>
        <p:txBody>
          <a:bodyPr/>
          <a:lstStyle/>
          <a:p>
            <a:r>
              <a:rPr lang="en-US"/>
              <a:t>© 2019</a:t>
            </a:r>
          </a:p>
        </p:txBody>
      </p:sp>
      <p:sp>
        <p:nvSpPr>
          <p:cNvPr id="5" name="Rectangle 4"/>
          <p:cNvSpPr/>
          <p:nvPr/>
        </p:nvSpPr>
        <p:spPr>
          <a:xfrm>
            <a:off x="0" y="0"/>
            <a:ext cx="12226083"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bg1"/>
              </a:solidFill>
              <a:latin typeface="+mj-lt"/>
            </a:endParaRPr>
          </a:p>
        </p:txBody>
      </p:sp>
      <p:sp>
        <p:nvSpPr>
          <p:cNvPr id="6" name="Title 3"/>
          <p:cNvSpPr txBox="1">
            <a:spLocks/>
          </p:cNvSpPr>
          <p:nvPr/>
        </p:nvSpPr>
        <p:spPr>
          <a:xfrm>
            <a:off x="405917" y="1744353"/>
            <a:ext cx="4075288" cy="2693215"/>
          </a:xfrm>
          <a:prstGeom prst="rect">
            <a:avLst/>
          </a:prstGeom>
        </p:spPr>
        <p:txBody>
          <a:bodyPr vert="horz" lIns="121891" tIns="60945" rIns="121891" bIns="60945" rtlCol="0" anchor="t">
            <a:noAutofit/>
          </a:bodyPr>
          <a:lstStyle>
            <a:lvl1pPr algn="l" defTabSz="457200" rtl="0" eaLnBrk="1" latinLnBrk="0" hangingPunct="1">
              <a:spcBef>
                <a:spcPct val="0"/>
              </a:spcBef>
              <a:buNone/>
              <a:defRPr sz="2400" b="1" i="0" kern="1200" baseline="0">
                <a:solidFill>
                  <a:schemeClr val="tx1"/>
                </a:solidFill>
                <a:latin typeface="Helvetica"/>
                <a:ea typeface="+mj-ea"/>
                <a:cs typeface="Helvetica"/>
              </a:defRPr>
            </a:lvl1pPr>
          </a:lstStyle>
          <a:p>
            <a:pPr>
              <a:lnSpc>
                <a:spcPct val="90000"/>
              </a:lnSpc>
            </a:pPr>
            <a:r>
              <a:rPr lang="en-US" sz="3733">
                <a:solidFill>
                  <a:schemeClr val="bg1"/>
                </a:solidFill>
                <a:latin typeface="+mj-lt"/>
                <a:cs typeface="Helvetica Neue"/>
              </a:rPr>
              <a:t>Our secret sauce is not in what we do:</a:t>
            </a:r>
          </a:p>
          <a:p>
            <a:pPr>
              <a:lnSpc>
                <a:spcPct val="90000"/>
              </a:lnSpc>
            </a:pPr>
            <a:endParaRPr lang="en-US" sz="3733">
              <a:solidFill>
                <a:schemeClr val="bg1"/>
              </a:solidFill>
              <a:latin typeface="+mj-lt"/>
              <a:cs typeface="Helvetica Neue"/>
            </a:endParaRPr>
          </a:p>
          <a:p>
            <a:pPr>
              <a:lnSpc>
                <a:spcPct val="90000"/>
              </a:lnSpc>
            </a:pPr>
            <a:r>
              <a:rPr lang="en-US" sz="3733">
                <a:solidFill>
                  <a:schemeClr val="bg1"/>
                </a:solidFill>
                <a:latin typeface="+mj-lt"/>
                <a:cs typeface="Helvetica Neue"/>
              </a:rPr>
              <a:t>It’s how we bring it all together…</a:t>
            </a:r>
          </a:p>
          <a:p>
            <a:pPr>
              <a:lnSpc>
                <a:spcPct val="90000"/>
              </a:lnSpc>
            </a:pPr>
            <a:r>
              <a:rPr lang="en-US" sz="3200">
                <a:solidFill>
                  <a:schemeClr val="bg1"/>
                </a:solidFill>
                <a:latin typeface="+mj-lt"/>
                <a:cs typeface="Helvetica Neue"/>
              </a:rPr>
              <a:t> </a:t>
            </a:r>
          </a:p>
        </p:txBody>
      </p:sp>
      <p:sp>
        <p:nvSpPr>
          <p:cNvPr id="7" name="Content Placeholder 2">
            <a:extLst>
              <a:ext uri="{FF2B5EF4-FFF2-40B4-BE49-F238E27FC236}">
                <a16:creationId xmlns:a16="http://schemas.microsoft.com/office/drawing/2014/main" id="{D3B56649-971A-A04D-BAA4-FF1B89A5C03F}"/>
              </a:ext>
            </a:extLst>
          </p:cNvPr>
          <p:cNvSpPr txBox="1">
            <a:spLocks/>
          </p:cNvSpPr>
          <p:nvPr/>
        </p:nvSpPr>
        <p:spPr>
          <a:xfrm>
            <a:off x="5160417" y="1376206"/>
            <a:ext cx="5936369" cy="4096121"/>
          </a:xfrm>
          <a:prstGeom prst="rect">
            <a:avLst/>
          </a:prstGeom>
        </p:spPr>
        <p:txBody>
          <a:bodyPr vert="horz" lIns="0" tIns="0" rIns="0" bIns="0" rtlCol="0" anchor="t">
            <a:noAutofit/>
          </a:bodyPr>
          <a:lstStyle>
            <a:lvl1pPr marL="438912" indent="-438912" algn="l" defTabSz="585216" rtl="0" eaLnBrk="1" latinLnBrk="0" hangingPunct="1">
              <a:spcBef>
                <a:spcPct val="20000"/>
              </a:spcBef>
              <a:buFont typeface="Arial"/>
              <a:buChar char="•"/>
              <a:defRPr sz="2200" kern="1200" baseline="0">
                <a:solidFill>
                  <a:schemeClr val="tx1"/>
                </a:solidFill>
                <a:latin typeface="Helvetica"/>
                <a:ea typeface="+mn-ea"/>
                <a:cs typeface="+mn-cs"/>
              </a:defRPr>
            </a:lvl1pPr>
            <a:lvl2pPr marL="950976" indent="-365760" algn="l" defTabSz="585216" rtl="0" eaLnBrk="1" latinLnBrk="0" hangingPunct="1">
              <a:spcBef>
                <a:spcPct val="20000"/>
              </a:spcBef>
              <a:buFont typeface="Arial"/>
              <a:buChar char="–"/>
              <a:defRPr sz="2000" strike="noStrike" kern="1200" cap="none" normalizeH="0" baseline="0">
                <a:solidFill>
                  <a:schemeClr val="tx1"/>
                </a:solidFill>
                <a:latin typeface="Helvetica"/>
                <a:ea typeface="+mn-ea"/>
                <a:cs typeface="+mn-cs"/>
              </a:defRPr>
            </a:lvl2pPr>
            <a:lvl3pPr marL="1463040" indent="-292608" algn="l" defTabSz="585216" rtl="0" eaLnBrk="1" latinLnBrk="0" hangingPunct="1">
              <a:spcBef>
                <a:spcPct val="20000"/>
              </a:spcBef>
              <a:buFont typeface="Arial"/>
              <a:buChar char="•"/>
              <a:defRPr sz="1600" kern="1200">
                <a:solidFill>
                  <a:schemeClr val="tx1"/>
                </a:solidFill>
                <a:latin typeface="Helvetica"/>
                <a:ea typeface="+mn-ea"/>
                <a:cs typeface="+mn-cs"/>
              </a:defRPr>
            </a:lvl3pPr>
            <a:lvl4pPr marL="2048256" indent="-292608" algn="l" defTabSz="585216" rtl="0" eaLnBrk="1" latinLnBrk="0" hangingPunct="1">
              <a:spcBef>
                <a:spcPct val="20000"/>
              </a:spcBef>
              <a:buFont typeface="Arial"/>
              <a:buChar char="–"/>
              <a:defRPr sz="1400" kern="1200">
                <a:solidFill>
                  <a:schemeClr val="tx1"/>
                </a:solidFill>
                <a:latin typeface="+mn-lt"/>
                <a:ea typeface="+mn-ea"/>
                <a:cs typeface="+mn-cs"/>
              </a:defRPr>
            </a:lvl4pPr>
            <a:lvl5pPr marL="2633472" indent="-292608" algn="l" defTabSz="585216" rtl="0" eaLnBrk="1" latinLnBrk="0" hangingPunct="1">
              <a:spcBef>
                <a:spcPct val="20000"/>
              </a:spcBef>
              <a:buFont typeface="Arial"/>
              <a:buChar char="»"/>
              <a:defRPr sz="1100" kern="1200">
                <a:solidFill>
                  <a:schemeClr val="tx1"/>
                </a:solidFill>
                <a:latin typeface=""/>
                <a:ea typeface="+mn-ea"/>
                <a:cs typeface="+mn-cs"/>
              </a:defRPr>
            </a:lvl5pPr>
            <a:lvl6pPr marL="3218688" indent="-292608" algn="l" defTabSz="585216" rtl="0" eaLnBrk="1" latinLnBrk="0" hangingPunct="1">
              <a:spcBef>
                <a:spcPct val="20000"/>
              </a:spcBef>
              <a:buFont typeface="Arial"/>
              <a:buChar char="•"/>
              <a:defRPr sz="2600" kern="1200">
                <a:solidFill>
                  <a:schemeClr val="tx1"/>
                </a:solidFill>
                <a:latin typeface="+mn-lt"/>
                <a:ea typeface="+mn-ea"/>
                <a:cs typeface="+mn-cs"/>
              </a:defRPr>
            </a:lvl6pPr>
            <a:lvl7pPr marL="3803904" indent="-292608" algn="l" defTabSz="585216" rtl="0" eaLnBrk="1" latinLnBrk="0" hangingPunct="1">
              <a:spcBef>
                <a:spcPct val="20000"/>
              </a:spcBef>
              <a:buFont typeface="Arial"/>
              <a:buChar char="•"/>
              <a:defRPr sz="2600" kern="1200">
                <a:solidFill>
                  <a:schemeClr val="tx1"/>
                </a:solidFill>
                <a:latin typeface="+mn-lt"/>
                <a:ea typeface="+mn-ea"/>
                <a:cs typeface="+mn-cs"/>
              </a:defRPr>
            </a:lvl7pPr>
            <a:lvl8pPr marL="4389120" indent="-292608" algn="l" defTabSz="585216" rtl="0" eaLnBrk="1" latinLnBrk="0" hangingPunct="1">
              <a:spcBef>
                <a:spcPct val="20000"/>
              </a:spcBef>
              <a:buFont typeface="Arial"/>
              <a:buChar char="•"/>
              <a:defRPr sz="2600" kern="1200">
                <a:solidFill>
                  <a:schemeClr val="tx1"/>
                </a:solidFill>
                <a:latin typeface="+mn-lt"/>
                <a:ea typeface="+mn-ea"/>
                <a:cs typeface="+mn-cs"/>
              </a:defRPr>
            </a:lvl8pPr>
            <a:lvl9pPr marL="4974336" indent="-292608" algn="l" defTabSz="585216" rtl="0" eaLnBrk="1" latinLnBrk="0" hangingPunct="1">
              <a:spcBef>
                <a:spcPct val="20000"/>
              </a:spcBef>
              <a:buFont typeface="Arial"/>
              <a:buChar char="•"/>
              <a:defRPr sz="2600" kern="1200">
                <a:solidFill>
                  <a:schemeClr val="tx1"/>
                </a:solidFill>
                <a:latin typeface="+mn-lt"/>
                <a:ea typeface="+mn-ea"/>
                <a:cs typeface="+mn-cs"/>
              </a:defRPr>
            </a:lvl9pPr>
          </a:lstStyle>
          <a:p>
            <a:pPr>
              <a:lnSpc>
                <a:spcPct val="90000"/>
              </a:lnSpc>
              <a:buClr>
                <a:schemeClr val="bg1"/>
              </a:buClr>
              <a:buFont typeface="System Font Regular"/>
              <a:buChar char="/"/>
            </a:pPr>
            <a:endParaRPr lang="en-US" sz="1400">
              <a:solidFill>
                <a:schemeClr val="bg1"/>
              </a:solidFill>
              <a:latin typeface="+mj-lt"/>
              <a:ea typeface="Avenir Book" charset="0"/>
              <a:cs typeface="Avenir Book" charset="0"/>
            </a:endParaRPr>
          </a:p>
          <a:p>
            <a:pPr>
              <a:lnSpc>
                <a:spcPct val="90000"/>
              </a:lnSpc>
              <a:buClr>
                <a:schemeClr val="bg1"/>
              </a:buClr>
              <a:buSzPct val="100000"/>
              <a:buFont typeface="System Font Regular"/>
              <a:buChar char="/"/>
            </a:pPr>
            <a:r>
              <a:rPr lang="en-US" sz="1867">
                <a:ln w="0"/>
                <a:solidFill>
                  <a:schemeClr val="bg1"/>
                </a:solidFill>
                <a:effectLst>
                  <a:outerShdw blurRad="38100" dist="25400" dir="5400000" algn="ctr" rotWithShape="0">
                    <a:srgbClr val="6E747A">
                      <a:alpha val="43000"/>
                    </a:srgbClr>
                  </a:outerShdw>
                </a:effectLst>
                <a:latin typeface="+mj-lt"/>
                <a:ea typeface="Avenir Book" charset="0"/>
                <a:cs typeface="Avenir Book" charset="0"/>
              </a:rPr>
              <a:t>We rigorously apply a human centric lens to all we do, with ethnographic research at the core of our work</a:t>
            </a:r>
          </a:p>
          <a:p>
            <a:pPr>
              <a:lnSpc>
                <a:spcPct val="90000"/>
              </a:lnSpc>
              <a:buClr>
                <a:schemeClr val="bg1"/>
              </a:buClr>
              <a:buSzPct val="100000"/>
              <a:buFont typeface="System Font Regular"/>
              <a:buChar char="/"/>
            </a:pPr>
            <a:endParaRPr lang="en-US" sz="1867">
              <a:ln w="0"/>
              <a:solidFill>
                <a:schemeClr val="bg1"/>
              </a:solidFill>
              <a:effectLst>
                <a:outerShdw blurRad="38100" dist="25400" dir="5400000" algn="ctr" rotWithShape="0">
                  <a:srgbClr val="6E747A">
                    <a:alpha val="43000"/>
                  </a:srgbClr>
                </a:outerShdw>
              </a:effectLst>
              <a:latin typeface="+mj-lt"/>
              <a:ea typeface="Avenir Book" charset="0"/>
              <a:cs typeface="Avenir Book" charset="0"/>
            </a:endParaRPr>
          </a:p>
          <a:p>
            <a:pPr>
              <a:lnSpc>
                <a:spcPct val="90000"/>
              </a:lnSpc>
              <a:buClr>
                <a:schemeClr val="bg1"/>
              </a:buClr>
              <a:buSzPct val="100000"/>
              <a:buFont typeface="System Font Regular"/>
              <a:buChar char="/"/>
            </a:pPr>
            <a:r>
              <a:rPr lang="en-US" sz="1867">
                <a:ln w="0"/>
                <a:solidFill>
                  <a:schemeClr val="bg1"/>
                </a:solidFill>
                <a:effectLst>
                  <a:outerShdw blurRad="38100" dist="25400" dir="5400000" algn="ctr" rotWithShape="0">
                    <a:srgbClr val="6E747A">
                      <a:alpha val="43000"/>
                    </a:srgbClr>
                  </a:outerShdw>
                </a:effectLst>
                <a:latin typeface="+mj-lt"/>
                <a:ea typeface="Avenir Book" charset="0"/>
                <a:cs typeface="Avenir Book" charset="0"/>
              </a:rPr>
              <a:t>Our technology heritage lends an unconventional point of view towards marketing– social native, with a lean to video and new creative formats</a:t>
            </a:r>
          </a:p>
          <a:p>
            <a:pPr>
              <a:lnSpc>
                <a:spcPct val="90000"/>
              </a:lnSpc>
              <a:buClr>
                <a:schemeClr val="bg1"/>
              </a:buClr>
              <a:buSzPct val="100000"/>
              <a:buFont typeface="System Font Regular"/>
              <a:buChar char="/"/>
            </a:pPr>
            <a:endParaRPr lang="en-US" sz="1867">
              <a:ln w="0"/>
              <a:solidFill>
                <a:schemeClr val="bg1"/>
              </a:solidFill>
              <a:effectLst>
                <a:outerShdw blurRad="38100" dist="25400" dir="5400000" algn="ctr" rotWithShape="0">
                  <a:srgbClr val="6E747A">
                    <a:alpha val="43000"/>
                  </a:srgbClr>
                </a:outerShdw>
              </a:effectLst>
              <a:latin typeface="+mj-lt"/>
              <a:ea typeface="Avenir Book" charset="0"/>
              <a:cs typeface="Avenir Book" charset="0"/>
            </a:endParaRPr>
          </a:p>
          <a:p>
            <a:pPr>
              <a:lnSpc>
                <a:spcPct val="90000"/>
              </a:lnSpc>
              <a:buClr>
                <a:schemeClr val="bg1"/>
              </a:buClr>
              <a:buSzPct val="100000"/>
              <a:buFont typeface="System Font Regular"/>
              <a:buChar char="/"/>
            </a:pPr>
            <a:r>
              <a:rPr lang="en-US" sz="1867">
                <a:ln w="0"/>
                <a:solidFill>
                  <a:schemeClr val="bg1"/>
                </a:solidFill>
                <a:effectLst>
                  <a:outerShdw blurRad="38100" dist="25400" dir="5400000" algn="ctr" rotWithShape="0">
                    <a:srgbClr val="6E747A">
                      <a:alpha val="43000"/>
                    </a:srgbClr>
                  </a:outerShdw>
                </a:effectLst>
                <a:latin typeface="+mj-lt"/>
                <a:ea typeface="Avenir Book" charset="0"/>
                <a:cs typeface="Avenir Book" charset="0"/>
              </a:rPr>
              <a:t>We actively explore new and emerging technologies including AR/VR content, conversational AI, IoT, and more</a:t>
            </a:r>
          </a:p>
          <a:p>
            <a:pPr>
              <a:lnSpc>
                <a:spcPct val="90000"/>
              </a:lnSpc>
              <a:buClr>
                <a:schemeClr val="bg1"/>
              </a:buClr>
              <a:buSzPct val="100000"/>
              <a:buFont typeface="System Font Regular"/>
              <a:buChar char="/"/>
            </a:pPr>
            <a:endParaRPr lang="en-US" sz="1867">
              <a:ln w="0"/>
              <a:solidFill>
                <a:schemeClr val="bg1"/>
              </a:solidFill>
              <a:effectLst>
                <a:outerShdw blurRad="38100" dist="25400" dir="5400000" algn="ctr" rotWithShape="0">
                  <a:srgbClr val="6E747A">
                    <a:alpha val="43000"/>
                  </a:srgbClr>
                </a:outerShdw>
              </a:effectLst>
              <a:latin typeface="+mj-lt"/>
              <a:ea typeface="Avenir Book" charset="0"/>
              <a:cs typeface="Avenir Book" charset="0"/>
            </a:endParaRPr>
          </a:p>
          <a:p>
            <a:pPr>
              <a:lnSpc>
                <a:spcPct val="90000"/>
              </a:lnSpc>
              <a:buClr>
                <a:schemeClr val="bg1"/>
              </a:buClr>
              <a:buSzPct val="100000"/>
              <a:buFont typeface="System Font Regular"/>
              <a:buChar char="/"/>
            </a:pPr>
            <a:r>
              <a:rPr lang="en-US" sz="1867">
                <a:ln w="0"/>
                <a:solidFill>
                  <a:schemeClr val="bg1"/>
                </a:solidFill>
                <a:effectLst>
                  <a:outerShdw blurRad="38100" dist="25400" dir="5400000" algn="ctr" rotWithShape="0">
                    <a:srgbClr val="6E747A">
                      <a:alpha val="43000"/>
                    </a:srgbClr>
                  </a:outerShdw>
                </a:effectLst>
                <a:latin typeface="+mj-lt"/>
                <a:ea typeface="Avenir Book" charset="0"/>
                <a:cs typeface="Avenir Book" charset="0"/>
              </a:rPr>
              <a:t>We integrate with our Analytics and AI, digital engineering </a:t>
            </a:r>
            <a:r>
              <a:rPr lang="en-US" sz="1867">
                <a:solidFill>
                  <a:schemeClr val="bg1"/>
                </a:solidFill>
                <a:latin typeface="+mj-lt"/>
                <a:ea typeface="Avenir Book" charset="0"/>
                <a:cs typeface="Avenir Book" charset="0"/>
              </a:rPr>
              <a:t>and connected products practices to deliver transformation and impact</a:t>
            </a:r>
          </a:p>
          <a:p>
            <a:pPr>
              <a:lnSpc>
                <a:spcPct val="90000"/>
              </a:lnSpc>
              <a:buClr>
                <a:schemeClr val="bg1"/>
              </a:buClr>
              <a:buFont typeface="System Font Regular"/>
              <a:buChar char="/"/>
            </a:pPr>
            <a:endParaRPr lang="en-US" sz="1867">
              <a:solidFill>
                <a:schemeClr val="bg1"/>
              </a:solidFill>
              <a:latin typeface="+mj-lt"/>
              <a:ea typeface="Avenir Book" charset="0"/>
              <a:cs typeface="Avenir Book" charset="0"/>
            </a:endParaRPr>
          </a:p>
          <a:p>
            <a:pPr>
              <a:lnSpc>
                <a:spcPct val="90000"/>
              </a:lnSpc>
              <a:buClr>
                <a:schemeClr val="bg1"/>
              </a:buClr>
              <a:buFont typeface="System Font Regular"/>
              <a:buChar char="/"/>
            </a:pPr>
            <a:endParaRPr lang="en-US" sz="1400">
              <a:solidFill>
                <a:schemeClr val="bg1"/>
              </a:solidFill>
              <a:latin typeface="+mj-lt"/>
              <a:ea typeface="Avenir Book" charset="0"/>
              <a:cs typeface="Avenir Book" charset="0"/>
            </a:endParaRPr>
          </a:p>
        </p:txBody>
      </p:sp>
    </p:spTree>
    <p:extLst>
      <p:ext uri="{BB962C8B-B14F-4D97-AF65-F5344CB8AC3E}">
        <p14:creationId xmlns:p14="http://schemas.microsoft.com/office/powerpoint/2010/main" val="1325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11223172" cy="462114"/>
          </a:xfrm>
        </p:spPr>
        <p:txBody>
          <a:bodyPr/>
          <a:lstStyle/>
          <a:p>
            <a:r>
              <a:rPr lang="en-US" sz="2670" dirty="0">
                <a:solidFill>
                  <a:schemeClr val="tx1">
                    <a:lumMod val="95000"/>
                    <a:lumOff val="5000"/>
                  </a:schemeClr>
                </a:solidFill>
                <a:latin typeface="+mj-lt"/>
              </a:rPr>
              <a:t>We offer leading experience design services globally</a:t>
            </a:r>
            <a:endParaRPr lang="en-US" sz="2670" dirty="0">
              <a:latin typeface="+mj-lt"/>
            </a:endParaRPr>
          </a:p>
        </p:txBody>
      </p:sp>
      <p:sp>
        <p:nvSpPr>
          <p:cNvPr id="3" name="Slide Number Placeholder 2"/>
          <p:cNvSpPr>
            <a:spLocks noGrp="1"/>
          </p:cNvSpPr>
          <p:nvPr>
            <p:ph type="sldNum" sz="quarter" idx="13"/>
          </p:nvPr>
        </p:nvSpPr>
        <p:spPr/>
        <p:txBody>
          <a:bodyPr/>
          <a:lstStyle/>
          <a:p>
            <a:fld id="{CDEE2954-54E9-4846-B9AA-9D6731F553AF}" type="slidenum">
              <a:rPr lang="en-US" smtClean="0">
                <a:latin typeface="+mj-lt"/>
              </a:rPr>
              <a:pPr/>
              <a:t>51</a:t>
            </a:fld>
            <a:endParaRPr lang="en-US">
              <a:latin typeface="+mj-lt"/>
            </a:endParaRPr>
          </a:p>
        </p:txBody>
      </p:sp>
      <p:sp>
        <p:nvSpPr>
          <p:cNvPr id="30" name="TextBox 29">
            <a:extLst>
              <a:ext uri="{FF2B5EF4-FFF2-40B4-BE49-F238E27FC236}">
                <a16:creationId xmlns:a16="http://schemas.microsoft.com/office/drawing/2014/main" id="{76ECF7F8-3398-9A42-B958-40F01E545653}"/>
              </a:ext>
            </a:extLst>
          </p:cNvPr>
          <p:cNvSpPr txBox="1"/>
          <p:nvPr/>
        </p:nvSpPr>
        <p:spPr bwMode="auto">
          <a:xfrm>
            <a:off x="556327" y="2540259"/>
            <a:ext cx="3322947" cy="288220"/>
          </a:xfrm>
          <a:prstGeom prst="rect">
            <a:avLst/>
          </a:prstGeom>
          <a:noFill/>
          <a:ln w="6350">
            <a:solidFill>
              <a:schemeClr val="tx1"/>
            </a:solidFill>
            <a:miter lim="800000"/>
            <a:headEnd/>
            <a:tailEnd/>
          </a:ln>
        </p:spPr>
        <p:txBody>
          <a:bodyPr wrap="square" bIns="36576" rtlCol="0" anchor="ctr">
            <a:prstTxWarp prst="textNoShape">
              <a:avLst/>
            </a:prstTxWarp>
            <a:spAutoFit/>
          </a:bodyPr>
          <a:lstStyle/>
          <a:p>
            <a:pPr algn="ctr" eaLnBrk="0" hangingPunct="0"/>
            <a:r>
              <a:rPr lang="en-US" sz="1333" b="1" spc="133">
                <a:solidFill>
                  <a:schemeClr val="tx2">
                    <a:lumMod val="85000"/>
                    <a:lumOff val="15000"/>
                  </a:schemeClr>
                </a:solidFill>
                <a:latin typeface="+mj-lt"/>
                <a:ea typeface="Avenir Next" charset="0"/>
                <a:cs typeface="Avenir Next" charset="0"/>
              </a:rPr>
              <a:t>KEY ACQUISITIONS</a:t>
            </a:r>
            <a:endParaRPr lang="en-US" sz="1600" b="1" spc="133">
              <a:solidFill>
                <a:schemeClr val="tx2">
                  <a:lumMod val="85000"/>
                  <a:lumOff val="15000"/>
                </a:schemeClr>
              </a:solidFill>
              <a:latin typeface="+mj-lt"/>
              <a:ea typeface="Avenir Next" charset="0"/>
              <a:cs typeface="Avenir Next" charset="0"/>
            </a:endParaRPr>
          </a:p>
        </p:txBody>
      </p:sp>
      <p:grpSp>
        <p:nvGrpSpPr>
          <p:cNvPr id="31" name="Group 30">
            <a:extLst>
              <a:ext uri="{FF2B5EF4-FFF2-40B4-BE49-F238E27FC236}">
                <a16:creationId xmlns:a16="http://schemas.microsoft.com/office/drawing/2014/main" id="{1A263A2B-6535-0646-A8A7-E9880E65232F}"/>
              </a:ext>
            </a:extLst>
          </p:cNvPr>
          <p:cNvGrpSpPr/>
          <p:nvPr/>
        </p:nvGrpSpPr>
        <p:grpSpPr>
          <a:xfrm>
            <a:off x="593687" y="3016577"/>
            <a:ext cx="3510237" cy="973560"/>
            <a:chOff x="567813" y="2256692"/>
            <a:chExt cx="2735826" cy="758778"/>
          </a:xfrm>
        </p:grpSpPr>
        <p:grpSp>
          <p:nvGrpSpPr>
            <p:cNvPr id="32" name="Group 31">
              <a:extLst>
                <a:ext uri="{FF2B5EF4-FFF2-40B4-BE49-F238E27FC236}">
                  <a16:creationId xmlns:a16="http://schemas.microsoft.com/office/drawing/2014/main" id="{C71CDBE2-18DA-9045-8BA1-19C4F20859DB}"/>
                </a:ext>
              </a:extLst>
            </p:cNvPr>
            <p:cNvGrpSpPr/>
            <p:nvPr/>
          </p:nvGrpSpPr>
          <p:grpSpPr>
            <a:xfrm>
              <a:off x="567813" y="2264017"/>
              <a:ext cx="2735826" cy="751453"/>
              <a:chOff x="575187" y="2830362"/>
              <a:chExt cx="2735826" cy="751453"/>
            </a:xfrm>
          </p:grpSpPr>
          <p:pic>
            <p:nvPicPr>
              <p:cNvPr id="34" name="Picture 33">
                <a:extLst>
                  <a:ext uri="{FF2B5EF4-FFF2-40B4-BE49-F238E27FC236}">
                    <a16:creationId xmlns:a16="http://schemas.microsoft.com/office/drawing/2014/main" id="{E78F20C6-2F38-0649-BFF6-32483790099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47778" y="3249213"/>
                <a:ext cx="624604" cy="332602"/>
              </a:xfrm>
              <a:prstGeom prst="rect">
                <a:avLst/>
              </a:prstGeom>
            </p:spPr>
          </p:pic>
          <p:pic>
            <p:nvPicPr>
              <p:cNvPr id="35" name="Picture 34">
                <a:extLst>
                  <a:ext uri="{FF2B5EF4-FFF2-40B4-BE49-F238E27FC236}">
                    <a16:creationId xmlns:a16="http://schemas.microsoft.com/office/drawing/2014/main" id="{ADB8893A-D70E-C84A-B93E-DDAFB65235A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209234" y="2830362"/>
                <a:ext cx="1101779" cy="313512"/>
              </a:xfrm>
              <a:prstGeom prst="rect">
                <a:avLst/>
              </a:prstGeom>
            </p:spPr>
          </p:pic>
          <p:pic>
            <p:nvPicPr>
              <p:cNvPr id="36" name="Picture 35">
                <a:extLst>
                  <a:ext uri="{FF2B5EF4-FFF2-40B4-BE49-F238E27FC236}">
                    <a16:creationId xmlns:a16="http://schemas.microsoft.com/office/drawing/2014/main" id="{BD5E501E-4341-CD4E-B6C7-5C812C1A709E}"/>
                  </a:ext>
                </a:extLst>
              </p:cNvPr>
              <p:cNvPicPr>
                <a:picLocks noChangeAspect="1"/>
              </p:cNvPicPr>
              <p:nvPr/>
            </p:nvPicPr>
            <p:blipFill>
              <a:blip r:embed="rId4" cstate="hqprint">
                <a:biLevel thresh="75000"/>
                <a:extLst>
                  <a:ext uri="{28A0092B-C50C-407E-A947-70E740481C1C}">
                    <a14:useLocalDpi xmlns:a14="http://schemas.microsoft.com/office/drawing/2010/main"/>
                  </a:ext>
                </a:extLst>
              </a:blip>
              <a:stretch>
                <a:fillRect/>
              </a:stretch>
            </p:blipFill>
            <p:spPr>
              <a:xfrm>
                <a:off x="575187" y="3333293"/>
                <a:ext cx="767622" cy="202809"/>
              </a:xfrm>
              <a:prstGeom prst="rect">
                <a:avLst/>
              </a:prstGeom>
            </p:spPr>
          </p:pic>
          <p:pic>
            <p:nvPicPr>
              <p:cNvPr id="37" name="Picture 36">
                <a:extLst>
                  <a:ext uri="{FF2B5EF4-FFF2-40B4-BE49-F238E27FC236}">
                    <a16:creationId xmlns:a16="http://schemas.microsoft.com/office/drawing/2014/main" id="{9F646117-67AA-F84C-B2CD-7F9285F8E40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373939" y="2839542"/>
                <a:ext cx="681968" cy="309240"/>
              </a:xfrm>
              <a:prstGeom prst="rect">
                <a:avLst/>
              </a:prstGeom>
            </p:spPr>
          </p:pic>
          <p:pic>
            <p:nvPicPr>
              <p:cNvPr id="38" name="Picture 37">
                <a:extLst>
                  <a:ext uri="{FF2B5EF4-FFF2-40B4-BE49-F238E27FC236}">
                    <a16:creationId xmlns:a16="http://schemas.microsoft.com/office/drawing/2014/main" id="{41EF8446-5ECD-5E4B-9462-1D9FCF4D1AFA}"/>
                  </a:ext>
                </a:extLst>
              </p:cNvPr>
              <p:cNvPicPr>
                <a:picLocks noChangeAspect="1"/>
              </p:cNvPicPr>
              <p:nvPr/>
            </p:nvPicPr>
            <p:blipFill rotWithShape="1">
              <a:blip r:embed="rId6" cstate="hqprint">
                <a:biLevel thresh="75000"/>
                <a:extLst>
                  <a:ext uri="{28A0092B-C50C-407E-A947-70E740481C1C}">
                    <a14:useLocalDpi xmlns:a14="http://schemas.microsoft.com/office/drawing/2010/main"/>
                  </a:ext>
                </a:extLst>
              </a:blip>
              <a:srcRect/>
              <a:stretch/>
            </p:blipFill>
            <p:spPr>
              <a:xfrm>
                <a:off x="2372883" y="3337956"/>
                <a:ext cx="849640" cy="176245"/>
              </a:xfrm>
              <a:prstGeom prst="rect">
                <a:avLst/>
              </a:prstGeom>
            </p:spPr>
          </p:pic>
        </p:grpSp>
        <p:pic>
          <p:nvPicPr>
            <p:cNvPr id="33" name="Picture 32" descr="A picture containing vector graphics&#10;&#10;Description automatically generated">
              <a:extLst>
                <a:ext uri="{FF2B5EF4-FFF2-40B4-BE49-F238E27FC236}">
                  <a16:creationId xmlns:a16="http://schemas.microsoft.com/office/drawing/2014/main" id="{4891E9F7-E26A-9F45-86A8-7A7C8CA66690}"/>
                </a:ext>
              </a:extLst>
            </p:cNvPr>
            <p:cNvPicPr>
              <a:picLocks noChangeAspect="1"/>
            </p:cNvPicPr>
            <p:nvPr/>
          </p:nvPicPr>
          <p:blipFill>
            <a:blip r:embed="rId7" cstate="hqprint">
              <a:biLevel thresh="75000"/>
              <a:extLst>
                <a:ext uri="{28A0092B-C50C-407E-A947-70E740481C1C}">
                  <a14:useLocalDpi xmlns:a14="http://schemas.microsoft.com/office/drawing/2010/main"/>
                </a:ext>
              </a:extLst>
            </a:blip>
            <a:stretch>
              <a:fillRect/>
            </a:stretch>
          </p:blipFill>
          <p:spPr>
            <a:xfrm>
              <a:off x="590504" y="2256692"/>
              <a:ext cx="579657" cy="334108"/>
            </a:xfrm>
            <a:prstGeom prst="rect">
              <a:avLst/>
            </a:prstGeom>
          </p:spPr>
        </p:pic>
      </p:grpSp>
      <p:pic>
        <p:nvPicPr>
          <p:cNvPr id="39" name="Picture 38">
            <a:extLst>
              <a:ext uri="{FF2B5EF4-FFF2-40B4-BE49-F238E27FC236}">
                <a16:creationId xmlns:a16="http://schemas.microsoft.com/office/drawing/2014/main" id="{BF4D8F9D-3497-AC40-B5A6-772E2E510C2D}"/>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650212" y="4697975"/>
            <a:ext cx="1172305" cy="406100"/>
          </a:xfrm>
          <a:prstGeom prst="rect">
            <a:avLst/>
          </a:prstGeom>
        </p:spPr>
      </p:pic>
      <p:sp>
        <p:nvSpPr>
          <p:cNvPr id="40" name="TextBox 39">
            <a:extLst>
              <a:ext uri="{FF2B5EF4-FFF2-40B4-BE49-F238E27FC236}">
                <a16:creationId xmlns:a16="http://schemas.microsoft.com/office/drawing/2014/main" id="{433447A6-7691-7A49-BEF2-8B33D5C985D1}"/>
              </a:ext>
            </a:extLst>
          </p:cNvPr>
          <p:cNvSpPr txBox="1"/>
          <p:nvPr/>
        </p:nvSpPr>
        <p:spPr bwMode="auto">
          <a:xfrm>
            <a:off x="556328" y="4257717"/>
            <a:ext cx="3322945" cy="288220"/>
          </a:xfrm>
          <a:prstGeom prst="rect">
            <a:avLst/>
          </a:prstGeom>
          <a:noFill/>
          <a:ln w="6350">
            <a:solidFill>
              <a:schemeClr val="tx1"/>
            </a:solidFill>
            <a:miter lim="800000"/>
            <a:headEnd/>
            <a:tailEnd/>
          </a:ln>
        </p:spPr>
        <p:txBody>
          <a:bodyPr wrap="square" bIns="36576" rtlCol="0" anchor="ctr">
            <a:prstTxWarp prst="textNoShape">
              <a:avLst/>
            </a:prstTxWarp>
            <a:spAutoFit/>
          </a:bodyPr>
          <a:lstStyle/>
          <a:p>
            <a:pPr algn="ctr" eaLnBrk="0" hangingPunct="0"/>
            <a:r>
              <a:rPr lang="en-US" sz="1333" b="1" spc="133">
                <a:solidFill>
                  <a:schemeClr val="tx2">
                    <a:lumMod val="85000"/>
                    <a:lumOff val="15000"/>
                  </a:schemeClr>
                </a:solidFill>
                <a:latin typeface="+mj-lt"/>
              </a:rPr>
              <a:t>INDUSTRY RECOGNITION</a:t>
            </a:r>
          </a:p>
        </p:txBody>
      </p:sp>
      <p:grpSp>
        <p:nvGrpSpPr>
          <p:cNvPr id="41" name="Group 40">
            <a:extLst>
              <a:ext uri="{FF2B5EF4-FFF2-40B4-BE49-F238E27FC236}">
                <a16:creationId xmlns:a16="http://schemas.microsoft.com/office/drawing/2014/main" id="{1CA26A14-542D-1047-99A8-D3F13035E2AC}"/>
              </a:ext>
            </a:extLst>
          </p:cNvPr>
          <p:cNvGrpSpPr/>
          <p:nvPr/>
        </p:nvGrpSpPr>
        <p:grpSpPr>
          <a:xfrm>
            <a:off x="4966822" y="1777814"/>
            <a:ext cx="7099327" cy="4463265"/>
            <a:chOff x="-7560" y="1281254"/>
            <a:chExt cx="5165851" cy="3246868"/>
          </a:xfrm>
          <a:solidFill>
            <a:schemeClr val="bg1">
              <a:lumMod val="65000"/>
              <a:alpha val="30000"/>
            </a:schemeClr>
          </a:solidFill>
        </p:grpSpPr>
        <p:sp>
          <p:nvSpPr>
            <p:cNvPr id="42" name="Freeform 53">
              <a:extLst>
                <a:ext uri="{FF2B5EF4-FFF2-40B4-BE49-F238E27FC236}">
                  <a16:creationId xmlns:a16="http://schemas.microsoft.com/office/drawing/2014/main" id="{AEB1A865-A609-EC4A-AFF9-1CD2C808D4B8}"/>
                </a:ext>
              </a:extLst>
            </p:cNvPr>
            <p:cNvSpPr>
              <a:spLocks noChangeAspect="1"/>
            </p:cNvSpPr>
            <p:nvPr/>
          </p:nvSpPr>
          <p:spPr bwMode="gray">
            <a:xfrm>
              <a:off x="4501228" y="4186164"/>
              <a:ext cx="52565" cy="62052"/>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43" name="Freeform 54">
              <a:extLst>
                <a:ext uri="{FF2B5EF4-FFF2-40B4-BE49-F238E27FC236}">
                  <a16:creationId xmlns:a16="http://schemas.microsoft.com/office/drawing/2014/main" id="{C7E6FE57-E1E0-3047-AE32-C0BA026DEEB0}"/>
                </a:ext>
              </a:extLst>
            </p:cNvPr>
            <p:cNvSpPr>
              <a:spLocks noChangeAspect="1"/>
            </p:cNvSpPr>
            <p:nvPr/>
          </p:nvSpPr>
          <p:spPr bwMode="gray">
            <a:xfrm>
              <a:off x="4045223" y="3653678"/>
              <a:ext cx="583475" cy="500739"/>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44" name="Freeform 57">
              <a:extLst>
                <a:ext uri="{FF2B5EF4-FFF2-40B4-BE49-F238E27FC236}">
                  <a16:creationId xmlns:a16="http://schemas.microsoft.com/office/drawing/2014/main" id="{1F0046F2-FC29-7945-A7A5-D2BB4B53A417}"/>
                </a:ext>
              </a:extLst>
            </p:cNvPr>
            <p:cNvSpPr>
              <a:spLocks noChangeAspect="1"/>
            </p:cNvSpPr>
            <p:nvPr/>
          </p:nvSpPr>
          <p:spPr bwMode="gray">
            <a:xfrm>
              <a:off x="4777195" y="3809527"/>
              <a:ext cx="42052" cy="37519"/>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45" name="Freeform 58">
              <a:extLst>
                <a:ext uri="{FF2B5EF4-FFF2-40B4-BE49-F238E27FC236}">
                  <a16:creationId xmlns:a16="http://schemas.microsoft.com/office/drawing/2014/main" id="{862ED5A0-7872-A64E-AA4B-223AFEC2DEBF}"/>
                </a:ext>
              </a:extLst>
            </p:cNvPr>
            <p:cNvSpPr>
              <a:spLocks noChangeAspect="1"/>
            </p:cNvSpPr>
            <p:nvPr/>
          </p:nvSpPr>
          <p:spPr bwMode="gray">
            <a:xfrm>
              <a:off x="3413127" y="2727238"/>
              <a:ext cx="159010" cy="83697"/>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46" name="Freeform 59">
              <a:extLst>
                <a:ext uri="{FF2B5EF4-FFF2-40B4-BE49-F238E27FC236}">
                  <a16:creationId xmlns:a16="http://schemas.microsoft.com/office/drawing/2014/main" id="{F618E7AB-5DE3-304F-B8B0-0BBDC154166B}"/>
                </a:ext>
              </a:extLst>
            </p:cNvPr>
            <p:cNvSpPr>
              <a:spLocks noChangeAspect="1"/>
            </p:cNvSpPr>
            <p:nvPr/>
          </p:nvSpPr>
          <p:spPr bwMode="gray">
            <a:xfrm>
              <a:off x="3386844" y="2773416"/>
              <a:ext cx="109073" cy="89469"/>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47" name="Freeform 60">
              <a:extLst>
                <a:ext uri="{FF2B5EF4-FFF2-40B4-BE49-F238E27FC236}">
                  <a16:creationId xmlns:a16="http://schemas.microsoft.com/office/drawing/2014/main" id="{A2F8426F-3503-034F-B26D-44915695FF9E}"/>
                </a:ext>
              </a:extLst>
            </p:cNvPr>
            <p:cNvSpPr>
              <a:spLocks noChangeAspect="1"/>
            </p:cNvSpPr>
            <p:nvPr/>
          </p:nvSpPr>
          <p:spPr bwMode="gray">
            <a:xfrm>
              <a:off x="3438095" y="2792176"/>
              <a:ext cx="3943" cy="5772"/>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48" name="Freeform 61">
              <a:extLst>
                <a:ext uri="{FF2B5EF4-FFF2-40B4-BE49-F238E27FC236}">
                  <a16:creationId xmlns:a16="http://schemas.microsoft.com/office/drawing/2014/main" id="{E61F2844-0A1E-6E48-B79A-6B5458246C80}"/>
                </a:ext>
              </a:extLst>
            </p:cNvPr>
            <p:cNvSpPr>
              <a:spLocks noChangeAspect="1"/>
            </p:cNvSpPr>
            <p:nvPr/>
          </p:nvSpPr>
          <p:spPr bwMode="gray">
            <a:xfrm>
              <a:off x="3447293" y="2795063"/>
              <a:ext cx="3943" cy="2886"/>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49" name="Freeform 62">
              <a:extLst>
                <a:ext uri="{FF2B5EF4-FFF2-40B4-BE49-F238E27FC236}">
                  <a16:creationId xmlns:a16="http://schemas.microsoft.com/office/drawing/2014/main" id="{81668913-89A4-624F-9481-98CA49F5D937}"/>
                </a:ext>
              </a:extLst>
            </p:cNvPr>
            <p:cNvSpPr>
              <a:spLocks noChangeAspect="1"/>
            </p:cNvSpPr>
            <p:nvPr/>
          </p:nvSpPr>
          <p:spPr bwMode="gray">
            <a:xfrm>
              <a:off x="3431524" y="2797948"/>
              <a:ext cx="2628" cy="2886"/>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50" name="Freeform 63">
              <a:extLst>
                <a:ext uri="{FF2B5EF4-FFF2-40B4-BE49-F238E27FC236}">
                  <a16:creationId xmlns:a16="http://schemas.microsoft.com/office/drawing/2014/main" id="{79E779E8-0DB7-7948-8960-B99D5BB8C998}"/>
                </a:ext>
              </a:extLst>
            </p:cNvPr>
            <p:cNvSpPr>
              <a:spLocks noChangeAspect="1"/>
            </p:cNvSpPr>
            <p:nvPr/>
          </p:nvSpPr>
          <p:spPr bwMode="gray">
            <a:xfrm>
              <a:off x="3286970" y="2826809"/>
              <a:ext cx="207633" cy="173166"/>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51" name="Freeform 64">
              <a:extLst>
                <a:ext uri="{FF2B5EF4-FFF2-40B4-BE49-F238E27FC236}">
                  <a16:creationId xmlns:a16="http://schemas.microsoft.com/office/drawing/2014/main" id="{2BC5756A-3AC9-B749-8B8E-BEF9460541DD}"/>
                </a:ext>
              </a:extLst>
            </p:cNvPr>
            <p:cNvSpPr>
              <a:spLocks noChangeAspect="1"/>
            </p:cNvSpPr>
            <p:nvPr/>
          </p:nvSpPr>
          <p:spPr bwMode="gray">
            <a:xfrm>
              <a:off x="3788968" y="3395372"/>
              <a:ext cx="156382" cy="181824"/>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52" name="Freeform 65">
              <a:extLst>
                <a:ext uri="{FF2B5EF4-FFF2-40B4-BE49-F238E27FC236}">
                  <a16:creationId xmlns:a16="http://schemas.microsoft.com/office/drawing/2014/main" id="{E525A3B2-5DF8-774E-BCE7-DFD3220906DF}"/>
                </a:ext>
              </a:extLst>
            </p:cNvPr>
            <p:cNvSpPr>
              <a:spLocks noChangeAspect="1"/>
            </p:cNvSpPr>
            <p:nvPr/>
          </p:nvSpPr>
          <p:spPr bwMode="gray">
            <a:xfrm>
              <a:off x="3933522" y="3577196"/>
              <a:ext cx="132728" cy="46178"/>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53" name="Freeform 66">
              <a:extLst>
                <a:ext uri="{FF2B5EF4-FFF2-40B4-BE49-F238E27FC236}">
                  <a16:creationId xmlns:a16="http://schemas.microsoft.com/office/drawing/2014/main" id="{B2E1624F-F451-BE4B-A309-CCD41788BFE4}"/>
                </a:ext>
              </a:extLst>
            </p:cNvPr>
            <p:cNvSpPr>
              <a:spLocks noChangeAspect="1"/>
            </p:cNvSpPr>
            <p:nvPr/>
          </p:nvSpPr>
          <p:spPr bwMode="gray">
            <a:xfrm>
              <a:off x="3986087" y="3415575"/>
              <a:ext cx="143241" cy="134204"/>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54" name="Freeform 67">
              <a:extLst>
                <a:ext uri="{FF2B5EF4-FFF2-40B4-BE49-F238E27FC236}">
                  <a16:creationId xmlns:a16="http://schemas.microsoft.com/office/drawing/2014/main" id="{FF1C5B03-3E9C-BF4C-B167-FFD9B1ADB546}"/>
                </a:ext>
              </a:extLst>
            </p:cNvPr>
            <p:cNvSpPr>
              <a:spLocks noChangeAspect="1"/>
            </p:cNvSpPr>
            <p:nvPr/>
          </p:nvSpPr>
          <p:spPr bwMode="gray">
            <a:xfrm>
              <a:off x="4555108" y="3549778"/>
              <a:ext cx="57822" cy="34633"/>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55" name="Freeform 68">
              <a:extLst>
                <a:ext uri="{FF2B5EF4-FFF2-40B4-BE49-F238E27FC236}">
                  <a16:creationId xmlns:a16="http://schemas.microsoft.com/office/drawing/2014/main" id="{F44D3F92-F137-5F40-AB08-AC23CF235D6D}"/>
                </a:ext>
              </a:extLst>
            </p:cNvPr>
            <p:cNvSpPr>
              <a:spLocks noChangeAspect="1"/>
            </p:cNvSpPr>
            <p:nvPr/>
          </p:nvSpPr>
          <p:spPr bwMode="gray">
            <a:xfrm>
              <a:off x="4448662" y="3525247"/>
              <a:ext cx="143241" cy="128432"/>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56" name="Group 69">
              <a:extLst>
                <a:ext uri="{FF2B5EF4-FFF2-40B4-BE49-F238E27FC236}">
                  <a16:creationId xmlns:a16="http://schemas.microsoft.com/office/drawing/2014/main" id="{791BF089-0274-F242-98C8-E8BB22DB2038}"/>
                </a:ext>
              </a:extLst>
            </p:cNvPr>
            <p:cNvGrpSpPr>
              <a:grpSpLocks noChangeAspect="1"/>
            </p:cNvGrpSpPr>
            <p:nvPr/>
          </p:nvGrpSpPr>
          <p:grpSpPr bwMode="gray">
            <a:xfrm>
              <a:off x="4105637" y="3186144"/>
              <a:ext cx="134041" cy="210686"/>
              <a:chOff x="3802" y="2280"/>
              <a:chExt cx="102" cy="146"/>
            </a:xfrm>
            <a:grpFill/>
          </p:grpSpPr>
          <p:sp>
            <p:nvSpPr>
              <p:cNvPr id="380" name="Freeform 70">
                <a:extLst>
                  <a:ext uri="{FF2B5EF4-FFF2-40B4-BE49-F238E27FC236}">
                    <a16:creationId xmlns:a16="http://schemas.microsoft.com/office/drawing/2014/main" id="{9B366CB5-E6E1-4D45-9245-0358EC0FF2EC}"/>
                  </a:ext>
                </a:extLst>
              </p:cNvPr>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81" name="Freeform 71">
                <a:extLst>
                  <a:ext uri="{FF2B5EF4-FFF2-40B4-BE49-F238E27FC236}">
                    <a16:creationId xmlns:a16="http://schemas.microsoft.com/office/drawing/2014/main" id="{C854AA2C-0BF9-5449-945B-F8302FD39023}"/>
                  </a:ext>
                </a:extLst>
              </p:cNvPr>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82" name="Freeform 72">
                <a:extLst>
                  <a:ext uri="{FF2B5EF4-FFF2-40B4-BE49-F238E27FC236}">
                    <a16:creationId xmlns:a16="http://schemas.microsoft.com/office/drawing/2014/main" id="{2B3B19BF-D13D-4A4C-83E2-DCBFE61CFB72}"/>
                  </a:ext>
                </a:extLst>
              </p:cNvPr>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83" name="Freeform 73">
                <a:extLst>
                  <a:ext uri="{FF2B5EF4-FFF2-40B4-BE49-F238E27FC236}">
                    <a16:creationId xmlns:a16="http://schemas.microsoft.com/office/drawing/2014/main" id="{8AA6AA26-BE5C-1949-9B7B-5F21BDF3CDB5}"/>
                  </a:ext>
                </a:extLst>
              </p:cNvPr>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84" name="Freeform 74">
                <a:extLst>
                  <a:ext uri="{FF2B5EF4-FFF2-40B4-BE49-F238E27FC236}">
                    <a16:creationId xmlns:a16="http://schemas.microsoft.com/office/drawing/2014/main" id="{ECFD6DB8-46EE-A64A-B2BE-C175C818EA0A}"/>
                  </a:ext>
                </a:extLst>
              </p:cNvPr>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85" name="Freeform 75">
                <a:extLst>
                  <a:ext uri="{FF2B5EF4-FFF2-40B4-BE49-F238E27FC236}">
                    <a16:creationId xmlns:a16="http://schemas.microsoft.com/office/drawing/2014/main" id="{90E3024B-7747-3647-AD80-CF75723B6313}"/>
                  </a:ext>
                </a:extLst>
              </p:cNvPr>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86" name="Freeform 76">
                <a:extLst>
                  <a:ext uri="{FF2B5EF4-FFF2-40B4-BE49-F238E27FC236}">
                    <a16:creationId xmlns:a16="http://schemas.microsoft.com/office/drawing/2014/main" id="{C394806A-ACF7-9343-8BB3-E9FD794B1663}"/>
                  </a:ext>
                </a:extLst>
              </p:cNvPr>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87" name="Freeform 77">
                <a:extLst>
                  <a:ext uri="{FF2B5EF4-FFF2-40B4-BE49-F238E27FC236}">
                    <a16:creationId xmlns:a16="http://schemas.microsoft.com/office/drawing/2014/main" id="{1DBB7783-24E5-D94E-8A49-FEA5C63092F4}"/>
                  </a:ext>
                </a:extLst>
              </p:cNvPr>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88" name="Freeform 78">
                <a:extLst>
                  <a:ext uri="{FF2B5EF4-FFF2-40B4-BE49-F238E27FC236}">
                    <a16:creationId xmlns:a16="http://schemas.microsoft.com/office/drawing/2014/main" id="{6AF525F7-FED7-6B49-8162-EB7D7F299167}"/>
                  </a:ext>
                </a:extLst>
              </p:cNvPr>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89" name="Freeform 79">
                <a:extLst>
                  <a:ext uri="{FF2B5EF4-FFF2-40B4-BE49-F238E27FC236}">
                    <a16:creationId xmlns:a16="http://schemas.microsoft.com/office/drawing/2014/main" id="{C7ADE6F1-F7CC-B34D-8396-6C1E3BCC5670}"/>
                  </a:ext>
                </a:extLst>
              </p:cNvPr>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90" name="Freeform 80">
                <a:extLst>
                  <a:ext uri="{FF2B5EF4-FFF2-40B4-BE49-F238E27FC236}">
                    <a16:creationId xmlns:a16="http://schemas.microsoft.com/office/drawing/2014/main" id="{5A3DC220-4F40-2F4B-93D1-3DD99F9DB744}"/>
                  </a:ext>
                </a:extLst>
              </p:cNvPr>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57" name="Freeform 81">
              <a:extLst>
                <a:ext uri="{FF2B5EF4-FFF2-40B4-BE49-F238E27FC236}">
                  <a16:creationId xmlns:a16="http://schemas.microsoft.com/office/drawing/2014/main" id="{94FE6598-E82E-E845-8533-D8E3DC1ABA80}"/>
                </a:ext>
              </a:extLst>
            </p:cNvPr>
            <p:cNvSpPr>
              <a:spLocks noChangeAspect="1"/>
            </p:cNvSpPr>
            <p:nvPr/>
          </p:nvSpPr>
          <p:spPr bwMode="gray">
            <a:xfrm>
              <a:off x="4058365" y="3404030"/>
              <a:ext cx="19712" cy="17317"/>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58" name="Freeform 82">
              <a:extLst>
                <a:ext uri="{FF2B5EF4-FFF2-40B4-BE49-F238E27FC236}">
                  <a16:creationId xmlns:a16="http://schemas.microsoft.com/office/drawing/2014/main" id="{20D43A45-6C16-424F-A559-41900DFDF93D}"/>
                </a:ext>
              </a:extLst>
            </p:cNvPr>
            <p:cNvSpPr>
              <a:spLocks noChangeAspect="1"/>
            </p:cNvSpPr>
            <p:nvPr/>
          </p:nvSpPr>
          <p:spPr bwMode="gray">
            <a:xfrm>
              <a:off x="4088590" y="3535347"/>
              <a:ext cx="3943" cy="129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59" name="Freeform 83">
              <a:extLst>
                <a:ext uri="{FF2B5EF4-FFF2-40B4-BE49-F238E27FC236}">
                  <a16:creationId xmlns:a16="http://schemas.microsoft.com/office/drawing/2014/main" id="{6697F3AB-1BFC-8048-AA6A-91E938012AE1}"/>
                </a:ext>
              </a:extLst>
            </p:cNvPr>
            <p:cNvSpPr>
              <a:spLocks noChangeAspect="1"/>
            </p:cNvSpPr>
            <p:nvPr/>
          </p:nvSpPr>
          <p:spPr bwMode="gray">
            <a:xfrm>
              <a:off x="4213433" y="3616158"/>
              <a:ext cx="35482" cy="17317"/>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60" name="Freeform 84">
              <a:extLst>
                <a:ext uri="{FF2B5EF4-FFF2-40B4-BE49-F238E27FC236}">
                  <a16:creationId xmlns:a16="http://schemas.microsoft.com/office/drawing/2014/main" id="{47CA35B2-EE92-0E4C-A4EC-34BE0BC36386}"/>
                </a:ext>
              </a:extLst>
            </p:cNvPr>
            <p:cNvSpPr>
              <a:spLocks noChangeAspect="1"/>
            </p:cNvSpPr>
            <p:nvPr/>
          </p:nvSpPr>
          <p:spPr bwMode="gray">
            <a:xfrm>
              <a:off x="4196349" y="3627702"/>
              <a:ext cx="22341" cy="20203"/>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61" name="Freeform 85">
              <a:extLst>
                <a:ext uri="{FF2B5EF4-FFF2-40B4-BE49-F238E27FC236}">
                  <a16:creationId xmlns:a16="http://schemas.microsoft.com/office/drawing/2014/main" id="{31FED55F-75FB-9F4D-A6C2-07181071DE37}"/>
                </a:ext>
              </a:extLst>
            </p:cNvPr>
            <p:cNvSpPr>
              <a:spLocks noChangeAspect="1"/>
            </p:cNvSpPr>
            <p:nvPr/>
          </p:nvSpPr>
          <p:spPr bwMode="gray">
            <a:xfrm>
              <a:off x="4259427" y="3528132"/>
              <a:ext cx="42052" cy="17317"/>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62" name="Freeform 86">
              <a:extLst>
                <a:ext uri="{FF2B5EF4-FFF2-40B4-BE49-F238E27FC236}">
                  <a16:creationId xmlns:a16="http://schemas.microsoft.com/office/drawing/2014/main" id="{1449D79B-6CC5-A743-B3DF-A0886056EFC9}"/>
                </a:ext>
              </a:extLst>
            </p:cNvPr>
            <p:cNvSpPr>
              <a:spLocks noChangeAspect="1"/>
            </p:cNvSpPr>
            <p:nvPr/>
          </p:nvSpPr>
          <p:spPr bwMode="gray">
            <a:xfrm>
              <a:off x="4129328" y="3457423"/>
              <a:ext cx="90676" cy="1168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63" name="Freeform 87">
              <a:extLst>
                <a:ext uri="{FF2B5EF4-FFF2-40B4-BE49-F238E27FC236}">
                  <a16:creationId xmlns:a16="http://schemas.microsoft.com/office/drawing/2014/main" id="{92B7807E-77D1-A746-A56F-1792AEBA985F}"/>
                </a:ext>
              </a:extLst>
            </p:cNvPr>
            <p:cNvSpPr>
              <a:spLocks noChangeAspect="1"/>
            </p:cNvSpPr>
            <p:nvPr/>
          </p:nvSpPr>
          <p:spPr bwMode="gray">
            <a:xfrm>
              <a:off x="4251543" y="3448764"/>
              <a:ext cx="21026" cy="49064"/>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64" name="Freeform 88">
              <a:extLst>
                <a:ext uri="{FF2B5EF4-FFF2-40B4-BE49-F238E27FC236}">
                  <a16:creationId xmlns:a16="http://schemas.microsoft.com/office/drawing/2014/main" id="{A5D95090-1A57-7C4C-AB15-6063B93F5689}"/>
                </a:ext>
              </a:extLst>
            </p:cNvPr>
            <p:cNvSpPr>
              <a:spLocks noChangeAspect="1"/>
            </p:cNvSpPr>
            <p:nvPr/>
          </p:nvSpPr>
          <p:spPr bwMode="gray">
            <a:xfrm>
              <a:off x="4302794" y="3490613"/>
              <a:ext cx="149811" cy="138533"/>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65" name="Freeform 89">
              <a:extLst>
                <a:ext uri="{FF2B5EF4-FFF2-40B4-BE49-F238E27FC236}">
                  <a16:creationId xmlns:a16="http://schemas.microsoft.com/office/drawing/2014/main" id="{C26FD89A-8338-F34B-8B91-D1F715CB23F3}"/>
                </a:ext>
              </a:extLst>
            </p:cNvPr>
            <p:cNvSpPr>
              <a:spLocks noChangeAspect="1"/>
            </p:cNvSpPr>
            <p:nvPr/>
          </p:nvSpPr>
          <p:spPr bwMode="gray">
            <a:xfrm>
              <a:off x="4590589" y="3525247"/>
              <a:ext cx="34167" cy="34633"/>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66" name="Freeform 90">
              <a:extLst>
                <a:ext uri="{FF2B5EF4-FFF2-40B4-BE49-F238E27FC236}">
                  <a16:creationId xmlns:a16="http://schemas.microsoft.com/office/drawing/2014/main" id="{164A3E68-6BF7-A44F-BA68-605788CC5753}"/>
                </a:ext>
              </a:extLst>
            </p:cNvPr>
            <p:cNvSpPr>
              <a:spLocks noChangeAspect="1"/>
            </p:cNvSpPr>
            <p:nvPr/>
          </p:nvSpPr>
          <p:spPr bwMode="gray">
            <a:xfrm>
              <a:off x="3887528" y="3109647"/>
              <a:ext cx="103817" cy="239546"/>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67" name="Freeform 91">
              <a:extLst>
                <a:ext uri="{FF2B5EF4-FFF2-40B4-BE49-F238E27FC236}">
                  <a16:creationId xmlns:a16="http://schemas.microsoft.com/office/drawing/2014/main" id="{12D880F4-2C40-E749-ABDA-7CEEAA500334}"/>
                </a:ext>
              </a:extLst>
            </p:cNvPr>
            <p:cNvSpPr>
              <a:spLocks noChangeAspect="1"/>
            </p:cNvSpPr>
            <p:nvPr/>
          </p:nvSpPr>
          <p:spPr bwMode="gray">
            <a:xfrm>
              <a:off x="3995287" y="3375169"/>
              <a:ext cx="139298" cy="95241"/>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68" name="Freeform 92">
              <a:extLst>
                <a:ext uri="{FF2B5EF4-FFF2-40B4-BE49-F238E27FC236}">
                  <a16:creationId xmlns:a16="http://schemas.microsoft.com/office/drawing/2014/main" id="{FEFC6942-BCB7-B842-9812-6C9C639098E5}"/>
                </a:ext>
              </a:extLst>
            </p:cNvPr>
            <p:cNvSpPr>
              <a:spLocks noChangeAspect="1"/>
            </p:cNvSpPr>
            <p:nvPr/>
          </p:nvSpPr>
          <p:spPr bwMode="gray">
            <a:xfrm>
              <a:off x="3859931" y="3378054"/>
              <a:ext cx="59136" cy="85140"/>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69" name="Freeform 93">
              <a:extLst>
                <a:ext uri="{FF2B5EF4-FFF2-40B4-BE49-F238E27FC236}">
                  <a16:creationId xmlns:a16="http://schemas.microsoft.com/office/drawing/2014/main" id="{9BAF81C9-07A7-594A-BB21-A1B2A46A4CD9}"/>
                </a:ext>
              </a:extLst>
            </p:cNvPr>
            <p:cNvSpPr>
              <a:spLocks noChangeAspect="1"/>
            </p:cNvSpPr>
            <p:nvPr/>
          </p:nvSpPr>
          <p:spPr bwMode="gray">
            <a:xfrm>
              <a:off x="3823135" y="3151496"/>
              <a:ext cx="113015" cy="243876"/>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70" name="Freeform 94">
              <a:extLst>
                <a:ext uri="{FF2B5EF4-FFF2-40B4-BE49-F238E27FC236}">
                  <a16:creationId xmlns:a16="http://schemas.microsoft.com/office/drawing/2014/main" id="{21008310-CD93-2E4D-8168-B4C0902C9A4A}"/>
                </a:ext>
              </a:extLst>
            </p:cNvPr>
            <p:cNvSpPr>
              <a:spLocks noChangeAspect="1"/>
            </p:cNvSpPr>
            <p:nvPr/>
          </p:nvSpPr>
          <p:spPr bwMode="gray">
            <a:xfrm>
              <a:off x="3745602" y="3020179"/>
              <a:ext cx="127471" cy="303041"/>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71" name="Freeform 95">
              <a:extLst>
                <a:ext uri="{FF2B5EF4-FFF2-40B4-BE49-F238E27FC236}">
                  <a16:creationId xmlns:a16="http://schemas.microsoft.com/office/drawing/2014/main" id="{97DBEFDE-F6C3-834C-8220-837ACDE93A7A}"/>
                </a:ext>
              </a:extLst>
            </p:cNvPr>
            <p:cNvSpPr>
              <a:spLocks noChangeAspect="1"/>
            </p:cNvSpPr>
            <p:nvPr/>
          </p:nvSpPr>
          <p:spPr bwMode="gray">
            <a:xfrm>
              <a:off x="3890156" y="3251067"/>
              <a:ext cx="76220" cy="67824"/>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72" name="Freeform 96">
              <a:extLst>
                <a:ext uri="{FF2B5EF4-FFF2-40B4-BE49-F238E27FC236}">
                  <a16:creationId xmlns:a16="http://schemas.microsoft.com/office/drawing/2014/main" id="{195C5E8A-3057-0246-97FE-08A2B28DA4B8}"/>
                </a:ext>
              </a:extLst>
            </p:cNvPr>
            <p:cNvSpPr>
              <a:spLocks noChangeAspect="1"/>
            </p:cNvSpPr>
            <p:nvPr/>
          </p:nvSpPr>
          <p:spPr bwMode="gray">
            <a:xfrm>
              <a:off x="3859931" y="3121192"/>
              <a:ext cx="103817" cy="141419"/>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73" name="Group 97">
              <a:extLst>
                <a:ext uri="{FF2B5EF4-FFF2-40B4-BE49-F238E27FC236}">
                  <a16:creationId xmlns:a16="http://schemas.microsoft.com/office/drawing/2014/main" id="{91247E06-88F6-2B4E-879A-BACC476241F6}"/>
                </a:ext>
              </a:extLst>
            </p:cNvPr>
            <p:cNvGrpSpPr>
              <a:grpSpLocks noChangeAspect="1"/>
            </p:cNvGrpSpPr>
            <p:nvPr/>
          </p:nvGrpSpPr>
          <p:grpSpPr bwMode="gray">
            <a:xfrm>
              <a:off x="3291797" y="2857009"/>
              <a:ext cx="526914" cy="533910"/>
              <a:chOff x="3183" y="2052"/>
              <a:chExt cx="401" cy="370"/>
            </a:xfrm>
            <a:grpFill/>
          </p:grpSpPr>
          <p:sp>
            <p:nvSpPr>
              <p:cNvPr id="373" name="Freeform 98">
                <a:extLst>
                  <a:ext uri="{FF2B5EF4-FFF2-40B4-BE49-F238E27FC236}">
                    <a16:creationId xmlns:a16="http://schemas.microsoft.com/office/drawing/2014/main" id="{F369AE5A-B967-EA4D-B7BF-34FAFE80E5CE}"/>
                  </a:ext>
                </a:extLst>
              </p:cNvPr>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74" name="Freeform 99">
                <a:extLst>
                  <a:ext uri="{FF2B5EF4-FFF2-40B4-BE49-F238E27FC236}">
                    <a16:creationId xmlns:a16="http://schemas.microsoft.com/office/drawing/2014/main" id="{919A942D-9F90-D64B-9739-C0440550F8BF}"/>
                  </a:ext>
                </a:extLst>
              </p:cNvPr>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75" name="Freeform 100">
                <a:extLst>
                  <a:ext uri="{FF2B5EF4-FFF2-40B4-BE49-F238E27FC236}">
                    <a16:creationId xmlns:a16="http://schemas.microsoft.com/office/drawing/2014/main" id="{77D838B2-C34A-8743-8EDC-DBAEFD0E2955}"/>
                  </a:ext>
                </a:extLst>
              </p:cNvPr>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76" name="Freeform 101">
                <a:extLst>
                  <a:ext uri="{FF2B5EF4-FFF2-40B4-BE49-F238E27FC236}">
                    <a16:creationId xmlns:a16="http://schemas.microsoft.com/office/drawing/2014/main" id="{FBE85538-3FE1-6A4F-8641-2EC054C95D70}"/>
                  </a:ext>
                </a:extLst>
              </p:cNvPr>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77" name="Freeform 102">
                <a:extLst>
                  <a:ext uri="{FF2B5EF4-FFF2-40B4-BE49-F238E27FC236}">
                    <a16:creationId xmlns:a16="http://schemas.microsoft.com/office/drawing/2014/main" id="{44DFCED9-5E57-3949-8036-44BF07ED499B}"/>
                  </a:ext>
                </a:extLst>
              </p:cNvPr>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78" name="Freeform 103">
                <a:extLst>
                  <a:ext uri="{FF2B5EF4-FFF2-40B4-BE49-F238E27FC236}">
                    <a16:creationId xmlns:a16="http://schemas.microsoft.com/office/drawing/2014/main" id="{4DB35160-E30A-2041-977B-8273FE697DCA}"/>
                  </a:ext>
                </a:extLst>
              </p:cNvPr>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79" name="Freeform 104">
                <a:extLst>
                  <a:ext uri="{FF2B5EF4-FFF2-40B4-BE49-F238E27FC236}">
                    <a16:creationId xmlns:a16="http://schemas.microsoft.com/office/drawing/2014/main" id="{8CBEC216-0A89-E74C-A714-E249FDF7C35F}"/>
                  </a:ext>
                </a:extLst>
              </p:cNvPr>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74" name="Freeform 105">
              <a:extLst>
                <a:ext uri="{FF2B5EF4-FFF2-40B4-BE49-F238E27FC236}">
                  <a16:creationId xmlns:a16="http://schemas.microsoft.com/office/drawing/2014/main" id="{01B93E2D-FACA-E14A-8FFC-0A4338C4B59C}"/>
                </a:ext>
              </a:extLst>
            </p:cNvPr>
            <p:cNvSpPr>
              <a:spLocks noChangeAspect="1"/>
            </p:cNvSpPr>
            <p:nvPr/>
          </p:nvSpPr>
          <p:spPr bwMode="gray">
            <a:xfrm>
              <a:off x="4146413" y="3073571"/>
              <a:ext cx="24969" cy="57722"/>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75" name="Group 106">
              <a:extLst>
                <a:ext uri="{FF2B5EF4-FFF2-40B4-BE49-F238E27FC236}">
                  <a16:creationId xmlns:a16="http://schemas.microsoft.com/office/drawing/2014/main" id="{6A32A9F2-2BD8-A443-88E0-B18BC2C5DEEA}"/>
                </a:ext>
              </a:extLst>
            </p:cNvPr>
            <p:cNvGrpSpPr>
              <a:grpSpLocks noChangeAspect="1"/>
            </p:cNvGrpSpPr>
            <p:nvPr/>
          </p:nvGrpSpPr>
          <p:grpSpPr bwMode="gray">
            <a:xfrm>
              <a:off x="4284396" y="2679590"/>
              <a:ext cx="233916" cy="291493"/>
              <a:chOff x="3938" y="1929"/>
              <a:chExt cx="178" cy="202"/>
            </a:xfrm>
            <a:grpFill/>
          </p:grpSpPr>
          <p:sp>
            <p:nvSpPr>
              <p:cNvPr id="369" name="Freeform 107">
                <a:extLst>
                  <a:ext uri="{FF2B5EF4-FFF2-40B4-BE49-F238E27FC236}">
                    <a16:creationId xmlns:a16="http://schemas.microsoft.com/office/drawing/2014/main" id="{C9915D84-6721-B247-98A6-0D328F594486}"/>
                  </a:ext>
                </a:extLst>
              </p:cNvPr>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70" name="Freeform 108">
                <a:extLst>
                  <a:ext uri="{FF2B5EF4-FFF2-40B4-BE49-F238E27FC236}">
                    <a16:creationId xmlns:a16="http://schemas.microsoft.com/office/drawing/2014/main" id="{3B6B74DB-6292-4D46-B798-D58AE65B293E}"/>
                  </a:ext>
                </a:extLst>
              </p:cNvPr>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71" name="Freeform 109">
                <a:extLst>
                  <a:ext uri="{FF2B5EF4-FFF2-40B4-BE49-F238E27FC236}">
                    <a16:creationId xmlns:a16="http://schemas.microsoft.com/office/drawing/2014/main" id="{D8E5E65B-C8F9-724B-8434-2E371F640B0A}"/>
                  </a:ext>
                </a:extLst>
              </p:cNvPr>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72" name="Freeform 110">
                <a:extLst>
                  <a:ext uri="{FF2B5EF4-FFF2-40B4-BE49-F238E27FC236}">
                    <a16:creationId xmlns:a16="http://schemas.microsoft.com/office/drawing/2014/main" id="{505E48A5-247B-A34E-845B-50310124BC56}"/>
                  </a:ext>
                </a:extLst>
              </p:cNvPr>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76" name="Freeform 111">
              <a:extLst>
                <a:ext uri="{FF2B5EF4-FFF2-40B4-BE49-F238E27FC236}">
                  <a16:creationId xmlns:a16="http://schemas.microsoft.com/office/drawing/2014/main" id="{5840B7A7-26CB-E94D-9EFB-229E70DC7C18}"/>
                </a:ext>
              </a:extLst>
            </p:cNvPr>
            <p:cNvSpPr>
              <a:spLocks noChangeAspect="1"/>
            </p:cNvSpPr>
            <p:nvPr/>
          </p:nvSpPr>
          <p:spPr bwMode="gray">
            <a:xfrm>
              <a:off x="4233144" y="2826809"/>
              <a:ext cx="49937" cy="82254"/>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77" name="Freeform 112">
              <a:extLst>
                <a:ext uri="{FF2B5EF4-FFF2-40B4-BE49-F238E27FC236}">
                  <a16:creationId xmlns:a16="http://schemas.microsoft.com/office/drawing/2014/main" id="{62E3A62A-7FC1-9540-97F3-33CCF02381E4}"/>
                </a:ext>
              </a:extLst>
            </p:cNvPr>
            <p:cNvSpPr>
              <a:spLocks noChangeAspect="1"/>
            </p:cNvSpPr>
            <p:nvPr/>
          </p:nvSpPr>
          <p:spPr bwMode="gray">
            <a:xfrm>
              <a:off x="3681209" y="2517997"/>
              <a:ext cx="456005" cy="245319"/>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78" name="Freeform 113">
              <a:extLst>
                <a:ext uri="{FF2B5EF4-FFF2-40B4-BE49-F238E27FC236}">
                  <a16:creationId xmlns:a16="http://schemas.microsoft.com/office/drawing/2014/main" id="{F9854B30-B523-5A4B-AABC-AA38D5923F85}"/>
                </a:ext>
              </a:extLst>
            </p:cNvPr>
            <p:cNvSpPr>
              <a:spLocks noChangeAspect="1"/>
            </p:cNvSpPr>
            <p:nvPr/>
          </p:nvSpPr>
          <p:spPr bwMode="gray">
            <a:xfrm>
              <a:off x="3980832" y="3160154"/>
              <a:ext cx="34167" cy="33191"/>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79" name="Freeform 114">
              <a:extLst>
                <a:ext uri="{FF2B5EF4-FFF2-40B4-BE49-F238E27FC236}">
                  <a16:creationId xmlns:a16="http://schemas.microsoft.com/office/drawing/2014/main" id="{796CCC48-E062-0D45-AA21-5A48803D49DF}"/>
                </a:ext>
              </a:extLst>
            </p:cNvPr>
            <p:cNvSpPr>
              <a:spLocks noChangeAspect="1"/>
            </p:cNvSpPr>
            <p:nvPr/>
          </p:nvSpPr>
          <p:spPr bwMode="gray">
            <a:xfrm>
              <a:off x="3476205" y="2484806"/>
              <a:ext cx="883097" cy="673905"/>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80" name="Freeform 115">
              <a:extLst>
                <a:ext uri="{FF2B5EF4-FFF2-40B4-BE49-F238E27FC236}">
                  <a16:creationId xmlns:a16="http://schemas.microsoft.com/office/drawing/2014/main" id="{2C6736C3-9EF4-B84B-88B3-BC7BC5C5DEB6}"/>
                </a:ext>
              </a:extLst>
            </p:cNvPr>
            <p:cNvSpPr>
              <a:spLocks noChangeAspect="1"/>
            </p:cNvSpPr>
            <p:nvPr/>
          </p:nvSpPr>
          <p:spPr bwMode="gray">
            <a:xfrm>
              <a:off x="4208176" y="2734454"/>
              <a:ext cx="90676" cy="109672"/>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81" name="Group 116">
              <a:extLst>
                <a:ext uri="{FF2B5EF4-FFF2-40B4-BE49-F238E27FC236}">
                  <a16:creationId xmlns:a16="http://schemas.microsoft.com/office/drawing/2014/main" id="{1016AAAD-13F3-AF43-BB7C-0D5A5DD5D008}"/>
                </a:ext>
              </a:extLst>
            </p:cNvPr>
            <p:cNvGrpSpPr>
              <a:grpSpLocks noChangeAspect="1"/>
            </p:cNvGrpSpPr>
            <p:nvPr/>
          </p:nvGrpSpPr>
          <p:grpSpPr bwMode="gray">
            <a:xfrm>
              <a:off x="2696922" y="1281301"/>
              <a:ext cx="2461369" cy="1489228"/>
              <a:chOff x="2730" y="960"/>
              <a:chExt cx="1873" cy="1032"/>
            </a:xfrm>
            <a:grpFill/>
          </p:grpSpPr>
          <p:grpSp>
            <p:nvGrpSpPr>
              <p:cNvPr id="352" name="Group 117">
                <a:extLst>
                  <a:ext uri="{FF2B5EF4-FFF2-40B4-BE49-F238E27FC236}">
                    <a16:creationId xmlns:a16="http://schemas.microsoft.com/office/drawing/2014/main" id="{DF2FA5C0-0008-304C-AD44-10C2FBE9B8EA}"/>
                  </a:ext>
                </a:extLst>
              </p:cNvPr>
              <p:cNvGrpSpPr>
                <a:grpSpLocks noChangeAspect="1"/>
              </p:cNvGrpSpPr>
              <p:nvPr/>
            </p:nvGrpSpPr>
            <p:grpSpPr bwMode="gray">
              <a:xfrm>
                <a:off x="3044" y="960"/>
                <a:ext cx="1473" cy="481"/>
                <a:chOff x="3044" y="960"/>
                <a:chExt cx="1473" cy="481"/>
              </a:xfrm>
              <a:grpFill/>
            </p:grpSpPr>
            <p:sp>
              <p:nvSpPr>
                <p:cNvPr id="356" name="Freeform 118">
                  <a:extLst>
                    <a:ext uri="{FF2B5EF4-FFF2-40B4-BE49-F238E27FC236}">
                      <a16:creationId xmlns:a16="http://schemas.microsoft.com/office/drawing/2014/main" id="{985E88D0-A153-6442-8751-D824325F1018}"/>
                    </a:ext>
                  </a:extLst>
                </p:cNvPr>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57" name="Freeform 119">
                  <a:extLst>
                    <a:ext uri="{FF2B5EF4-FFF2-40B4-BE49-F238E27FC236}">
                      <a16:creationId xmlns:a16="http://schemas.microsoft.com/office/drawing/2014/main" id="{E3A417FC-12A4-414C-9E92-C8D57A373A28}"/>
                    </a:ext>
                  </a:extLst>
                </p:cNvPr>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58" name="Freeform 120">
                  <a:extLst>
                    <a:ext uri="{FF2B5EF4-FFF2-40B4-BE49-F238E27FC236}">
                      <a16:creationId xmlns:a16="http://schemas.microsoft.com/office/drawing/2014/main" id="{9C6BEA95-D9DE-CC4F-BDC3-A7489EBAB852}"/>
                    </a:ext>
                  </a:extLst>
                </p:cNvPr>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59" name="Freeform 121">
                  <a:extLst>
                    <a:ext uri="{FF2B5EF4-FFF2-40B4-BE49-F238E27FC236}">
                      <a16:creationId xmlns:a16="http://schemas.microsoft.com/office/drawing/2014/main" id="{865BF8CD-4E8A-7E4B-A0B1-D7AB6DF068DB}"/>
                    </a:ext>
                  </a:extLst>
                </p:cNvPr>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60" name="Freeform 122">
                  <a:extLst>
                    <a:ext uri="{FF2B5EF4-FFF2-40B4-BE49-F238E27FC236}">
                      <a16:creationId xmlns:a16="http://schemas.microsoft.com/office/drawing/2014/main" id="{2B89B372-2C0A-1B4F-A144-E48167EAAC2A}"/>
                    </a:ext>
                  </a:extLst>
                </p:cNvPr>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61" name="Freeform 123">
                  <a:extLst>
                    <a:ext uri="{FF2B5EF4-FFF2-40B4-BE49-F238E27FC236}">
                      <a16:creationId xmlns:a16="http://schemas.microsoft.com/office/drawing/2014/main" id="{77FE7BFF-FD9C-BC4C-AAE1-4B47B07DA9B0}"/>
                    </a:ext>
                  </a:extLst>
                </p:cNvPr>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62" name="Freeform 124">
                  <a:extLst>
                    <a:ext uri="{FF2B5EF4-FFF2-40B4-BE49-F238E27FC236}">
                      <a16:creationId xmlns:a16="http://schemas.microsoft.com/office/drawing/2014/main" id="{2F6EF95F-0E4C-784E-8A6C-8F73E0F61725}"/>
                    </a:ext>
                  </a:extLst>
                </p:cNvPr>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63" name="Freeform 125">
                  <a:extLst>
                    <a:ext uri="{FF2B5EF4-FFF2-40B4-BE49-F238E27FC236}">
                      <a16:creationId xmlns:a16="http://schemas.microsoft.com/office/drawing/2014/main" id="{EFAC9FD8-9517-9843-A74D-D3679D88337B}"/>
                    </a:ext>
                  </a:extLst>
                </p:cNvPr>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64" name="Freeform 126">
                  <a:extLst>
                    <a:ext uri="{FF2B5EF4-FFF2-40B4-BE49-F238E27FC236}">
                      <a16:creationId xmlns:a16="http://schemas.microsoft.com/office/drawing/2014/main" id="{8860F055-B76F-CF46-9D64-8D0CB1D403BB}"/>
                    </a:ext>
                  </a:extLst>
                </p:cNvPr>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65" name="Freeform 127">
                  <a:extLst>
                    <a:ext uri="{FF2B5EF4-FFF2-40B4-BE49-F238E27FC236}">
                      <a16:creationId xmlns:a16="http://schemas.microsoft.com/office/drawing/2014/main" id="{68D7AEAB-6B12-4042-B23A-6F20D00CC5A1}"/>
                    </a:ext>
                  </a:extLst>
                </p:cNvPr>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66" name="Freeform 128">
                  <a:extLst>
                    <a:ext uri="{FF2B5EF4-FFF2-40B4-BE49-F238E27FC236}">
                      <a16:creationId xmlns:a16="http://schemas.microsoft.com/office/drawing/2014/main" id="{B75A5288-7B5E-B84C-8D22-966CA90CB403}"/>
                    </a:ext>
                  </a:extLst>
                </p:cNvPr>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67" name="Freeform 129">
                  <a:extLst>
                    <a:ext uri="{FF2B5EF4-FFF2-40B4-BE49-F238E27FC236}">
                      <a16:creationId xmlns:a16="http://schemas.microsoft.com/office/drawing/2014/main" id="{05CF288D-BF2D-C443-AD16-15C7C3C67336}"/>
                    </a:ext>
                  </a:extLst>
                </p:cNvPr>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68" name="Freeform 130">
                  <a:extLst>
                    <a:ext uri="{FF2B5EF4-FFF2-40B4-BE49-F238E27FC236}">
                      <a16:creationId xmlns:a16="http://schemas.microsoft.com/office/drawing/2014/main" id="{5949A811-93F3-034C-B02E-845E7FAD0FF4}"/>
                    </a:ext>
                  </a:extLst>
                </p:cNvPr>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353" name="Freeform 131">
                <a:extLst>
                  <a:ext uri="{FF2B5EF4-FFF2-40B4-BE49-F238E27FC236}">
                    <a16:creationId xmlns:a16="http://schemas.microsoft.com/office/drawing/2014/main" id="{EBCB03E5-4AB1-F54E-A730-B556E8FE25E9}"/>
                  </a:ext>
                </a:extLst>
              </p:cNvPr>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54" name="Freeform 132">
                <a:extLst>
                  <a:ext uri="{FF2B5EF4-FFF2-40B4-BE49-F238E27FC236}">
                    <a16:creationId xmlns:a16="http://schemas.microsoft.com/office/drawing/2014/main" id="{7BE6DE1B-6FE5-DE40-8BF2-E4DE9277B073}"/>
                  </a:ext>
                </a:extLst>
              </p:cNvPr>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55" name="Freeform 133">
                <a:extLst>
                  <a:ext uri="{FF2B5EF4-FFF2-40B4-BE49-F238E27FC236}">
                    <a16:creationId xmlns:a16="http://schemas.microsoft.com/office/drawing/2014/main" id="{3577104B-8833-E040-91E0-60D460A1E519}"/>
                  </a:ext>
                </a:extLst>
              </p:cNvPr>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grpSp>
          <p:nvGrpSpPr>
            <p:cNvPr id="82" name="Group 135">
              <a:extLst>
                <a:ext uri="{FF2B5EF4-FFF2-40B4-BE49-F238E27FC236}">
                  <a16:creationId xmlns:a16="http://schemas.microsoft.com/office/drawing/2014/main" id="{17DBC02C-F40C-A043-A05B-982519AF03B3}"/>
                </a:ext>
              </a:extLst>
            </p:cNvPr>
            <p:cNvGrpSpPr>
              <a:grpSpLocks noChangeAspect="1"/>
            </p:cNvGrpSpPr>
            <p:nvPr/>
          </p:nvGrpSpPr>
          <p:grpSpPr bwMode="gray">
            <a:xfrm>
              <a:off x="2791460" y="2751746"/>
              <a:ext cx="536153" cy="532481"/>
              <a:chOff x="2802" y="1979"/>
              <a:chExt cx="408" cy="369"/>
            </a:xfrm>
            <a:grpFill/>
          </p:grpSpPr>
          <p:sp>
            <p:nvSpPr>
              <p:cNvPr id="327" name="Freeform 136">
                <a:extLst>
                  <a:ext uri="{FF2B5EF4-FFF2-40B4-BE49-F238E27FC236}">
                    <a16:creationId xmlns:a16="http://schemas.microsoft.com/office/drawing/2014/main" id="{09F99990-D2CA-8D4D-BF1C-92F3EE4F2738}"/>
                  </a:ext>
                </a:extLst>
              </p:cNvPr>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328" name="Group 137">
                <a:extLst>
                  <a:ext uri="{FF2B5EF4-FFF2-40B4-BE49-F238E27FC236}">
                    <a16:creationId xmlns:a16="http://schemas.microsoft.com/office/drawing/2014/main" id="{ED41EAFA-BFEF-4F47-B2B6-6831D3373311}"/>
                  </a:ext>
                </a:extLst>
              </p:cNvPr>
              <p:cNvGrpSpPr>
                <a:grpSpLocks noChangeAspect="1"/>
              </p:cNvGrpSpPr>
              <p:nvPr/>
            </p:nvGrpSpPr>
            <p:grpSpPr bwMode="gray">
              <a:xfrm>
                <a:off x="2889" y="2101"/>
                <a:ext cx="17" cy="51"/>
                <a:chOff x="2889" y="2101"/>
                <a:chExt cx="17" cy="51"/>
              </a:xfrm>
              <a:grpFill/>
            </p:grpSpPr>
            <p:sp>
              <p:nvSpPr>
                <p:cNvPr id="349" name="Freeform 138">
                  <a:extLst>
                    <a:ext uri="{FF2B5EF4-FFF2-40B4-BE49-F238E27FC236}">
                      <a16:creationId xmlns:a16="http://schemas.microsoft.com/office/drawing/2014/main" id="{86720890-23F8-9C41-9318-E39C1AE400D4}"/>
                    </a:ext>
                  </a:extLst>
                </p:cNvPr>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50" name="Freeform 139">
                  <a:extLst>
                    <a:ext uri="{FF2B5EF4-FFF2-40B4-BE49-F238E27FC236}">
                      <a16:creationId xmlns:a16="http://schemas.microsoft.com/office/drawing/2014/main" id="{DED7EEA2-B200-A744-A729-29D10E4A274F}"/>
                    </a:ext>
                  </a:extLst>
                </p:cNvPr>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51" name="Freeform 140">
                  <a:extLst>
                    <a:ext uri="{FF2B5EF4-FFF2-40B4-BE49-F238E27FC236}">
                      <a16:creationId xmlns:a16="http://schemas.microsoft.com/office/drawing/2014/main" id="{3651ED0E-91C6-9049-AAB9-F62F3A63A40D}"/>
                    </a:ext>
                  </a:extLst>
                </p:cNvPr>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329" name="Freeform 141">
                <a:extLst>
                  <a:ext uri="{FF2B5EF4-FFF2-40B4-BE49-F238E27FC236}">
                    <a16:creationId xmlns:a16="http://schemas.microsoft.com/office/drawing/2014/main" id="{44FAF4EC-5F2D-3842-9407-297A584F785B}"/>
                  </a:ext>
                </a:extLst>
              </p:cNvPr>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30" name="Freeform 143">
                <a:extLst>
                  <a:ext uri="{FF2B5EF4-FFF2-40B4-BE49-F238E27FC236}">
                    <a16:creationId xmlns:a16="http://schemas.microsoft.com/office/drawing/2014/main" id="{E9CD2537-7714-DE4B-A8F8-3BE55A7F5FCF}"/>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31" name="Freeform 146">
                <a:extLst>
                  <a:ext uri="{FF2B5EF4-FFF2-40B4-BE49-F238E27FC236}">
                    <a16:creationId xmlns:a16="http://schemas.microsoft.com/office/drawing/2014/main" id="{A346CAC5-DD55-454A-8ADC-B7F782ED2BE4}"/>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32" name="Freeform 148">
                <a:extLst>
                  <a:ext uri="{FF2B5EF4-FFF2-40B4-BE49-F238E27FC236}">
                    <a16:creationId xmlns:a16="http://schemas.microsoft.com/office/drawing/2014/main" id="{022848E2-8DA9-A14A-99AE-A18F349222BD}"/>
                  </a:ext>
                </a:extLst>
              </p:cNvPr>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333" name="Group 149">
                <a:extLst>
                  <a:ext uri="{FF2B5EF4-FFF2-40B4-BE49-F238E27FC236}">
                    <a16:creationId xmlns:a16="http://schemas.microsoft.com/office/drawing/2014/main" id="{9DD3727F-18B4-D64C-8E8E-AE547E579574}"/>
                  </a:ext>
                </a:extLst>
              </p:cNvPr>
              <p:cNvGrpSpPr>
                <a:grpSpLocks noChangeAspect="1"/>
              </p:cNvGrpSpPr>
              <p:nvPr/>
            </p:nvGrpSpPr>
            <p:grpSpPr bwMode="gray">
              <a:xfrm>
                <a:off x="3086" y="2189"/>
                <a:ext cx="85" cy="114"/>
                <a:chOff x="3086" y="2189"/>
                <a:chExt cx="85" cy="114"/>
              </a:xfrm>
              <a:grpFill/>
            </p:grpSpPr>
            <p:sp>
              <p:nvSpPr>
                <p:cNvPr id="347" name="Freeform 150">
                  <a:extLst>
                    <a:ext uri="{FF2B5EF4-FFF2-40B4-BE49-F238E27FC236}">
                      <a16:creationId xmlns:a16="http://schemas.microsoft.com/office/drawing/2014/main" id="{659C509C-BD43-B647-A8B2-36A7F6C57D45}"/>
                    </a:ext>
                  </a:extLst>
                </p:cNvPr>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48" name="Freeform 151">
                  <a:extLst>
                    <a:ext uri="{FF2B5EF4-FFF2-40B4-BE49-F238E27FC236}">
                      <a16:creationId xmlns:a16="http://schemas.microsoft.com/office/drawing/2014/main" id="{8337C804-A8CB-8A4C-A2B8-44CF42182A1B}"/>
                    </a:ext>
                  </a:extLst>
                </p:cNvPr>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334" name="Freeform 152">
                <a:extLst>
                  <a:ext uri="{FF2B5EF4-FFF2-40B4-BE49-F238E27FC236}">
                    <a16:creationId xmlns:a16="http://schemas.microsoft.com/office/drawing/2014/main" id="{1626CC05-408C-6842-9573-ACB1C1F6F1F6}"/>
                  </a:ext>
                </a:extLst>
              </p:cNvPr>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335" name="Group 153">
                <a:extLst>
                  <a:ext uri="{FF2B5EF4-FFF2-40B4-BE49-F238E27FC236}">
                    <a16:creationId xmlns:a16="http://schemas.microsoft.com/office/drawing/2014/main" id="{081337DF-750E-D540-863C-09E374C029BF}"/>
                  </a:ext>
                </a:extLst>
              </p:cNvPr>
              <p:cNvGrpSpPr>
                <a:grpSpLocks noChangeAspect="1"/>
              </p:cNvGrpSpPr>
              <p:nvPr/>
            </p:nvGrpSpPr>
            <p:grpSpPr bwMode="gray">
              <a:xfrm>
                <a:off x="3000" y="2012"/>
                <a:ext cx="210" cy="192"/>
                <a:chOff x="3000" y="2012"/>
                <a:chExt cx="210" cy="192"/>
              </a:xfrm>
              <a:grpFill/>
            </p:grpSpPr>
            <p:sp>
              <p:nvSpPr>
                <p:cNvPr id="345" name="Freeform 154">
                  <a:extLst>
                    <a:ext uri="{FF2B5EF4-FFF2-40B4-BE49-F238E27FC236}">
                      <a16:creationId xmlns:a16="http://schemas.microsoft.com/office/drawing/2014/main" id="{5E8B1D6E-65B6-FF44-B72A-CEF93DA7D7E1}"/>
                    </a:ext>
                  </a:extLst>
                </p:cNvPr>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46" name="Freeform 155">
                  <a:extLst>
                    <a:ext uri="{FF2B5EF4-FFF2-40B4-BE49-F238E27FC236}">
                      <a16:creationId xmlns:a16="http://schemas.microsoft.com/office/drawing/2014/main" id="{54A29A18-0B69-6C4A-83E5-5C4FC9F554AB}"/>
                    </a:ext>
                  </a:extLst>
                </p:cNvPr>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336" name="Freeform 156">
                <a:extLst>
                  <a:ext uri="{FF2B5EF4-FFF2-40B4-BE49-F238E27FC236}">
                    <a16:creationId xmlns:a16="http://schemas.microsoft.com/office/drawing/2014/main" id="{7B7CA944-5B5D-6442-8F5B-A1D69844305F}"/>
                  </a:ext>
                </a:extLst>
              </p:cNvPr>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37" name="Freeform 157">
                <a:extLst>
                  <a:ext uri="{FF2B5EF4-FFF2-40B4-BE49-F238E27FC236}">
                    <a16:creationId xmlns:a16="http://schemas.microsoft.com/office/drawing/2014/main" id="{8B635B5D-9FA6-6E4B-A168-1CF3134D678B}"/>
                  </a:ext>
                </a:extLst>
              </p:cNvPr>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38" name="Freeform 158">
                <a:extLst>
                  <a:ext uri="{FF2B5EF4-FFF2-40B4-BE49-F238E27FC236}">
                    <a16:creationId xmlns:a16="http://schemas.microsoft.com/office/drawing/2014/main" id="{49B715C1-4B24-7948-AA44-9EF392C71832}"/>
                  </a:ext>
                </a:extLst>
              </p:cNvPr>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339" name="Group 159">
                <a:extLst>
                  <a:ext uri="{FF2B5EF4-FFF2-40B4-BE49-F238E27FC236}">
                    <a16:creationId xmlns:a16="http://schemas.microsoft.com/office/drawing/2014/main" id="{C3505403-6340-8448-9E1A-3AD22899F719}"/>
                  </a:ext>
                </a:extLst>
              </p:cNvPr>
              <p:cNvGrpSpPr>
                <a:grpSpLocks noChangeAspect="1"/>
              </p:cNvGrpSpPr>
              <p:nvPr/>
            </p:nvGrpSpPr>
            <p:grpSpPr bwMode="gray">
              <a:xfrm>
                <a:off x="2802" y="1979"/>
                <a:ext cx="205" cy="88"/>
                <a:chOff x="2802" y="1979"/>
                <a:chExt cx="205" cy="88"/>
              </a:xfrm>
              <a:grpFill/>
            </p:grpSpPr>
            <p:sp>
              <p:nvSpPr>
                <p:cNvPr id="343" name="Freeform 160">
                  <a:extLst>
                    <a:ext uri="{FF2B5EF4-FFF2-40B4-BE49-F238E27FC236}">
                      <a16:creationId xmlns:a16="http://schemas.microsoft.com/office/drawing/2014/main" id="{DA951AF7-6E7D-8649-89A2-9112A1D7DAD2}"/>
                    </a:ext>
                  </a:extLst>
                </p:cNvPr>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44" name="Freeform 161">
                  <a:extLst>
                    <a:ext uri="{FF2B5EF4-FFF2-40B4-BE49-F238E27FC236}">
                      <a16:creationId xmlns:a16="http://schemas.microsoft.com/office/drawing/2014/main" id="{DE579180-6917-324C-AF62-3D1F93E4044C}"/>
                    </a:ext>
                  </a:extLst>
                </p:cNvPr>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340" name="Freeform 162">
                <a:extLst>
                  <a:ext uri="{FF2B5EF4-FFF2-40B4-BE49-F238E27FC236}">
                    <a16:creationId xmlns:a16="http://schemas.microsoft.com/office/drawing/2014/main" id="{E5A3EA17-5C76-7146-89B8-DC991E07C707}"/>
                  </a:ext>
                </a:extLst>
              </p:cNvPr>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41" name="Freeform 163">
                <a:extLst>
                  <a:ext uri="{FF2B5EF4-FFF2-40B4-BE49-F238E27FC236}">
                    <a16:creationId xmlns:a16="http://schemas.microsoft.com/office/drawing/2014/main" id="{FDE893D3-8462-014E-935D-AAE445A13D8D}"/>
                  </a:ext>
                </a:extLst>
              </p:cNvPr>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42" name="Freeform 164">
                <a:extLst>
                  <a:ext uri="{FF2B5EF4-FFF2-40B4-BE49-F238E27FC236}">
                    <a16:creationId xmlns:a16="http://schemas.microsoft.com/office/drawing/2014/main" id="{4A428962-5013-954B-A077-296184D40DB3}"/>
                  </a:ext>
                </a:extLst>
              </p:cNvPr>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83" name="Freeform 165">
              <a:extLst>
                <a:ext uri="{FF2B5EF4-FFF2-40B4-BE49-F238E27FC236}">
                  <a16:creationId xmlns:a16="http://schemas.microsoft.com/office/drawing/2014/main" id="{291ABD16-7A02-DB47-A85A-A942A87CE408}"/>
                </a:ext>
              </a:extLst>
            </p:cNvPr>
            <p:cNvSpPr>
              <a:spLocks noChangeAspect="1"/>
            </p:cNvSpPr>
            <p:nvPr/>
          </p:nvSpPr>
          <p:spPr bwMode="gray">
            <a:xfrm>
              <a:off x="3041226" y="2767644"/>
              <a:ext cx="44681" cy="50507"/>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84" name="Freeform 166">
              <a:extLst>
                <a:ext uri="{FF2B5EF4-FFF2-40B4-BE49-F238E27FC236}">
                  <a16:creationId xmlns:a16="http://schemas.microsoft.com/office/drawing/2014/main" id="{95AC6551-2A79-EC4A-AF15-FEA50AB5856F}"/>
                </a:ext>
              </a:extLst>
            </p:cNvPr>
            <p:cNvSpPr>
              <a:spLocks noChangeAspect="1"/>
            </p:cNvSpPr>
            <p:nvPr/>
          </p:nvSpPr>
          <p:spPr bwMode="gray">
            <a:xfrm>
              <a:off x="3085907" y="2429971"/>
              <a:ext cx="586103" cy="343446"/>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85" name="Freeform 167">
              <a:extLst>
                <a:ext uri="{FF2B5EF4-FFF2-40B4-BE49-F238E27FC236}">
                  <a16:creationId xmlns:a16="http://schemas.microsoft.com/office/drawing/2014/main" id="{B97657AB-5291-1240-ABF3-5B33905E5DB8}"/>
                </a:ext>
              </a:extLst>
            </p:cNvPr>
            <p:cNvSpPr>
              <a:spLocks noChangeAspect="1"/>
            </p:cNvSpPr>
            <p:nvPr/>
          </p:nvSpPr>
          <p:spPr bwMode="gray">
            <a:xfrm>
              <a:off x="2989976" y="2720023"/>
              <a:ext cx="97246" cy="519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86" name="Freeform 168">
              <a:extLst>
                <a:ext uri="{FF2B5EF4-FFF2-40B4-BE49-F238E27FC236}">
                  <a16:creationId xmlns:a16="http://schemas.microsoft.com/office/drawing/2014/main" id="{228DC553-A6A1-4849-8D8C-B78AB88C0820}"/>
                </a:ext>
              </a:extLst>
            </p:cNvPr>
            <p:cNvSpPr>
              <a:spLocks noChangeAspect="1"/>
            </p:cNvSpPr>
            <p:nvPr/>
          </p:nvSpPr>
          <p:spPr bwMode="gray">
            <a:xfrm>
              <a:off x="3222577" y="2675289"/>
              <a:ext cx="247057" cy="176052"/>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87" name="Freeform 169">
              <a:extLst>
                <a:ext uri="{FF2B5EF4-FFF2-40B4-BE49-F238E27FC236}">
                  <a16:creationId xmlns:a16="http://schemas.microsoft.com/office/drawing/2014/main" id="{314940A9-1405-1E49-8122-F0ADFD7152F0}"/>
                </a:ext>
              </a:extLst>
            </p:cNvPr>
            <p:cNvSpPr>
              <a:spLocks noChangeAspect="1"/>
            </p:cNvSpPr>
            <p:nvPr/>
          </p:nvSpPr>
          <p:spPr bwMode="gray">
            <a:xfrm>
              <a:off x="3171326" y="2735897"/>
              <a:ext cx="205005" cy="155849"/>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88" name="Group 170">
              <a:extLst>
                <a:ext uri="{FF2B5EF4-FFF2-40B4-BE49-F238E27FC236}">
                  <a16:creationId xmlns:a16="http://schemas.microsoft.com/office/drawing/2014/main" id="{3F805A04-6DBD-D54C-A782-E49F571E98ED}"/>
                </a:ext>
              </a:extLst>
            </p:cNvPr>
            <p:cNvGrpSpPr>
              <a:grpSpLocks noChangeAspect="1"/>
            </p:cNvGrpSpPr>
            <p:nvPr/>
          </p:nvGrpSpPr>
          <p:grpSpPr bwMode="gray">
            <a:xfrm>
              <a:off x="3060939" y="2756140"/>
              <a:ext cx="80163" cy="70711"/>
              <a:chOff x="3007" y="1982"/>
              <a:chExt cx="61" cy="49"/>
            </a:xfrm>
            <a:grpFill/>
          </p:grpSpPr>
          <p:sp>
            <p:nvSpPr>
              <p:cNvPr id="325" name="Freeform 171">
                <a:extLst>
                  <a:ext uri="{FF2B5EF4-FFF2-40B4-BE49-F238E27FC236}">
                    <a16:creationId xmlns:a16="http://schemas.microsoft.com/office/drawing/2014/main" id="{EDA4CF32-C742-4B4B-BB28-D3A42CEA5C79}"/>
                  </a:ext>
                </a:extLst>
              </p:cNvPr>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26" name="Freeform 172">
                <a:extLst>
                  <a:ext uri="{FF2B5EF4-FFF2-40B4-BE49-F238E27FC236}">
                    <a16:creationId xmlns:a16="http://schemas.microsoft.com/office/drawing/2014/main" id="{CD25A6EE-00B4-9648-ACA3-2461CEB71391}"/>
                  </a:ext>
                </a:extLst>
              </p:cNvPr>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89" name="Freeform 173">
              <a:extLst>
                <a:ext uri="{FF2B5EF4-FFF2-40B4-BE49-F238E27FC236}">
                  <a16:creationId xmlns:a16="http://schemas.microsoft.com/office/drawing/2014/main" id="{75D64810-F8DC-4F4D-9499-2C061EC310E3}"/>
                </a:ext>
              </a:extLst>
            </p:cNvPr>
            <p:cNvSpPr>
              <a:spLocks noChangeAspect="1"/>
            </p:cNvSpPr>
            <p:nvPr/>
          </p:nvSpPr>
          <p:spPr bwMode="gray">
            <a:xfrm>
              <a:off x="2062199" y="2064879"/>
              <a:ext cx="157696" cy="118330"/>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90" name="Group 222">
              <a:extLst>
                <a:ext uri="{FF2B5EF4-FFF2-40B4-BE49-F238E27FC236}">
                  <a16:creationId xmlns:a16="http://schemas.microsoft.com/office/drawing/2014/main" id="{C8E133F8-258F-5043-A5B9-358DD7E71D5E}"/>
                </a:ext>
              </a:extLst>
            </p:cNvPr>
            <p:cNvGrpSpPr>
              <a:grpSpLocks noChangeAspect="1"/>
            </p:cNvGrpSpPr>
            <p:nvPr/>
          </p:nvGrpSpPr>
          <p:grpSpPr bwMode="gray">
            <a:xfrm>
              <a:off x="2569438" y="1281302"/>
              <a:ext cx="237857" cy="269851"/>
              <a:chOff x="3202" y="1036"/>
              <a:chExt cx="181" cy="187"/>
            </a:xfrm>
            <a:grpFill/>
          </p:grpSpPr>
          <p:sp>
            <p:nvSpPr>
              <p:cNvPr id="319" name="Freeform 223">
                <a:extLst>
                  <a:ext uri="{FF2B5EF4-FFF2-40B4-BE49-F238E27FC236}">
                    <a16:creationId xmlns:a16="http://schemas.microsoft.com/office/drawing/2014/main" id="{32AB7F2E-A481-4B4B-9612-724FAED706F5}"/>
                  </a:ext>
                </a:extLst>
              </p:cNvPr>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20" name="Freeform 224">
                <a:extLst>
                  <a:ext uri="{FF2B5EF4-FFF2-40B4-BE49-F238E27FC236}">
                    <a16:creationId xmlns:a16="http://schemas.microsoft.com/office/drawing/2014/main" id="{4881238B-532E-0E47-BAFC-B4EF77BB03C3}"/>
                  </a:ext>
                </a:extLst>
              </p:cNvPr>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21" name="Freeform 225">
                <a:extLst>
                  <a:ext uri="{FF2B5EF4-FFF2-40B4-BE49-F238E27FC236}">
                    <a16:creationId xmlns:a16="http://schemas.microsoft.com/office/drawing/2014/main" id="{D0926918-2CF1-B541-8735-4C31ACB61201}"/>
                  </a:ext>
                </a:extLst>
              </p:cNvPr>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22" name="Freeform 226">
                <a:extLst>
                  <a:ext uri="{FF2B5EF4-FFF2-40B4-BE49-F238E27FC236}">
                    <a16:creationId xmlns:a16="http://schemas.microsoft.com/office/drawing/2014/main" id="{657C8B88-B96E-FD45-BF91-8173D129C89A}"/>
                  </a:ext>
                </a:extLst>
              </p:cNvPr>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23" name="Freeform 227">
                <a:extLst>
                  <a:ext uri="{FF2B5EF4-FFF2-40B4-BE49-F238E27FC236}">
                    <a16:creationId xmlns:a16="http://schemas.microsoft.com/office/drawing/2014/main" id="{3C758034-D815-574B-8925-5C742977955D}"/>
                  </a:ext>
                </a:extLst>
              </p:cNvPr>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24" name="Freeform 228">
                <a:extLst>
                  <a:ext uri="{FF2B5EF4-FFF2-40B4-BE49-F238E27FC236}">
                    <a16:creationId xmlns:a16="http://schemas.microsoft.com/office/drawing/2014/main" id="{8EBEC89A-ECC9-F14C-BD2B-4415BC3CBA26}"/>
                  </a:ext>
                </a:extLst>
              </p:cNvPr>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91" name="Freeform 229">
              <a:extLst>
                <a:ext uri="{FF2B5EF4-FFF2-40B4-BE49-F238E27FC236}">
                  <a16:creationId xmlns:a16="http://schemas.microsoft.com/office/drawing/2014/main" id="{211779CC-D19C-CF4F-AE10-A474CB68526A}"/>
                </a:ext>
              </a:extLst>
            </p:cNvPr>
            <p:cNvSpPr>
              <a:spLocks noChangeAspect="1"/>
            </p:cNvSpPr>
            <p:nvPr/>
          </p:nvSpPr>
          <p:spPr bwMode="gray">
            <a:xfrm>
              <a:off x="1780975" y="2297208"/>
              <a:ext cx="5257" cy="5772"/>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92" name="Freeform 230">
              <a:extLst>
                <a:ext uri="{FF2B5EF4-FFF2-40B4-BE49-F238E27FC236}">
                  <a16:creationId xmlns:a16="http://schemas.microsoft.com/office/drawing/2014/main" id="{7E5925C2-A051-A445-9E86-F3BD9AF51253}"/>
                </a:ext>
              </a:extLst>
            </p:cNvPr>
            <p:cNvSpPr>
              <a:spLocks noChangeAspect="1"/>
            </p:cNvSpPr>
            <p:nvPr/>
          </p:nvSpPr>
          <p:spPr bwMode="gray">
            <a:xfrm>
              <a:off x="2060885" y="1773383"/>
              <a:ext cx="38110" cy="40405"/>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93" name="Freeform 231">
              <a:extLst>
                <a:ext uri="{FF2B5EF4-FFF2-40B4-BE49-F238E27FC236}">
                  <a16:creationId xmlns:a16="http://schemas.microsoft.com/office/drawing/2014/main" id="{B07F9F6F-8284-C34D-83DA-70404C88330D}"/>
                </a:ext>
              </a:extLst>
            </p:cNvPr>
            <p:cNvSpPr>
              <a:spLocks noChangeAspect="1"/>
            </p:cNvSpPr>
            <p:nvPr/>
          </p:nvSpPr>
          <p:spPr bwMode="gray">
            <a:xfrm>
              <a:off x="2010948" y="1867180"/>
              <a:ext cx="38110" cy="28861"/>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94" name="Freeform 232">
              <a:extLst>
                <a:ext uri="{FF2B5EF4-FFF2-40B4-BE49-F238E27FC236}">
                  <a16:creationId xmlns:a16="http://schemas.microsoft.com/office/drawing/2014/main" id="{49C45811-2E39-AF41-8B81-6F204073505F}"/>
                </a:ext>
              </a:extLst>
            </p:cNvPr>
            <p:cNvSpPr>
              <a:spLocks noChangeAspect="1"/>
            </p:cNvSpPr>
            <p:nvPr/>
          </p:nvSpPr>
          <p:spPr bwMode="gray">
            <a:xfrm>
              <a:off x="1782289" y="2292880"/>
              <a:ext cx="11828" cy="4330"/>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95" name="Freeform 233">
              <a:extLst>
                <a:ext uri="{FF2B5EF4-FFF2-40B4-BE49-F238E27FC236}">
                  <a16:creationId xmlns:a16="http://schemas.microsoft.com/office/drawing/2014/main" id="{1299D36E-0F41-574A-A88D-A4CBE8C4F038}"/>
                </a:ext>
              </a:extLst>
            </p:cNvPr>
            <p:cNvSpPr>
              <a:spLocks noChangeAspect="1"/>
            </p:cNvSpPr>
            <p:nvPr/>
          </p:nvSpPr>
          <p:spPr bwMode="gray">
            <a:xfrm>
              <a:off x="1364394" y="1281302"/>
              <a:ext cx="797679" cy="1013021"/>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96" name="Freeform 234">
              <a:extLst>
                <a:ext uri="{FF2B5EF4-FFF2-40B4-BE49-F238E27FC236}">
                  <a16:creationId xmlns:a16="http://schemas.microsoft.com/office/drawing/2014/main" id="{96493FA0-93BD-6042-8631-93F2A715FAE6}"/>
                </a:ext>
              </a:extLst>
            </p:cNvPr>
            <p:cNvSpPr>
              <a:spLocks noChangeAspect="1"/>
            </p:cNvSpPr>
            <p:nvPr/>
          </p:nvSpPr>
          <p:spPr bwMode="gray">
            <a:xfrm>
              <a:off x="1624592" y="1901813"/>
              <a:ext cx="43367" cy="47621"/>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97" name="Freeform 235">
              <a:extLst>
                <a:ext uri="{FF2B5EF4-FFF2-40B4-BE49-F238E27FC236}">
                  <a16:creationId xmlns:a16="http://schemas.microsoft.com/office/drawing/2014/main" id="{AB71F722-08AB-924E-BE0E-57A411D6221E}"/>
                </a:ext>
              </a:extLst>
            </p:cNvPr>
            <p:cNvSpPr>
              <a:spLocks noChangeAspect="1"/>
            </p:cNvSpPr>
            <p:nvPr/>
          </p:nvSpPr>
          <p:spPr bwMode="gray">
            <a:xfrm>
              <a:off x="1422217" y="1491986"/>
              <a:ext cx="43367" cy="17317"/>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98" name="Group 236">
              <a:extLst>
                <a:ext uri="{FF2B5EF4-FFF2-40B4-BE49-F238E27FC236}">
                  <a16:creationId xmlns:a16="http://schemas.microsoft.com/office/drawing/2014/main" id="{D58FCEEB-70D9-0747-922C-5633AC9B08B4}"/>
                </a:ext>
              </a:extLst>
            </p:cNvPr>
            <p:cNvGrpSpPr>
              <a:grpSpLocks noChangeAspect="1"/>
            </p:cNvGrpSpPr>
            <p:nvPr/>
          </p:nvGrpSpPr>
          <p:grpSpPr bwMode="gray">
            <a:xfrm>
              <a:off x="1243497" y="3287110"/>
              <a:ext cx="668895" cy="1241012"/>
              <a:chOff x="1624" y="2350"/>
              <a:chExt cx="509" cy="860"/>
            </a:xfrm>
            <a:grpFill/>
          </p:grpSpPr>
          <p:sp>
            <p:nvSpPr>
              <p:cNvPr id="294" name="Freeform 237">
                <a:extLst>
                  <a:ext uri="{FF2B5EF4-FFF2-40B4-BE49-F238E27FC236}">
                    <a16:creationId xmlns:a16="http://schemas.microsoft.com/office/drawing/2014/main" id="{A4605FEA-CC7F-FE44-AC9E-4C25099C817B}"/>
                  </a:ext>
                </a:extLst>
              </p:cNvPr>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95" name="Freeform 238">
                <a:extLst>
                  <a:ext uri="{FF2B5EF4-FFF2-40B4-BE49-F238E27FC236}">
                    <a16:creationId xmlns:a16="http://schemas.microsoft.com/office/drawing/2014/main" id="{3A48AF20-C19A-EC46-A6A0-2550DD38558C}"/>
                  </a:ext>
                </a:extLst>
              </p:cNvPr>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96" name="Freeform 239">
                <a:extLst>
                  <a:ext uri="{FF2B5EF4-FFF2-40B4-BE49-F238E27FC236}">
                    <a16:creationId xmlns:a16="http://schemas.microsoft.com/office/drawing/2014/main" id="{7EF8B51A-09A4-E847-80AF-D4FDCCC8EC22}"/>
                  </a:ext>
                </a:extLst>
              </p:cNvPr>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97" name="Freeform 240">
                <a:extLst>
                  <a:ext uri="{FF2B5EF4-FFF2-40B4-BE49-F238E27FC236}">
                    <a16:creationId xmlns:a16="http://schemas.microsoft.com/office/drawing/2014/main" id="{4640F153-D302-BF47-8F13-0B2E26E823CF}"/>
                  </a:ext>
                </a:extLst>
              </p:cNvPr>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98" name="Freeform 241">
                <a:extLst>
                  <a:ext uri="{FF2B5EF4-FFF2-40B4-BE49-F238E27FC236}">
                    <a16:creationId xmlns:a16="http://schemas.microsoft.com/office/drawing/2014/main" id="{C6562EC6-C798-274A-B3D7-BFC59C810D32}"/>
                  </a:ext>
                </a:extLst>
              </p:cNvPr>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99" name="Freeform 242">
                <a:extLst>
                  <a:ext uri="{FF2B5EF4-FFF2-40B4-BE49-F238E27FC236}">
                    <a16:creationId xmlns:a16="http://schemas.microsoft.com/office/drawing/2014/main" id="{465CBA92-C1B3-AA43-B2A8-2E131E8E1E14}"/>
                  </a:ext>
                </a:extLst>
              </p:cNvPr>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00" name="Freeform 243">
                <a:extLst>
                  <a:ext uri="{FF2B5EF4-FFF2-40B4-BE49-F238E27FC236}">
                    <a16:creationId xmlns:a16="http://schemas.microsoft.com/office/drawing/2014/main" id="{509175CE-0B17-0A49-BB5D-F1A40B550181}"/>
                  </a:ext>
                </a:extLst>
              </p:cNvPr>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01" name="Freeform 244">
                <a:extLst>
                  <a:ext uri="{FF2B5EF4-FFF2-40B4-BE49-F238E27FC236}">
                    <a16:creationId xmlns:a16="http://schemas.microsoft.com/office/drawing/2014/main" id="{2ED7450D-69CA-ED46-AE43-E2AA82EB936A}"/>
                  </a:ext>
                </a:extLst>
              </p:cNvPr>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02" name="Freeform 245">
                <a:extLst>
                  <a:ext uri="{FF2B5EF4-FFF2-40B4-BE49-F238E27FC236}">
                    <a16:creationId xmlns:a16="http://schemas.microsoft.com/office/drawing/2014/main" id="{E244DAC5-E57A-5949-BA5B-7C8FD04B0772}"/>
                  </a:ext>
                </a:extLst>
              </p:cNvPr>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03" name="Freeform 246">
                <a:extLst>
                  <a:ext uri="{FF2B5EF4-FFF2-40B4-BE49-F238E27FC236}">
                    <a16:creationId xmlns:a16="http://schemas.microsoft.com/office/drawing/2014/main" id="{E6E501B6-2F1F-A645-885A-DCF7F68E7A78}"/>
                  </a:ext>
                </a:extLst>
              </p:cNvPr>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04" name="Freeform 247">
                <a:extLst>
                  <a:ext uri="{FF2B5EF4-FFF2-40B4-BE49-F238E27FC236}">
                    <a16:creationId xmlns:a16="http://schemas.microsoft.com/office/drawing/2014/main" id="{EA451A6F-F1E9-2C47-85C3-DBB75B539DAF}"/>
                  </a:ext>
                </a:extLst>
              </p:cNvPr>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05" name="Freeform 248">
                <a:extLst>
                  <a:ext uri="{FF2B5EF4-FFF2-40B4-BE49-F238E27FC236}">
                    <a16:creationId xmlns:a16="http://schemas.microsoft.com/office/drawing/2014/main" id="{BB7D0F55-FEC1-6F45-9157-FC9E3080B9B9}"/>
                  </a:ext>
                </a:extLst>
              </p:cNvPr>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06" name="Freeform 249">
                <a:extLst>
                  <a:ext uri="{FF2B5EF4-FFF2-40B4-BE49-F238E27FC236}">
                    <a16:creationId xmlns:a16="http://schemas.microsoft.com/office/drawing/2014/main" id="{7E66526A-D86B-FE41-B731-AB330E0555D7}"/>
                  </a:ext>
                </a:extLst>
              </p:cNvPr>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07" name="Freeform 250">
                <a:extLst>
                  <a:ext uri="{FF2B5EF4-FFF2-40B4-BE49-F238E27FC236}">
                    <a16:creationId xmlns:a16="http://schemas.microsoft.com/office/drawing/2014/main" id="{AFAD7CD1-BD3A-6D43-BB2C-B0190204C1A7}"/>
                  </a:ext>
                </a:extLst>
              </p:cNvPr>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08" name="Freeform 251">
                <a:extLst>
                  <a:ext uri="{FF2B5EF4-FFF2-40B4-BE49-F238E27FC236}">
                    <a16:creationId xmlns:a16="http://schemas.microsoft.com/office/drawing/2014/main" id="{E86389AD-D169-EE41-A6F2-606F122C3D1F}"/>
                  </a:ext>
                </a:extLst>
              </p:cNvPr>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09" name="Freeform 252">
                <a:extLst>
                  <a:ext uri="{FF2B5EF4-FFF2-40B4-BE49-F238E27FC236}">
                    <a16:creationId xmlns:a16="http://schemas.microsoft.com/office/drawing/2014/main" id="{46C01CCB-3D2D-5140-8FA0-B62749FBF1A2}"/>
                  </a:ext>
                </a:extLst>
              </p:cNvPr>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10" name="Freeform 253">
                <a:extLst>
                  <a:ext uri="{FF2B5EF4-FFF2-40B4-BE49-F238E27FC236}">
                    <a16:creationId xmlns:a16="http://schemas.microsoft.com/office/drawing/2014/main" id="{646D7AB5-ECE6-DC49-913D-2800D0A097EC}"/>
                  </a:ext>
                </a:extLst>
              </p:cNvPr>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11" name="Freeform 254">
                <a:extLst>
                  <a:ext uri="{FF2B5EF4-FFF2-40B4-BE49-F238E27FC236}">
                    <a16:creationId xmlns:a16="http://schemas.microsoft.com/office/drawing/2014/main" id="{55277D15-B918-AD4B-98AD-F5B5E5803548}"/>
                  </a:ext>
                </a:extLst>
              </p:cNvPr>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12" name="Freeform 255">
                <a:extLst>
                  <a:ext uri="{FF2B5EF4-FFF2-40B4-BE49-F238E27FC236}">
                    <a16:creationId xmlns:a16="http://schemas.microsoft.com/office/drawing/2014/main" id="{D3CF507D-373F-DD48-B026-D97B8614B369}"/>
                  </a:ext>
                </a:extLst>
              </p:cNvPr>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13" name="Freeform 256">
                <a:extLst>
                  <a:ext uri="{FF2B5EF4-FFF2-40B4-BE49-F238E27FC236}">
                    <a16:creationId xmlns:a16="http://schemas.microsoft.com/office/drawing/2014/main" id="{168866B0-E158-6441-960B-FE0A051A45AC}"/>
                  </a:ext>
                </a:extLst>
              </p:cNvPr>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14" name="Freeform 257">
                <a:extLst>
                  <a:ext uri="{FF2B5EF4-FFF2-40B4-BE49-F238E27FC236}">
                    <a16:creationId xmlns:a16="http://schemas.microsoft.com/office/drawing/2014/main" id="{63144C79-F32A-2147-A59F-A81585237CC2}"/>
                  </a:ext>
                </a:extLst>
              </p:cNvPr>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15" name="Freeform 258">
                <a:extLst>
                  <a:ext uri="{FF2B5EF4-FFF2-40B4-BE49-F238E27FC236}">
                    <a16:creationId xmlns:a16="http://schemas.microsoft.com/office/drawing/2014/main" id="{6ECEB48C-D3D9-AC4C-8E1A-ED4A6B742B22}"/>
                  </a:ext>
                </a:extLst>
              </p:cNvPr>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16" name="Freeform 259">
                <a:extLst>
                  <a:ext uri="{FF2B5EF4-FFF2-40B4-BE49-F238E27FC236}">
                    <a16:creationId xmlns:a16="http://schemas.microsoft.com/office/drawing/2014/main" id="{F44410BF-A6F1-2445-AF83-7CFEFC942527}"/>
                  </a:ext>
                </a:extLst>
              </p:cNvPr>
              <p:cNvSpPr>
                <a:spLocks noChangeAspect="1"/>
              </p:cNvSpPr>
              <p:nvPr/>
            </p:nvSpPr>
            <p:spPr bwMode="gray">
              <a:xfrm rot="20552049">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17" name="Freeform 260">
                <a:extLst>
                  <a:ext uri="{FF2B5EF4-FFF2-40B4-BE49-F238E27FC236}">
                    <a16:creationId xmlns:a16="http://schemas.microsoft.com/office/drawing/2014/main" id="{40DD4DD4-1F62-9A48-9E25-AB1466C44B95}"/>
                  </a:ext>
                </a:extLst>
              </p:cNvPr>
              <p:cNvSpPr>
                <a:spLocks noChangeAspect="1"/>
              </p:cNvSpPr>
              <p:nvPr/>
            </p:nvSpPr>
            <p:spPr bwMode="gray">
              <a:xfrm rot="20552049">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318" name="Freeform 261">
                <a:extLst>
                  <a:ext uri="{FF2B5EF4-FFF2-40B4-BE49-F238E27FC236}">
                    <a16:creationId xmlns:a16="http://schemas.microsoft.com/office/drawing/2014/main" id="{5CABE6AC-D471-5A4D-AD29-149D91BC3F02}"/>
                  </a:ext>
                </a:extLst>
              </p:cNvPr>
              <p:cNvSpPr>
                <a:spLocks noChangeAspect="1"/>
              </p:cNvSpPr>
              <p:nvPr/>
            </p:nvSpPr>
            <p:spPr bwMode="gray">
              <a:xfrm rot="20552049">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99" name="Freeform 262">
              <a:extLst>
                <a:ext uri="{FF2B5EF4-FFF2-40B4-BE49-F238E27FC236}">
                  <a16:creationId xmlns:a16="http://schemas.microsoft.com/office/drawing/2014/main" id="{444C81C8-3831-F54F-82C8-071339099032}"/>
                </a:ext>
              </a:extLst>
            </p:cNvPr>
            <p:cNvSpPr>
              <a:spLocks noChangeAspect="1"/>
            </p:cNvSpPr>
            <p:nvPr/>
          </p:nvSpPr>
          <p:spPr bwMode="gray">
            <a:xfrm>
              <a:off x="1152819" y="3245294"/>
              <a:ext cx="61765" cy="67824"/>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00" name="Freeform 263">
              <a:extLst>
                <a:ext uri="{FF2B5EF4-FFF2-40B4-BE49-F238E27FC236}">
                  <a16:creationId xmlns:a16="http://schemas.microsoft.com/office/drawing/2014/main" id="{F12D7628-D4C2-234A-8D49-E454A7C1FBF3}"/>
                </a:ext>
              </a:extLst>
            </p:cNvPr>
            <p:cNvSpPr>
              <a:spLocks noChangeAspect="1"/>
            </p:cNvSpPr>
            <p:nvPr/>
          </p:nvSpPr>
          <p:spPr bwMode="gray">
            <a:xfrm>
              <a:off x="1218526" y="3331877"/>
              <a:ext cx="84105" cy="389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01" name="Freeform 264">
              <a:extLst>
                <a:ext uri="{FF2B5EF4-FFF2-40B4-BE49-F238E27FC236}">
                  <a16:creationId xmlns:a16="http://schemas.microsoft.com/office/drawing/2014/main" id="{1B67A1D7-6B41-9C4A-93FA-D6E4A1A5277A}"/>
                </a:ext>
              </a:extLst>
            </p:cNvPr>
            <p:cNvSpPr>
              <a:spLocks noChangeAspect="1"/>
            </p:cNvSpPr>
            <p:nvPr/>
          </p:nvSpPr>
          <p:spPr bwMode="gray">
            <a:xfrm>
              <a:off x="1085798" y="3199116"/>
              <a:ext cx="56508" cy="67824"/>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02" name="Freeform 265">
              <a:extLst>
                <a:ext uri="{FF2B5EF4-FFF2-40B4-BE49-F238E27FC236}">
                  <a16:creationId xmlns:a16="http://schemas.microsoft.com/office/drawing/2014/main" id="{34FC009F-A774-9E4D-84B2-870C6F345008}"/>
                </a:ext>
              </a:extLst>
            </p:cNvPr>
            <p:cNvSpPr>
              <a:spLocks noChangeAspect="1"/>
            </p:cNvSpPr>
            <p:nvPr/>
          </p:nvSpPr>
          <p:spPr bwMode="gray">
            <a:xfrm>
              <a:off x="1129165" y="3189014"/>
              <a:ext cx="15770" cy="41849"/>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03" name="Freeform 266">
              <a:extLst>
                <a:ext uri="{FF2B5EF4-FFF2-40B4-BE49-F238E27FC236}">
                  <a16:creationId xmlns:a16="http://schemas.microsoft.com/office/drawing/2014/main" id="{52B64FA5-663D-414A-BB32-A81B1F1B5DE8}"/>
                </a:ext>
              </a:extLst>
            </p:cNvPr>
            <p:cNvSpPr>
              <a:spLocks noChangeAspect="1"/>
            </p:cNvSpPr>
            <p:nvPr/>
          </p:nvSpPr>
          <p:spPr bwMode="gray">
            <a:xfrm>
              <a:off x="1117338" y="3255395"/>
              <a:ext cx="32854" cy="20203"/>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04" name="Freeform 267">
              <a:extLst>
                <a:ext uri="{FF2B5EF4-FFF2-40B4-BE49-F238E27FC236}">
                  <a16:creationId xmlns:a16="http://schemas.microsoft.com/office/drawing/2014/main" id="{9DB663FF-5D5B-A04F-BE16-EA3DC29C3A55}"/>
                </a:ext>
              </a:extLst>
            </p:cNvPr>
            <p:cNvSpPr>
              <a:spLocks noChangeAspect="1"/>
            </p:cNvSpPr>
            <p:nvPr/>
          </p:nvSpPr>
          <p:spPr bwMode="gray">
            <a:xfrm>
              <a:off x="1177788" y="3307344"/>
              <a:ext cx="47309" cy="46178"/>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05" name="Freeform 268">
              <a:extLst>
                <a:ext uri="{FF2B5EF4-FFF2-40B4-BE49-F238E27FC236}">
                  <a16:creationId xmlns:a16="http://schemas.microsoft.com/office/drawing/2014/main" id="{FF0DE138-2931-B64F-9E5C-F1AC021ADBAC}"/>
                </a:ext>
              </a:extLst>
            </p:cNvPr>
            <p:cNvSpPr>
              <a:spLocks noChangeAspect="1"/>
            </p:cNvSpPr>
            <p:nvPr/>
          </p:nvSpPr>
          <p:spPr bwMode="gray">
            <a:xfrm>
              <a:off x="1126536" y="3229419"/>
              <a:ext cx="88047" cy="49064"/>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06" name="Freeform 269">
              <a:extLst>
                <a:ext uri="{FF2B5EF4-FFF2-40B4-BE49-F238E27FC236}">
                  <a16:creationId xmlns:a16="http://schemas.microsoft.com/office/drawing/2014/main" id="{F3F3EB5B-2510-6047-B49D-1DCB8C331297}"/>
                </a:ext>
              </a:extLst>
            </p:cNvPr>
            <p:cNvSpPr>
              <a:spLocks noChangeAspect="1"/>
            </p:cNvSpPr>
            <p:nvPr/>
          </p:nvSpPr>
          <p:spPr bwMode="gray">
            <a:xfrm>
              <a:off x="728354" y="2940809"/>
              <a:ext cx="434978" cy="311699"/>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107" name="Group 270">
              <a:extLst>
                <a:ext uri="{FF2B5EF4-FFF2-40B4-BE49-F238E27FC236}">
                  <a16:creationId xmlns:a16="http://schemas.microsoft.com/office/drawing/2014/main" id="{F6DA268F-3D5B-BC4C-96D7-F09D0F692B7E}"/>
                </a:ext>
              </a:extLst>
            </p:cNvPr>
            <p:cNvGrpSpPr>
              <a:grpSpLocks noChangeAspect="1"/>
            </p:cNvGrpSpPr>
            <p:nvPr/>
          </p:nvGrpSpPr>
          <p:grpSpPr bwMode="gray">
            <a:xfrm>
              <a:off x="-7560" y="1852754"/>
              <a:ext cx="1461314" cy="1223708"/>
              <a:chOff x="672" y="1356"/>
              <a:chExt cx="1112" cy="848"/>
            </a:xfrm>
            <a:grpFill/>
          </p:grpSpPr>
          <p:grpSp>
            <p:nvGrpSpPr>
              <p:cNvPr id="282" name="Group 271">
                <a:extLst>
                  <a:ext uri="{FF2B5EF4-FFF2-40B4-BE49-F238E27FC236}">
                    <a16:creationId xmlns:a16="http://schemas.microsoft.com/office/drawing/2014/main" id="{D1650965-2285-FC4C-BE49-41FFA71A1F6F}"/>
                  </a:ext>
                </a:extLst>
              </p:cNvPr>
              <p:cNvGrpSpPr>
                <a:grpSpLocks noChangeAspect="1"/>
              </p:cNvGrpSpPr>
              <p:nvPr/>
            </p:nvGrpSpPr>
            <p:grpSpPr bwMode="gray">
              <a:xfrm>
                <a:off x="672" y="1356"/>
                <a:ext cx="418" cy="413"/>
                <a:chOff x="672" y="1356"/>
                <a:chExt cx="418" cy="413"/>
              </a:xfrm>
              <a:grpFill/>
            </p:grpSpPr>
            <p:sp>
              <p:nvSpPr>
                <p:cNvPr id="289" name="Freeform 272">
                  <a:extLst>
                    <a:ext uri="{FF2B5EF4-FFF2-40B4-BE49-F238E27FC236}">
                      <a16:creationId xmlns:a16="http://schemas.microsoft.com/office/drawing/2014/main" id="{81E6B047-0E09-5448-A87B-BE341DC01D0C}"/>
                    </a:ext>
                  </a:extLst>
                </p:cNvPr>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90" name="Freeform 273">
                  <a:extLst>
                    <a:ext uri="{FF2B5EF4-FFF2-40B4-BE49-F238E27FC236}">
                      <a16:creationId xmlns:a16="http://schemas.microsoft.com/office/drawing/2014/main" id="{39FB96E9-6321-FB4F-90B6-0E87B573A4CF}"/>
                    </a:ext>
                  </a:extLst>
                </p:cNvPr>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91" name="Freeform 274">
                  <a:extLst>
                    <a:ext uri="{FF2B5EF4-FFF2-40B4-BE49-F238E27FC236}">
                      <a16:creationId xmlns:a16="http://schemas.microsoft.com/office/drawing/2014/main" id="{CABC2C72-466C-9C44-BF57-4A6581727680}"/>
                    </a:ext>
                  </a:extLst>
                </p:cNvPr>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92" name="Freeform 275">
                  <a:extLst>
                    <a:ext uri="{FF2B5EF4-FFF2-40B4-BE49-F238E27FC236}">
                      <a16:creationId xmlns:a16="http://schemas.microsoft.com/office/drawing/2014/main" id="{63D6897C-A2F9-8B43-AB1B-0A38C8DBC335}"/>
                    </a:ext>
                  </a:extLst>
                </p:cNvPr>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93" name="Freeform 276">
                  <a:extLst>
                    <a:ext uri="{FF2B5EF4-FFF2-40B4-BE49-F238E27FC236}">
                      <a16:creationId xmlns:a16="http://schemas.microsoft.com/office/drawing/2014/main" id="{F0D4C7DA-9089-4D46-A380-42881852632C}"/>
                    </a:ext>
                  </a:extLst>
                </p:cNvPr>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grpSp>
            <p:nvGrpSpPr>
              <p:cNvPr id="283" name="Group 277">
                <a:extLst>
                  <a:ext uri="{FF2B5EF4-FFF2-40B4-BE49-F238E27FC236}">
                    <a16:creationId xmlns:a16="http://schemas.microsoft.com/office/drawing/2014/main" id="{1A6C8CDF-4308-884B-8B88-01549E86E047}"/>
                  </a:ext>
                </a:extLst>
              </p:cNvPr>
              <p:cNvGrpSpPr>
                <a:grpSpLocks noChangeAspect="1"/>
              </p:cNvGrpSpPr>
              <p:nvPr/>
            </p:nvGrpSpPr>
            <p:grpSpPr bwMode="gray">
              <a:xfrm>
                <a:off x="1149" y="1865"/>
                <a:ext cx="635" cy="339"/>
                <a:chOff x="1149" y="1865"/>
                <a:chExt cx="635" cy="339"/>
              </a:xfrm>
              <a:grpFill/>
            </p:grpSpPr>
            <p:sp>
              <p:nvSpPr>
                <p:cNvPr id="284" name="Freeform 278">
                  <a:extLst>
                    <a:ext uri="{FF2B5EF4-FFF2-40B4-BE49-F238E27FC236}">
                      <a16:creationId xmlns:a16="http://schemas.microsoft.com/office/drawing/2014/main" id="{233DD6E6-1599-E04B-BE4C-C4E15BC18060}"/>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85" name="Freeform 279">
                  <a:extLst>
                    <a:ext uri="{FF2B5EF4-FFF2-40B4-BE49-F238E27FC236}">
                      <a16:creationId xmlns:a16="http://schemas.microsoft.com/office/drawing/2014/main" id="{293064D4-8C2A-8A48-9A5D-6D5EAFF2276C}"/>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86" name="Freeform 280">
                  <a:extLst>
                    <a:ext uri="{FF2B5EF4-FFF2-40B4-BE49-F238E27FC236}">
                      <a16:creationId xmlns:a16="http://schemas.microsoft.com/office/drawing/2014/main" id="{94D66EA2-884F-0844-B51B-1ECC138A62DC}"/>
                    </a:ext>
                  </a:extLst>
                </p:cNvPr>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87" name="Freeform 281">
                  <a:extLst>
                    <a:ext uri="{FF2B5EF4-FFF2-40B4-BE49-F238E27FC236}">
                      <a16:creationId xmlns:a16="http://schemas.microsoft.com/office/drawing/2014/main" id="{58F1234F-CC04-7A46-B372-92AEC7C51B8F}"/>
                    </a:ext>
                  </a:extLst>
                </p:cNvPr>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88" name="Freeform 282">
                  <a:extLst>
                    <a:ext uri="{FF2B5EF4-FFF2-40B4-BE49-F238E27FC236}">
                      <a16:creationId xmlns:a16="http://schemas.microsoft.com/office/drawing/2014/main" id="{2F383D2C-2665-1941-A30E-F8F0EFCE12F6}"/>
                    </a:ext>
                  </a:extLst>
                </p:cNvPr>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grpSp>
        <p:grpSp>
          <p:nvGrpSpPr>
            <p:cNvPr id="108" name="Group 283">
              <a:extLst>
                <a:ext uri="{FF2B5EF4-FFF2-40B4-BE49-F238E27FC236}">
                  <a16:creationId xmlns:a16="http://schemas.microsoft.com/office/drawing/2014/main" id="{3D25A49C-285F-9D49-8B40-F755B856D476}"/>
                </a:ext>
              </a:extLst>
            </p:cNvPr>
            <p:cNvGrpSpPr>
              <a:grpSpLocks noChangeAspect="1"/>
            </p:cNvGrpSpPr>
            <p:nvPr/>
          </p:nvGrpSpPr>
          <p:grpSpPr bwMode="gray">
            <a:xfrm>
              <a:off x="382609" y="1281254"/>
              <a:ext cx="1273266" cy="1474746"/>
              <a:chOff x="969" y="960"/>
              <a:chExt cx="969" cy="1022"/>
            </a:xfrm>
            <a:grpFill/>
          </p:grpSpPr>
          <p:sp>
            <p:nvSpPr>
              <p:cNvPr id="253" name="Freeform 284">
                <a:extLst>
                  <a:ext uri="{FF2B5EF4-FFF2-40B4-BE49-F238E27FC236}">
                    <a16:creationId xmlns:a16="http://schemas.microsoft.com/office/drawing/2014/main" id="{ED70B6D5-6106-3842-A043-6B338A4265D2}"/>
                  </a:ext>
                </a:extLst>
              </p:cNvPr>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54" name="Freeform 285">
                <a:extLst>
                  <a:ext uri="{FF2B5EF4-FFF2-40B4-BE49-F238E27FC236}">
                    <a16:creationId xmlns:a16="http://schemas.microsoft.com/office/drawing/2014/main" id="{2B2CB70F-9597-4D43-A20D-F1FC9696A85D}"/>
                  </a:ext>
                </a:extLst>
              </p:cNvPr>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55" name="Freeform 286">
                <a:extLst>
                  <a:ext uri="{FF2B5EF4-FFF2-40B4-BE49-F238E27FC236}">
                    <a16:creationId xmlns:a16="http://schemas.microsoft.com/office/drawing/2014/main" id="{4AC73AC4-9486-9F43-BE3F-17CE23EAF08B}"/>
                  </a:ext>
                </a:extLst>
              </p:cNvPr>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56" name="Freeform 287">
                <a:extLst>
                  <a:ext uri="{FF2B5EF4-FFF2-40B4-BE49-F238E27FC236}">
                    <a16:creationId xmlns:a16="http://schemas.microsoft.com/office/drawing/2014/main" id="{3CBB6C40-8230-1741-A319-6DF4BB580B10}"/>
                  </a:ext>
                </a:extLst>
              </p:cNvPr>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57" name="Freeform 288">
                <a:extLst>
                  <a:ext uri="{FF2B5EF4-FFF2-40B4-BE49-F238E27FC236}">
                    <a16:creationId xmlns:a16="http://schemas.microsoft.com/office/drawing/2014/main" id="{1024A5BD-60FF-6840-945D-DE1B6127A493}"/>
                  </a:ext>
                </a:extLst>
              </p:cNvPr>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58" name="Freeform 289">
                <a:extLst>
                  <a:ext uri="{FF2B5EF4-FFF2-40B4-BE49-F238E27FC236}">
                    <a16:creationId xmlns:a16="http://schemas.microsoft.com/office/drawing/2014/main" id="{155585F6-2781-6F45-89B3-14E34A1A34B0}"/>
                  </a:ext>
                </a:extLst>
              </p:cNvPr>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59" name="Freeform 290">
                <a:extLst>
                  <a:ext uri="{FF2B5EF4-FFF2-40B4-BE49-F238E27FC236}">
                    <a16:creationId xmlns:a16="http://schemas.microsoft.com/office/drawing/2014/main" id="{47BAEBC0-E45F-DF4E-BC80-BB4DE2FE8466}"/>
                  </a:ext>
                </a:extLst>
              </p:cNvPr>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60" name="Freeform 291">
                <a:extLst>
                  <a:ext uri="{FF2B5EF4-FFF2-40B4-BE49-F238E27FC236}">
                    <a16:creationId xmlns:a16="http://schemas.microsoft.com/office/drawing/2014/main" id="{66BCF7B5-C77E-934F-900F-645087425217}"/>
                  </a:ext>
                </a:extLst>
              </p:cNvPr>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61" name="Freeform 292">
                <a:extLst>
                  <a:ext uri="{FF2B5EF4-FFF2-40B4-BE49-F238E27FC236}">
                    <a16:creationId xmlns:a16="http://schemas.microsoft.com/office/drawing/2014/main" id="{FC380DFA-6755-C441-BC0C-B560F4FDE42A}"/>
                  </a:ext>
                </a:extLst>
              </p:cNvPr>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62" name="Freeform 293">
                <a:extLst>
                  <a:ext uri="{FF2B5EF4-FFF2-40B4-BE49-F238E27FC236}">
                    <a16:creationId xmlns:a16="http://schemas.microsoft.com/office/drawing/2014/main" id="{2A424EE8-1AA6-4648-A48F-AB45B9DB0BDA}"/>
                  </a:ext>
                </a:extLst>
              </p:cNvPr>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63" name="Freeform 294">
                <a:extLst>
                  <a:ext uri="{FF2B5EF4-FFF2-40B4-BE49-F238E27FC236}">
                    <a16:creationId xmlns:a16="http://schemas.microsoft.com/office/drawing/2014/main" id="{36FA4052-9FD8-9049-94C3-ADD4CB4C5B10}"/>
                  </a:ext>
                </a:extLst>
              </p:cNvPr>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64" name="Freeform 295">
                <a:extLst>
                  <a:ext uri="{FF2B5EF4-FFF2-40B4-BE49-F238E27FC236}">
                    <a16:creationId xmlns:a16="http://schemas.microsoft.com/office/drawing/2014/main" id="{AE68A9B3-21BF-1445-AC2A-DFC8B9284B71}"/>
                  </a:ext>
                </a:extLst>
              </p:cNvPr>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65" name="Freeform 296">
                <a:extLst>
                  <a:ext uri="{FF2B5EF4-FFF2-40B4-BE49-F238E27FC236}">
                    <a16:creationId xmlns:a16="http://schemas.microsoft.com/office/drawing/2014/main" id="{41868BD8-9225-7944-871F-EF2859BD43F5}"/>
                  </a:ext>
                </a:extLst>
              </p:cNvPr>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66" name="Freeform 297">
                <a:extLst>
                  <a:ext uri="{FF2B5EF4-FFF2-40B4-BE49-F238E27FC236}">
                    <a16:creationId xmlns:a16="http://schemas.microsoft.com/office/drawing/2014/main" id="{3EBDE932-F0CD-4046-A87E-BCB13377AE49}"/>
                  </a:ext>
                </a:extLst>
              </p:cNvPr>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67" name="Freeform 298">
                <a:extLst>
                  <a:ext uri="{FF2B5EF4-FFF2-40B4-BE49-F238E27FC236}">
                    <a16:creationId xmlns:a16="http://schemas.microsoft.com/office/drawing/2014/main" id="{8E9A3EBA-A728-6847-8CE1-87AC3FAEC21C}"/>
                  </a:ext>
                </a:extLst>
              </p:cNvPr>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68" name="Freeform 299">
                <a:extLst>
                  <a:ext uri="{FF2B5EF4-FFF2-40B4-BE49-F238E27FC236}">
                    <a16:creationId xmlns:a16="http://schemas.microsoft.com/office/drawing/2014/main" id="{11713597-3856-6E40-9D82-A8A44DC78459}"/>
                  </a:ext>
                </a:extLst>
              </p:cNvPr>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69" name="Freeform 300">
                <a:extLst>
                  <a:ext uri="{FF2B5EF4-FFF2-40B4-BE49-F238E27FC236}">
                    <a16:creationId xmlns:a16="http://schemas.microsoft.com/office/drawing/2014/main" id="{E74F4E33-6423-7D4D-81A4-70B4A7BDC142}"/>
                  </a:ext>
                </a:extLst>
              </p:cNvPr>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70" name="Freeform 301">
                <a:extLst>
                  <a:ext uri="{FF2B5EF4-FFF2-40B4-BE49-F238E27FC236}">
                    <a16:creationId xmlns:a16="http://schemas.microsoft.com/office/drawing/2014/main" id="{0B034E2D-B7D6-4244-82C1-873219B7B65F}"/>
                  </a:ext>
                </a:extLst>
              </p:cNvPr>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71" name="Freeform 302">
                <a:extLst>
                  <a:ext uri="{FF2B5EF4-FFF2-40B4-BE49-F238E27FC236}">
                    <a16:creationId xmlns:a16="http://schemas.microsoft.com/office/drawing/2014/main" id="{DD19B5DA-A3B6-6740-B1E0-D5F8FEDEA772}"/>
                  </a:ext>
                </a:extLst>
              </p:cNvPr>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72" name="Freeform 303">
                <a:extLst>
                  <a:ext uri="{FF2B5EF4-FFF2-40B4-BE49-F238E27FC236}">
                    <a16:creationId xmlns:a16="http://schemas.microsoft.com/office/drawing/2014/main" id="{86670A4A-D9F2-3F43-870A-2776368ABA5E}"/>
                  </a:ext>
                </a:extLst>
              </p:cNvPr>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73" name="Freeform 304">
                <a:extLst>
                  <a:ext uri="{FF2B5EF4-FFF2-40B4-BE49-F238E27FC236}">
                    <a16:creationId xmlns:a16="http://schemas.microsoft.com/office/drawing/2014/main" id="{91F8B409-FEC9-1B45-87D0-D8CC9554CD3C}"/>
                  </a:ext>
                </a:extLst>
              </p:cNvPr>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74" name="Freeform 305">
                <a:extLst>
                  <a:ext uri="{FF2B5EF4-FFF2-40B4-BE49-F238E27FC236}">
                    <a16:creationId xmlns:a16="http://schemas.microsoft.com/office/drawing/2014/main" id="{8EC59D31-813A-5E46-9740-034D3FC268C1}"/>
                  </a:ext>
                </a:extLst>
              </p:cNvPr>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75" name="Freeform 306">
                <a:extLst>
                  <a:ext uri="{FF2B5EF4-FFF2-40B4-BE49-F238E27FC236}">
                    <a16:creationId xmlns:a16="http://schemas.microsoft.com/office/drawing/2014/main" id="{13A13750-398D-4C46-B462-949C58D7AE8C}"/>
                  </a:ext>
                </a:extLst>
              </p:cNvPr>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76" name="Freeform 307">
                <a:extLst>
                  <a:ext uri="{FF2B5EF4-FFF2-40B4-BE49-F238E27FC236}">
                    <a16:creationId xmlns:a16="http://schemas.microsoft.com/office/drawing/2014/main" id="{F6608630-30EB-3841-BFC8-D43D0AE52FB3}"/>
                  </a:ext>
                </a:extLst>
              </p:cNvPr>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77" name="Freeform 308">
                <a:extLst>
                  <a:ext uri="{FF2B5EF4-FFF2-40B4-BE49-F238E27FC236}">
                    <a16:creationId xmlns:a16="http://schemas.microsoft.com/office/drawing/2014/main" id="{E8AD7FF2-79B5-F84D-B08D-5BAAA07EA977}"/>
                  </a:ext>
                </a:extLst>
              </p:cNvPr>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78" name="Freeform 309">
                <a:extLst>
                  <a:ext uri="{FF2B5EF4-FFF2-40B4-BE49-F238E27FC236}">
                    <a16:creationId xmlns:a16="http://schemas.microsoft.com/office/drawing/2014/main" id="{001AC285-AF23-8F44-898A-6B5A32066E46}"/>
                  </a:ext>
                </a:extLst>
              </p:cNvPr>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79" name="Freeform 310">
                <a:extLst>
                  <a:ext uri="{FF2B5EF4-FFF2-40B4-BE49-F238E27FC236}">
                    <a16:creationId xmlns:a16="http://schemas.microsoft.com/office/drawing/2014/main" id="{15D6D245-DC84-B24E-B514-12757A75F67C}"/>
                  </a:ext>
                </a:extLst>
              </p:cNvPr>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80" name="Freeform 311">
                <a:extLst>
                  <a:ext uri="{FF2B5EF4-FFF2-40B4-BE49-F238E27FC236}">
                    <a16:creationId xmlns:a16="http://schemas.microsoft.com/office/drawing/2014/main" id="{D519886E-3785-A143-ADD6-CA6160CFA1EE}"/>
                  </a:ext>
                </a:extLst>
              </p:cNvPr>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81" name="Freeform 312">
                <a:extLst>
                  <a:ext uri="{FF2B5EF4-FFF2-40B4-BE49-F238E27FC236}">
                    <a16:creationId xmlns:a16="http://schemas.microsoft.com/office/drawing/2014/main" id="{A4C565BF-5233-D845-B0E3-E4699C87416A}"/>
                  </a:ext>
                </a:extLst>
              </p:cNvPr>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109" name="Freeform 313">
              <a:extLst>
                <a:ext uri="{FF2B5EF4-FFF2-40B4-BE49-F238E27FC236}">
                  <a16:creationId xmlns:a16="http://schemas.microsoft.com/office/drawing/2014/main" id="{2BA454BE-8DE3-5747-AD9B-EC4EBAD6E45C}"/>
                </a:ext>
              </a:extLst>
            </p:cNvPr>
            <p:cNvSpPr>
              <a:spLocks noChangeAspect="1"/>
            </p:cNvSpPr>
            <p:nvPr/>
          </p:nvSpPr>
          <p:spPr bwMode="gray">
            <a:xfrm rot="21085610">
              <a:off x="1289489" y="3024507"/>
              <a:ext cx="10513" cy="5772"/>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10" name="Freeform 314">
              <a:extLst>
                <a:ext uri="{FF2B5EF4-FFF2-40B4-BE49-F238E27FC236}">
                  <a16:creationId xmlns:a16="http://schemas.microsoft.com/office/drawing/2014/main" id="{E5F62365-5E83-6442-8686-7900F4ACE392}"/>
                </a:ext>
              </a:extLst>
            </p:cNvPr>
            <p:cNvSpPr>
              <a:spLocks noChangeAspect="1"/>
            </p:cNvSpPr>
            <p:nvPr/>
          </p:nvSpPr>
          <p:spPr bwMode="gray">
            <a:xfrm rot="21085610">
              <a:off x="1306573" y="3025950"/>
              <a:ext cx="1315" cy="14431"/>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11" name="Freeform 315">
              <a:extLst>
                <a:ext uri="{FF2B5EF4-FFF2-40B4-BE49-F238E27FC236}">
                  <a16:creationId xmlns:a16="http://schemas.microsoft.com/office/drawing/2014/main" id="{17958F08-316D-3E42-BF28-924DC7958E0D}"/>
                </a:ext>
              </a:extLst>
            </p:cNvPr>
            <p:cNvSpPr>
              <a:spLocks noChangeAspect="1"/>
            </p:cNvSpPr>
            <p:nvPr/>
          </p:nvSpPr>
          <p:spPr bwMode="gray">
            <a:xfrm rot="21085610">
              <a:off x="1306573" y="3059140"/>
              <a:ext cx="2628" cy="1444"/>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12" name="Freeform 316">
              <a:extLst>
                <a:ext uri="{FF2B5EF4-FFF2-40B4-BE49-F238E27FC236}">
                  <a16:creationId xmlns:a16="http://schemas.microsoft.com/office/drawing/2014/main" id="{FEBE2147-E6EB-834F-B643-02BB44AF2D2D}"/>
                </a:ext>
              </a:extLst>
            </p:cNvPr>
            <p:cNvSpPr>
              <a:spLocks noChangeAspect="1"/>
            </p:cNvSpPr>
            <p:nvPr/>
          </p:nvSpPr>
          <p:spPr bwMode="gray">
            <a:xfrm rot="21085610">
              <a:off x="1300003" y="3057696"/>
              <a:ext cx="5257" cy="17317"/>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13" name="Freeform 317">
              <a:extLst>
                <a:ext uri="{FF2B5EF4-FFF2-40B4-BE49-F238E27FC236}">
                  <a16:creationId xmlns:a16="http://schemas.microsoft.com/office/drawing/2014/main" id="{A03BB0C8-650B-2B4F-8D3A-23A9F22D8596}"/>
                </a:ext>
              </a:extLst>
            </p:cNvPr>
            <p:cNvSpPr>
              <a:spLocks noChangeAspect="1"/>
            </p:cNvSpPr>
            <p:nvPr/>
          </p:nvSpPr>
          <p:spPr bwMode="gray">
            <a:xfrm rot="21085610">
              <a:off x="1306573" y="3077900"/>
              <a:ext cx="1315" cy="8658"/>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14" name="Freeform 318">
              <a:extLst>
                <a:ext uri="{FF2B5EF4-FFF2-40B4-BE49-F238E27FC236}">
                  <a16:creationId xmlns:a16="http://schemas.microsoft.com/office/drawing/2014/main" id="{D65806AF-721B-184E-A0A9-F7D37431F052}"/>
                </a:ext>
              </a:extLst>
            </p:cNvPr>
            <p:cNvSpPr>
              <a:spLocks noChangeAspect="1"/>
            </p:cNvSpPr>
            <p:nvPr/>
          </p:nvSpPr>
          <p:spPr bwMode="gray">
            <a:xfrm rot="21085610">
              <a:off x="1318401" y="3053368"/>
              <a:ext cx="1315" cy="11544"/>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15" name="Freeform 319">
              <a:extLst>
                <a:ext uri="{FF2B5EF4-FFF2-40B4-BE49-F238E27FC236}">
                  <a16:creationId xmlns:a16="http://schemas.microsoft.com/office/drawing/2014/main" id="{33A75314-8532-944D-B097-3532BDE331FA}"/>
                </a:ext>
              </a:extLst>
            </p:cNvPr>
            <p:cNvSpPr>
              <a:spLocks noChangeAspect="1"/>
            </p:cNvSpPr>
            <p:nvPr/>
          </p:nvSpPr>
          <p:spPr bwMode="gray">
            <a:xfrm rot="21085610">
              <a:off x="1324971" y="3063469"/>
              <a:ext cx="3943" cy="129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16" name="Freeform 320">
              <a:extLst>
                <a:ext uri="{FF2B5EF4-FFF2-40B4-BE49-F238E27FC236}">
                  <a16:creationId xmlns:a16="http://schemas.microsoft.com/office/drawing/2014/main" id="{B997632D-E42D-7746-B5EE-DEB03FD453CC}"/>
                </a:ext>
              </a:extLst>
            </p:cNvPr>
            <p:cNvSpPr>
              <a:spLocks noChangeAspect="1"/>
            </p:cNvSpPr>
            <p:nvPr/>
          </p:nvSpPr>
          <p:spPr bwMode="gray">
            <a:xfrm rot="21085610">
              <a:off x="1336798" y="3073570"/>
              <a:ext cx="2628" cy="2886"/>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17" name="Freeform 321">
              <a:extLst>
                <a:ext uri="{FF2B5EF4-FFF2-40B4-BE49-F238E27FC236}">
                  <a16:creationId xmlns:a16="http://schemas.microsoft.com/office/drawing/2014/main" id="{092C0C82-A224-3E45-9B94-5105597F9AC7}"/>
                </a:ext>
              </a:extLst>
            </p:cNvPr>
            <p:cNvSpPr>
              <a:spLocks noChangeAspect="1"/>
            </p:cNvSpPr>
            <p:nvPr/>
          </p:nvSpPr>
          <p:spPr bwMode="gray">
            <a:xfrm rot="21085610">
              <a:off x="1331542" y="3086557"/>
              <a:ext cx="3943" cy="14431"/>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18" name="Freeform 322">
              <a:extLst>
                <a:ext uri="{FF2B5EF4-FFF2-40B4-BE49-F238E27FC236}">
                  <a16:creationId xmlns:a16="http://schemas.microsoft.com/office/drawing/2014/main" id="{38B6879E-C621-2144-B23E-7997091D4F67}"/>
                </a:ext>
              </a:extLst>
            </p:cNvPr>
            <p:cNvSpPr>
              <a:spLocks noChangeAspect="1"/>
            </p:cNvSpPr>
            <p:nvPr/>
          </p:nvSpPr>
          <p:spPr bwMode="gray">
            <a:xfrm rot="21085610">
              <a:off x="1343369" y="3099544"/>
              <a:ext cx="3943" cy="129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19" name="Freeform 323">
              <a:extLst>
                <a:ext uri="{FF2B5EF4-FFF2-40B4-BE49-F238E27FC236}">
                  <a16:creationId xmlns:a16="http://schemas.microsoft.com/office/drawing/2014/main" id="{1130A2F5-40D6-CB46-98F2-FC4196C96ADB}"/>
                </a:ext>
              </a:extLst>
            </p:cNvPr>
            <p:cNvSpPr>
              <a:spLocks noChangeAspect="1"/>
            </p:cNvSpPr>
            <p:nvPr/>
          </p:nvSpPr>
          <p:spPr bwMode="gray">
            <a:xfrm rot="21085610">
              <a:off x="1353882" y="3108204"/>
              <a:ext cx="3943" cy="1444"/>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20" name="Freeform 324">
              <a:extLst>
                <a:ext uri="{FF2B5EF4-FFF2-40B4-BE49-F238E27FC236}">
                  <a16:creationId xmlns:a16="http://schemas.microsoft.com/office/drawing/2014/main" id="{81B48C7D-EA63-C34A-906A-95A0DD4B41A5}"/>
                </a:ext>
              </a:extLst>
            </p:cNvPr>
            <p:cNvSpPr>
              <a:spLocks noChangeAspect="1"/>
            </p:cNvSpPr>
            <p:nvPr/>
          </p:nvSpPr>
          <p:spPr bwMode="gray">
            <a:xfrm rot="21085610">
              <a:off x="1363081" y="3113975"/>
              <a:ext cx="7885" cy="5772"/>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21" name="Freeform 325">
              <a:extLst>
                <a:ext uri="{FF2B5EF4-FFF2-40B4-BE49-F238E27FC236}">
                  <a16:creationId xmlns:a16="http://schemas.microsoft.com/office/drawing/2014/main" id="{7F2CACB6-CA51-6146-9DB9-6ABB70FAB5C3}"/>
                </a:ext>
              </a:extLst>
            </p:cNvPr>
            <p:cNvSpPr>
              <a:spLocks noChangeAspect="1"/>
            </p:cNvSpPr>
            <p:nvPr/>
          </p:nvSpPr>
          <p:spPr bwMode="gray">
            <a:xfrm rot="21085610">
              <a:off x="1352567" y="3129849"/>
              <a:ext cx="5257" cy="8658"/>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22" name="Freeform 326">
              <a:extLst>
                <a:ext uri="{FF2B5EF4-FFF2-40B4-BE49-F238E27FC236}">
                  <a16:creationId xmlns:a16="http://schemas.microsoft.com/office/drawing/2014/main" id="{3A8F2B45-99DE-8449-86F3-D37619B4F404}"/>
                </a:ext>
              </a:extLst>
            </p:cNvPr>
            <p:cNvSpPr>
              <a:spLocks noChangeAspect="1"/>
            </p:cNvSpPr>
            <p:nvPr/>
          </p:nvSpPr>
          <p:spPr bwMode="gray">
            <a:xfrm rot="21085610">
              <a:off x="1305259" y="3076455"/>
              <a:ext cx="2628" cy="4330"/>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23" name="Freeform 327">
              <a:extLst>
                <a:ext uri="{FF2B5EF4-FFF2-40B4-BE49-F238E27FC236}">
                  <a16:creationId xmlns:a16="http://schemas.microsoft.com/office/drawing/2014/main" id="{1C349F54-F015-F044-AD64-6444C04BF7A0}"/>
                </a:ext>
              </a:extLst>
            </p:cNvPr>
            <p:cNvSpPr>
              <a:spLocks noChangeAspect="1"/>
            </p:cNvSpPr>
            <p:nvPr/>
          </p:nvSpPr>
          <p:spPr bwMode="gray">
            <a:xfrm rot="21085610">
              <a:off x="1278976" y="3062025"/>
              <a:ext cx="1315" cy="5772"/>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24" name="Freeform 328">
              <a:extLst>
                <a:ext uri="{FF2B5EF4-FFF2-40B4-BE49-F238E27FC236}">
                  <a16:creationId xmlns:a16="http://schemas.microsoft.com/office/drawing/2014/main" id="{640F34C4-24C8-FB40-8D31-31A53C70D781}"/>
                </a:ext>
              </a:extLst>
            </p:cNvPr>
            <p:cNvSpPr>
              <a:spLocks noChangeAspect="1"/>
            </p:cNvSpPr>
            <p:nvPr/>
          </p:nvSpPr>
          <p:spPr bwMode="gray">
            <a:xfrm rot="21085610">
              <a:off x="1276348" y="3069242"/>
              <a:ext cx="2628" cy="2886"/>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25" name="Freeform 329">
              <a:extLst>
                <a:ext uri="{FF2B5EF4-FFF2-40B4-BE49-F238E27FC236}">
                  <a16:creationId xmlns:a16="http://schemas.microsoft.com/office/drawing/2014/main" id="{95D1F98B-E7D4-E942-BF7B-F5370939D043}"/>
                </a:ext>
              </a:extLst>
            </p:cNvPr>
            <p:cNvSpPr>
              <a:spLocks noChangeAspect="1"/>
            </p:cNvSpPr>
            <p:nvPr/>
          </p:nvSpPr>
          <p:spPr bwMode="gray">
            <a:xfrm rot="21085610">
              <a:off x="1268463" y="3072127"/>
              <a:ext cx="5257" cy="5772"/>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26" name="Freeform 330">
              <a:extLst>
                <a:ext uri="{FF2B5EF4-FFF2-40B4-BE49-F238E27FC236}">
                  <a16:creationId xmlns:a16="http://schemas.microsoft.com/office/drawing/2014/main" id="{427A728F-3990-5045-B14D-D38FC3DF385C}"/>
                </a:ext>
              </a:extLst>
            </p:cNvPr>
            <p:cNvSpPr>
              <a:spLocks noChangeAspect="1"/>
            </p:cNvSpPr>
            <p:nvPr/>
          </p:nvSpPr>
          <p:spPr bwMode="gray">
            <a:xfrm rot="20552049">
              <a:off x="1303944" y="3196229"/>
              <a:ext cx="19712" cy="15874"/>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27" name="Freeform 331">
              <a:extLst>
                <a:ext uri="{FF2B5EF4-FFF2-40B4-BE49-F238E27FC236}">
                  <a16:creationId xmlns:a16="http://schemas.microsoft.com/office/drawing/2014/main" id="{B3B91E9B-64C6-504C-ADB7-051F7988D016}"/>
                </a:ext>
              </a:extLst>
            </p:cNvPr>
            <p:cNvSpPr>
              <a:spLocks noChangeAspect="1"/>
            </p:cNvSpPr>
            <p:nvPr/>
          </p:nvSpPr>
          <p:spPr bwMode="gray">
            <a:xfrm rot="20552049">
              <a:off x="1357824" y="3144280"/>
              <a:ext cx="31539" cy="47621"/>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28" name="Freeform 332">
              <a:extLst>
                <a:ext uri="{FF2B5EF4-FFF2-40B4-BE49-F238E27FC236}">
                  <a16:creationId xmlns:a16="http://schemas.microsoft.com/office/drawing/2014/main" id="{B6A26C2D-4E30-C540-AF6B-E4CC6E2D5D6C}"/>
                </a:ext>
              </a:extLst>
            </p:cNvPr>
            <p:cNvSpPr>
              <a:spLocks noChangeAspect="1"/>
            </p:cNvSpPr>
            <p:nvPr/>
          </p:nvSpPr>
          <p:spPr bwMode="gray">
            <a:xfrm rot="20552049">
              <a:off x="1452441" y="3173141"/>
              <a:ext cx="1315" cy="1444"/>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29" name="Freeform 333">
              <a:extLst>
                <a:ext uri="{FF2B5EF4-FFF2-40B4-BE49-F238E27FC236}">
                  <a16:creationId xmlns:a16="http://schemas.microsoft.com/office/drawing/2014/main" id="{1F4E6D9F-6865-654F-B821-C3BFB704D4A5}"/>
                </a:ext>
              </a:extLst>
            </p:cNvPr>
            <p:cNvSpPr>
              <a:spLocks noChangeAspect="1"/>
            </p:cNvSpPr>
            <p:nvPr/>
          </p:nvSpPr>
          <p:spPr bwMode="gray">
            <a:xfrm rot="20552049">
              <a:off x="1470840" y="3212103"/>
              <a:ext cx="2628" cy="10102"/>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30" name="Freeform 334">
              <a:extLst>
                <a:ext uri="{FF2B5EF4-FFF2-40B4-BE49-F238E27FC236}">
                  <a16:creationId xmlns:a16="http://schemas.microsoft.com/office/drawing/2014/main" id="{8BED3D30-9577-8C48-A3B1-7A12A0BFA13D}"/>
                </a:ext>
              </a:extLst>
            </p:cNvPr>
            <p:cNvSpPr>
              <a:spLocks noChangeAspect="1"/>
            </p:cNvSpPr>
            <p:nvPr/>
          </p:nvSpPr>
          <p:spPr bwMode="gray">
            <a:xfrm rot="20552049">
              <a:off x="1490551" y="3282812"/>
              <a:ext cx="2628" cy="4330"/>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31" name="Freeform 335">
              <a:extLst>
                <a:ext uri="{FF2B5EF4-FFF2-40B4-BE49-F238E27FC236}">
                  <a16:creationId xmlns:a16="http://schemas.microsoft.com/office/drawing/2014/main" id="{6D998C33-A0D6-8943-8D79-7E554AD42681}"/>
                </a:ext>
              </a:extLst>
            </p:cNvPr>
            <p:cNvSpPr>
              <a:spLocks noChangeAspect="1"/>
            </p:cNvSpPr>
            <p:nvPr/>
          </p:nvSpPr>
          <p:spPr bwMode="gray">
            <a:xfrm rot="20552049">
              <a:off x="1485295" y="3295800"/>
              <a:ext cx="7885" cy="14431"/>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32" name="Freeform 336">
              <a:extLst>
                <a:ext uri="{FF2B5EF4-FFF2-40B4-BE49-F238E27FC236}">
                  <a16:creationId xmlns:a16="http://schemas.microsoft.com/office/drawing/2014/main" id="{F37B4334-A80F-CE45-882A-90582B20A47E}"/>
                </a:ext>
              </a:extLst>
            </p:cNvPr>
            <p:cNvSpPr>
              <a:spLocks noChangeAspect="1"/>
            </p:cNvSpPr>
            <p:nvPr/>
          </p:nvSpPr>
          <p:spPr bwMode="gray">
            <a:xfrm rot="20552049">
              <a:off x="1342054" y="3150052"/>
              <a:ext cx="1315" cy="2886"/>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133" name="Group 337">
              <a:extLst>
                <a:ext uri="{FF2B5EF4-FFF2-40B4-BE49-F238E27FC236}">
                  <a16:creationId xmlns:a16="http://schemas.microsoft.com/office/drawing/2014/main" id="{070BC4C8-97D8-0E46-B68A-EAB7C5C4D45B}"/>
                </a:ext>
              </a:extLst>
            </p:cNvPr>
            <p:cNvGrpSpPr>
              <a:grpSpLocks noChangeAspect="1"/>
            </p:cNvGrpSpPr>
            <p:nvPr/>
          </p:nvGrpSpPr>
          <p:grpSpPr bwMode="gray">
            <a:xfrm>
              <a:off x="1335296" y="3152858"/>
              <a:ext cx="23652" cy="40404"/>
              <a:chOff x="1694" y="2257"/>
              <a:chExt cx="18" cy="28"/>
            </a:xfrm>
            <a:grpFill/>
          </p:grpSpPr>
          <p:sp>
            <p:nvSpPr>
              <p:cNvPr id="251" name="Freeform 338">
                <a:extLst>
                  <a:ext uri="{FF2B5EF4-FFF2-40B4-BE49-F238E27FC236}">
                    <a16:creationId xmlns:a16="http://schemas.microsoft.com/office/drawing/2014/main" id="{16CC455D-15C9-0E43-A39A-2FBDC44F1B64}"/>
                  </a:ext>
                </a:extLst>
              </p:cNvPr>
              <p:cNvSpPr>
                <a:spLocks noChangeAspect="1"/>
              </p:cNvSpPr>
              <p:nvPr/>
            </p:nvSpPr>
            <p:spPr bwMode="gray">
              <a:xfrm rot="20552049">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52" name="Freeform 339">
                <a:extLst>
                  <a:ext uri="{FF2B5EF4-FFF2-40B4-BE49-F238E27FC236}">
                    <a16:creationId xmlns:a16="http://schemas.microsoft.com/office/drawing/2014/main" id="{58A91E3A-8082-2643-B7E2-FACFB94FAAC7}"/>
                  </a:ext>
                </a:extLst>
              </p:cNvPr>
              <p:cNvSpPr>
                <a:spLocks noChangeAspect="1"/>
              </p:cNvSpPr>
              <p:nvPr/>
            </p:nvSpPr>
            <p:spPr bwMode="gray">
              <a:xfrm rot="20552049">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134" name="Freeform 340">
              <a:extLst>
                <a:ext uri="{FF2B5EF4-FFF2-40B4-BE49-F238E27FC236}">
                  <a16:creationId xmlns:a16="http://schemas.microsoft.com/office/drawing/2014/main" id="{CBF29AAB-41A4-934A-AE7B-2CF9555C263F}"/>
                </a:ext>
              </a:extLst>
            </p:cNvPr>
            <p:cNvSpPr>
              <a:spLocks noChangeAspect="1"/>
            </p:cNvSpPr>
            <p:nvPr/>
          </p:nvSpPr>
          <p:spPr bwMode="gray">
            <a:xfrm rot="20552049">
              <a:off x="1399877" y="3161597"/>
              <a:ext cx="13141" cy="11544"/>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35" name="Freeform 341">
              <a:extLst>
                <a:ext uri="{FF2B5EF4-FFF2-40B4-BE49-F238E27FC236}">
                  <a16:creationId xmlns:a16="http://schemas.microsoft.com/office/drawing/2014/main" id="{D305CC54-9738-CD44-B76A-3CCFE20C5F90}"/>
                </a:ext>
              </a:extLst>
            </p:cNvPr>
            <p:cNvSpPr>
              <a:spLocks noChangeAspect="1"/>
            </p:cNvSpPr>
            <p:nvPr/>
          </p:nvSpPr>
          <p:spPr bwMode="gray">
            <a:xfrm rot="20552049">
              <a:off x="1480038" y="3245294"/>
              <a:ext cx="0" cy="4330"/>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36" name="Freeform 342">
              <a:extLst>
                <a:ext uri="{FF2B5EF4-FFF2-40B4-BE49-F238E27FC236}">
                  <a16:creationId xmlns:a16="http://schemas.microsoft.com/office/drawing/2014/main" id="{D0878EA5-E14B-7447-80B4-2C0EBF64869D}"/>
                </a:ext>
              </a:extLst>
            </p:cNvPr>
            <p:cNvSpPr>
              <a:spLocks noChangeAspect="1"/>
            </p:cNvSpPr>
            <p:nvPr/>
          </p:nvSpPr>
          <p:spPr bwMode="gray">
            <a:xfrm rot="20552049">
              <a:off x="1457699" y="3184686"/>
              <a:ext cx="3943" cy="10102"/>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37" name="Freeform 343">
              <a:extLst>
                <a:ext uri="{FF2B5EF4-FFF2-40B4-BE49-F238E27FC236}">
                  <a16:creationId xmlns:a16="http://schemas.microsoft.com/office/drawing/2014/main" id="{277D7C2C-FB67-BA41-BC0F-49C4CE766AC8}"/>
                </a:ext>
              </a:extLst>
            </p:cNvPr>
            <p:cNvSpPr>
              <a:spLocks noChangeAspect="1"/>
            </p:cNvSpPr>
            <p:nvPr/>
          </p:nvSpPr>
          <p:spPr bwMode="gray">
            <a:xfrm rot="20552049">
              <a:off x="1419587" y="3158711"/>
              <a:ext cx="0" cy="1444"/>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38" name="Freeform 344">
              <a:extLst>
                <a:ext uri="{FF2B5EF4-FFF2-40B4-BE49-F238E27FC236}">
                  <a16:creationId xmlns:a16="http://schemas.microsoft.com/office/drawing/2014/main" id="{8B814630-A0F1-1545-B56A-E608B165CCC9}"/>
                </a:ext>
              </a:extLst>
            </p:cNvPr>
            <p:cNvSpPr>
              <a:spLocks noChangeAspect="1"/>
            </p:cNvSpPr>
            <p:nvPr/>
          </p:nvSpPr>
          <p:spPr bwMode="gray">
            <a:xfrm rot="20552049">
              <a:off x="1422217" y="3170255"/>
              <a:ext cx="1315" cy="2886"/>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39" name="Freeform 345">
              <a:extLst>
                <a:ext uri="{FF2B5EF4-FFF2-40B4-BE49-F238E27FC236}">
                  <a16:creationId xmlns:a16="http://schemas.microsoft.com/office/drawing/2014/main" id="{AE775B41-5819-654B-9D76-7A1D955339E6}"/>
                </a:ext>
              </a:extLst>
            </p:cNvPr>
            <p:cNvSpPr>
              <a:spLocks noChangeAspect="1"/>
            </p:cNvSpPr>
            <p:nvPr/>
          </p:nvSpPr>
          <p:spPr bwMode="gray">
            <a:xfrm rot="20552049">
              <a:off x="1464268" y="3200558"/>
              <a:ext cx="2628" cy="7216"/>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40" name="Freeform 346">
              <a:extLst>
                <a:ext uri="{FF2B5EF4-FFF2-40B4-BE49-F238E27FC236}">
                  <a16:creationId xmlns:a16="http://schemas.microsoft.com/office/drawing/2014/main" id="{EDDF9C53-2FE0-814A-9150-42FFCB2F56A8}"/>
                </a:ext>
              </a:extLst>
            </p:cNvPr>
            <p:cNvSpPr>
              <a:spLocks noChangeAspect="1"/>
            </p:cNvSpPr>
            <p:nvPr/>
          </p:nvSpPr>
          <p:spPr bwMode="gray">
            <a:xfrm rot="20552049">
              <a:off x="1480038" y="3268382"/>
              <a:ext cx="1315" cy="4330"/>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41" name="Freeform 347">
              <a:extLst>
                <a:ext uri="{FF2B5EF4-FFF2-40B4-BE49-F238E27FC236}">
                  <a16:creationId xmlns:a16="http://schemas.microsoft.com/office/drawing/2014/main" id="{7FB77F54-03EF-7A45-8147-5BE83D0957DA}"/>
                </a:ext>
              </a:extLst>
            </p:cNvPr>
            <p:cNvSpPr>
              <a:spLocks noChangeAspect="1"/>
            </p:cNvSpPr>
            <p:nvPr/>
          </p:nvSpPr>
          <p:spPr bwMode="gray">
            <a:xfrm rot="20552049">
              <a:off x="1227725" y="3109646"/>
              <a:ext cx="97246" cy="70710"/>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42" name="Freeform 348">
              <a:extLst>
                <a:ext uri="{FF2B5EF4-FFF2-40B4-BE49-F238E27FC236}">
                  <a16:creationId xmlns:a16="http://schemas.microsoft.com/office/drawing/2014/main" id="{BAF651F3-6715-4A4A-976B-CCEB6390CF9C}"/>
                </a:ext>
              </a:extLst>
            </p:cNvPr>
            <p:cNvSpPr>
              <a:spLocks noChangeAspect="1"/>
            </p:cNvSpPr>
            <p:nvPr/>
          </p:nvSpPr>
          <p:spPr bwMode="gray">
            <a:xfrm rot="20552049">
              <a:off x="1243496" y="3147165"/>
              <a:ext cx="3943" cy="8658"/>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43" name="Freeform 349">
              <a:extLst>
                <a:ext uri="{FF2B5EF4-FFF2-40B4-BE49-F238E27FC236}">
                  <a16:creationId xmlns:a16="http://schemas.microsoft.com/office/drawing/2014/main" id="{50DCCDD2-97E1-7049-AAF0-89BB4B4F57EB}"/>
                </a:ext>
              </a:extLst>
            </p:cNvPr>
            <p:cNvSpPr>
              <a:spLocks noChangeAspect="1"/>
            </p:cNvSpPr>
            <p:nvPr/>
          </p:nvSpPr>
          <p:spPr bwMode="gray">
            <a:xfrm rot="20552049">
              <a:off x="1278977" y="3118305"/>
              <a:ext cx="9199" cy="129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44" name="Freeform 350">
              <a:extLst>
                <a:ext uri="{FF2B5EF4-FFF2-40B4-BE49-F238E27FC236}">
                  <a16:creationId xmlns:a16="http://schemas.microsoft.com/office/drawing/2014/main" id="{35AB99D6-7BF7-CD42-82D5-9D6E3D498E58}"/>
                </a:ext>
              </a:extLst>
            </p:cNvPr>
            <p:cNvSpPr>
              <a:spLocks noChangeAspect="1"/>
            </p:cNvSpPr>
            <p:nvPr/>
          </p:nvSpPr>
          <p:spPr bwMode="gray">
            <a:xfrm rot="20552049">
              <a:off x="1443244" y="3170255"/>
              <a:ext cx="0" cy="4330"/>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45" name="Freeform 351">
              <a:extLst>
                <a:ext uri="{FF2B5EF4-FFF2-40B4-BE49-F238E27FC236}">
                  <a16:creationId xmlns:a16="http://schemas.microsoft.com/office/drawing/2014/main" id="{E9B64D29-5883-BF45-B51D-28C4225F51AF}"/>
                </a:ext>
              </a:extLst>
            </p:cNvPr>
            <p:cNvSpPr>
              <a:spLocks noChangeAspect="1"/>
            </p:cNvSpPr>
            <p:nvPr/>
          </p:nvSpPr>
          <p:spPr bwMode="gray">
            <a:xfrm rot="20552049">
              <a:off x="1477411" y="3230863"/>
              <a:ext cx="1315" cy="5772"/>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146" name="Group 362">
              <a:extLst>
                <a:ext uri="{FF2B5EF4-FFF2-40B4-BE49-F238E27FC236}">
                  <a16:creationId xmlns:a16="http://schemas.microsoft.com/office/drawing/2014/main" id="{DF98C2B5-49F8-4446-9FB2-60EFE38C73F7}"/>
                </a:ext>
              </a:extLst>
            </p:cNvPr>
            <p:cNvGrpSpPr/>
            <p:nvPr/>
          </p:nvGrpSpPr>
          <p:grpSpPr bwMode="gray">
            <a:xfrm>
              <a:off x="2267204" y="1865744"/>
              <a:ext cx="728030" cy="1008696"/>
              <a:chOff x="4580731" y="1911694"/>
              <a:chExt cx="879476" cy="1109662"/>
            </a:xfrm>
            <a:grpFill/>
          </p:grpSpPr>
          <p:sp>
            <p:nvSpPr>
              <p:cNvPr id="202" name="Freeform 201">
                <a:extLst>
                  <a:ext uri="{FF2B5EF4-FFF2-40B4-BE49-F238E27FC236}">
                    <a16:creationId xmlns:a16="http://schemas.microsoft.com/office/drawing/2014/main" id="{1744D740-BCAE-354F-843A-3EE605753000}"/>
                  </a:ext>
                </a:extLst>
              </p:cNvPr>
              <p:cNvSpPr>
                <a:spLocks noChangeAspect="1"/>
              </p:cNvSpPr>
              <p:nvPr/>
            </p:nvSpPr>
            <p:spPr bwMode="gray">
              <a:xfrm>
                <a:off x="4923631" y="2716557"/>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03" name="Freeform 202">
                <a:extLst>
                  <a:ext uri="{FF2B5EF4-FFF2-40B4-BE49-F238E27FC236}">
                    <a16:creationId xmlns:a16="http://schemas.microsoft.com/office/drawing/2014/main" id="{202171DD-0B70-2246-B123-47AC14CE00EA}"/>
                  </a:ext>
                </a:extLst>
              </p:cNvPr>
              <p:cNvSpPr>
                <a:spLocks noChangeAspect="1"/>
              </p:cNvSpPr>
              <p:nvPr/>
            </p:nvSpPr>
            <p:spPr bwMode="gray">
              <a:xfrm>
                <a:off x="4783931" y="2875307"/>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04" name="Freeform 203">
                <a:extLst>
                  <a:ext uri="{FF2B5EF4-FFF2-40B4-BE49-F238E27FC236}">
                    <a16:creationId xmlns:a16="http://schemas.microsoft.com/office/drawing/2014/main" id="{457BFD7E-CCF1-3B43-AFFF-33F702C858C6}"/>
                  </a:ext>
                </a:extLst>
              </p:cNvPr>
              <p:cNvSpPr>
                <a:spLocks noChangeAspect="1"/>
              </p:cNvSpPr>
              <p:nvPr/>
            </p:nvSpPr>
            <p:spPr bwMode="gray">
              <a:xfrm>
                <a:off x="4925219" y="2757832"/>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205" name="Group 204">
                <a:extLst>
                  <a:ext uri="{FF2B5EF4-FFF2-40B4-BE49-F238E27FC236}">
                    <a16:creationId xmlns:a16="http://schemas.microsoft.com/office/drawing/2014/main" id="{0FB1912C-F7A0-AF4F-916C-BCE61F1639D0}"/>
                  </a:ext>
                </a:extLst>
              </p:cNvPr>
              <p:cNvGrpSpPr>
                <a:grpSpLocks noChangeAspect="1"/>
              </p:cNvGrpSpPr>
              <p:nvPr/>
            </p:nvGrpSpPr>
            <p:grpSpPr bwMode="gray">
              <a:xfrm>
                <a:off x="4876006" y="2765782"/>
                <a:ext cx="204788" cy="242889"/>
                <a:chOff x="2589" y="1903"/>
                <a:chExt cx="129" cy="153"/>
              </a:xfrm>
              <a:grpFill/>
            </p:grpSpPr>
            <p:sp>
              <p:nvSpPr>
                <p:cNvPr id="248" name="Freeform 179">
                  <a:extLst>
                    <a:ext uri="{FF2B5EF4-FFF2-40B4-BE49-F238E27FC236}">
                      <a16:creationId xmlns:a16="http://schemas.microsoft.com/office/drawing/2014/main" id="{F04EDF24-624B-8B44-B8C9-E88E998CFCD3}"/>
                    </a:ext>
                  </a:extLst>
                </p:cNvPr>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49" name="Freeform 180">
                  <a:extLst>
                    <a:ext uri="{FF2B5EF4-FFF2-40B4-BE49-F238E27FC236}">
                      <a16:creationId xmlns:a16="http://schemas.microsoft.com/office/drawing/2014/main" id="{3A3CA759-3120-BC45-87B4-2A784248DB85}"/>
                    </a:ext>
                  </a:extLst>
                </p:cNvPr>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50" name="Freeform 181">
                  <a:extLst>
                    <a:ext uri="{FF2B5EF4-FFF2-40B4-BE49-F238E27FC236}">
                      <a16:creationId xmlns:a16="http://schemas.microsoft.com/office/drawing/2014/main" id="{E1724A07-CC52-E746-875E-DD0DDCC13223}"/>
                    </a:ext>
                  </a:extLst>
                </p:cNvPr>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206" name="Freeform 182">
                <a:extLst>
                  <a:ext uri="{FF2B5EF4-FFF2-40B4-BE49-F238E27FC236}">
                    <a16:creationId xmlns:a16="http://schemas.microsoft.com/office/drawing/2014/main" id="{CCD1C732-1C29-D840-8E46-F2A20B95FE8F}"/>
                  </a:ext>
                </a:extLst>
              </p:cNvPr>
              <p:cNvSpPr>
                <a:spLocks noChangeAspect="1"/>
              </p:cNvSpPr>
              <p:nvPr/>
            </p:nvSpPr>
            <p:spPr bwMode="gray">
              <a:xfrm>
                <a:off x="4858544" y="2684806"/>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07" name="Freeform 183">
                <a:extLst>
                  <a:ext uri="{FF2B5EF4-FFF2-40B4-BE49-F238E27FC236}">
                    <a16:creationId xmlns:a16="http://schemas.microsoft.com/office/drawing/2014/main" id="{71ED80D4-2C26-F241-9B7F-DB3F7EFECBBD}"/>
                  </a:ext>
                </a:extLst>
              </p:cNvPr>
              <p:cNvSpPr>
                <a:spLocks noChangeAspect="1"/>
              </p:cNvSpPr>
              <p:nvPr/>
            </p:nvSpPr>
            <p:spPr bwMode="gray">
              <a:xfrm>
                <a:off x="4863306" y="2751482"/>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08" name="Freeform 184">
                <a:extLst>
                  <a:ext uri="{FF2B5EF4-FFF2-40B4-BE49-F238E27FC236}">
                    <a16:creationId xmlns:a16="http://schemas.microsoft.com/office/drawing/2014/main" id="{9818B92A-62CA-324A-979D-6A616CFE5EB8}"/>
                  </a:ext>
                </a:extLst>
              </p:cNvPr>
              <p:cNvSpPr>
                <a:spLocks noChangeAspect="1"/>
              </p:cNvSpPr>
              <p:nvPr/>
            </p:nvSpPr>
            <p:spPr bwMode="gray">
              <a:xfrm>
                <a:off x="4809331" y="2649882"/>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09" name="Freeform 185">
                <a:extLst>
                  <a:ext uri="{FF2B5EF4-FFF2-40B4-BE49-F238E27FC236}">
                    <a16:creationId xmlns:a16="http://schemas.microsoft.com/office/drawing/2014/main" id="{B6506095-E293-1F4C-BD84-C45DD68D4778}"/>
                  </a:ext>
                </a:extLst>
              </p:cNvPr>
              <p:cNvSpPr>
                <a:spLocks noChangeAspect="1"/>
              </p:cNvSpPr>
              <p:nvPr/>
            </p:nvSpPr>
            <p:spPr bwMode="gray">
              <a:xfrm>
                <a:off x="4601369" y="2848318"/>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10" name="Freeform 186">
                <a:extLst>
                  <a:ext uri="{FF2B5EF4-FFF2-40B4-BE49-F238E27FC236}">
                    <a16:creationId xmlns:a16="http://schemas.microsoft.com/office/drawing/2014/main" id="{CEABF9E7-D9C3-494F-A0AD-FA15C31DFD62}"/>
                  </a:ext>
                </a:extLst>
              </p:cNvPr>
              <p:cNvSpPr>
                <a:spLocks noChangeAspect="1"/>
              </p:cNvSpPr>
              <p:nvPr/>
            </p:nvSpPr>
            <p:spPr bwMode="gray">
              <a:xfrm>
                <a:off x="4820444" y="2592732"/>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11" name="Freeform 187">
                <a:extLst>
                  <a:ext uri="{FF2B5EF4-FFF2-40B4-BE49-F238E27FC236}">
                    <a16:creationId xmlns:a16="http://schemas.microsoft.com/office/drawing/2014/main" id="{C53AC771-A18F-5B4F-8165-BE79C414E14B}"/>
                  </a:ext>
                </a:extLst>
              </p:cNvPr>
              <p:cNvSpPr>
                <a:spLocks noChangeAspect="1"/>
              </p:cNvSpPr>
              <p:nvPr/>
            </p:nvSpPr>
            <p:spPr bwMode="gray">
              <a:xfrm>
                <a:off x="4598194" y="2888007"/>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12" name="Freeform 188">
                <a:extLst>
                  <a:ext uri="{FF2B5EF4-FFF2-40B4-BE49-F238E27FC236}">
                    <a16:creationId xmlns:a16="http://schemas.microsoft.com/office/drawing/2014/main" id="{A4EB0189-B68B-7149-8134-63AB674C0D8E}"/>
                  </a:ext>
                </a:extLst>
              </p:cNvPr>
              <p:cNvSpPr>
                <a:spLocks noChangeAspect="1"/>
              </p:cNvSpPr>
              <p:nvPr/>
            </p:nvSpPr>
            <p:spPr bwMode="gray">
              <a:xfrm>
                <a:off x="4863306" y="2549868"/>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213" name="Group 189">
                <a:extLst>
                  <a:ext uri="{FF2B5EF4-FFF2-40B4-BE49-F238E27FC236}">
                    <a16:creationId xmlns:a16="http://schemas.microsoft.com/office/drawing/2014/main" id="{8C363868-6FD6-FF4C-9002-EC7A18E1194E}"/>
                  </a:ext>
                </a:extLst>
              </p:cNvPr>
              <p:cNvGrpSpPr>
                <a:grpSpLocks noChangeAspect="1"/>
              </p:cNvGrpSpPr>
              <p:nvPr/>
            </p:nvGrpSpPr>
            <p:grpSpPr bwMode="gray">
              <a:xfrm>
                <a:off x="4679266" y="2659410"/>
                <a:ext cx="247657" cy="244475"/>
                <a:chOff x="2465" y="1836"/>
                <a:chExt cx="156" cy="154"/>
              </a:xfrm>
              <a:grpFill/>
            </p:grpSpPr>
            <p:sp>
              <p:nvSpPr>
                <p:cNvPr id="246" name="Freeform 190">
                  <a:extLst>
                    <a:ext uri="{FF2B5EF4-FFF2-40B4-BE49-F238E27FC236}">
                      <a16:creationId xmlns:a16="http://schemas.microsoft.com/office/drawing/2014/main" id="{D84F1D05-96B4-FE40-8090-FFA4752FC184}"/>
                    </a:ext>
                  </a:extLst>
                </p:cNvPr>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47" name="Freeform 191">
                  <a:extLst>
                    <a:ext uri="{FF2B5EF4-FFF2-40B4-BE49-F238E27FC236}">
                      <a16:creationId xmlns:a16="http://schemas.microsoft.com/office/drawing/2014/main" id="{B32C3A62-B844-C84B-91BE-EBEA6079297E}"/>
                    </a:ext>
                  </a:extLst>
                </p:cNvPr>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grpSp>
            <p:nvGrpSpPr>
              <p:cNvPr id="214" name="Group 192">
                <a:extLst>
                  <a:ext uri="{FF2B5EF4-FFF2-40B4-BE49-F238E27FC236}">
                    <a16:creationId xmlns:a16="http://schemas.microsoft.com/office/drawing/2014/main" id="{EF47B18A-A731-3148-A5A3-8F1E0EE771E6}"/>
                  </a:ext>
                </a:extLst>
              </p:cNvPr>
              <p:cNvGrpSpPr>
                <a:grpSpLocks noChangeAspect="1"/>
              </p:cNvGrpSpPr>
              <p:nvPr/>
            </p:nvGrpSpPr>
            <p:grpSpPr bwMode="gray">
              <a:xfrm>
                <a:off x="4620419" y="2430820"/>
                <a:ext cx="171450" cy="258764"/>
                <a:chOff x="2428" y="1692"/>
                <a:chExt cx="108" cy="163"/>
              </a:xfrm>
              <a:grpFill/>
            </p:grpSpPr>
            <p:sp>
              <p:nvSpPr>
                <p:cNvPr id="244" name="Freeform 193">
                  <a:extLst>
                    <a:ext uri="{FF2B5EF4-FFF2-40B4-BE49-F238E27FC236}">
                      <a16:creationId xmlns:a16="http://schemas.microsoft.com/office/drawing/2014/main" id="{D90EB541-5A1D-F948-8BE4-BD8638F74ABF}"/>
                    </a:ext>
                  </a:extLst>
                </p:cNvPr>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45" name="Freeform 194">
                  <a:extLst>
                    <a:ext uri="{FF2B5EF4-FFF2-40B4-BE49-F238E27FC236}">
                      <a16:creationId xmlns:a16="http://schemas.microsoft.com/office/drawing/2014/main" id="{F1C62B0B-F24A-E241-B1A6-48DF9B67344D}"/>
                    </a:ext>
                  </a:extLst>
                </p:cNvPr>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215" name="Freeform 195">
                <a:extLst>
                  <a:ext uri="{FF2B5EF4-FFF2-40B4-BE49-F238E27FC236}">
                    <a16:creationId xmlns:a16="http://schemas.microsoft.com/office/drawing/2014/main" id="{E1F782BD-081C-5C40-A4D6-BFC78C470ACA}"/>
                  </a:ext>
                </a:extLst>
              </p:cNvPr>
              <p:cNvSpPr>
                <a:spLocks noChangeAspect="1"/>
              </p:cNvSpPr>
              <p:nvPr/>
            </p:nvSpPr>
            <p:spPr bwMode="gray">
              <a:xfrm>
                <a:off x="4580731" y="2540343"/>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16" name="Freeform 196">
                <a:extLst>
                  <a:ext uri="{FF2B5EF4-FFF2-40B4-BE49-F238E27FC236}">
                    <a16:creationId xmlns:a16="http://schemas.microsoft.com/office/drawing/2014/main" id="{324C4563-E681-F94E-B4F1-9831CBB00661}"/>
                  </a:ext>
                </a:extLst>
              </p:cNvPr>
              <p:cNvSpPr>
                <a:spLocks noChangeAspect="1"/>
              </p:cNvSpPr>
              <p:nvPr/>
            </p:nvSpPr>
            <p:spPr bwMode="gray">
              <a:xfrm>
                <a:off x="5144294" y="2622894"/>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17" name="Freeform 197">
                <a:extLst>
                  <a:ext uri="{FF2B5EF4-FFF2-40B4-BE49-F238E27FC236}">
                    <a16:creationId xmlns:a16="http://schemas.microsoft.com/office/drawing/2014/main" id="{336B0FB1-8BA9-7949-8AFC-6C703033EA31}"/>
                  </a:ext>
                </a:extLst>
              </p:cNvPr>
              <p:cNvSpPr>
                <a:spLocks noChangeAspect="1"/>
              </p:cNvSpPr>
              <p:nvPr/>
            </p:nvSpPr>
            <p:spPr bwMode="gray">
              <a:xfrm>
                <a:off x="5222081" y="2729257"/>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18" name="Freeform 198">
                <a:extLst>
                  <a:ext uri="{FF2B5EF4-FFF2-40B4-BE49-F238E27FC236}">
                    <a16:creationId xmlns:a16="http://schemas.microsoft.com/office/drawing/2014/main" id="{FF94BAC5-A070-0447-BF84-58B3BB2B7D75}"/>
                  </a:ext>
                </a:extLst>
              </p:cNvPr>
              <p:cNvSpPr>
                <a:spLocks noChangeAspect="1"/>
              </p:cNvSpPr>
              <p:nvPr/>
            </p:nvSpPr>
            <p:spPr bwMode="gray">
              <a:xfrm>
                <a:off x="5161756" y="2510181"/>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219" name="Group 199">
                <a:extLst>
                  <a:ext uri="{FF2B5EF4-FFF2-40B4-BE49-F238E27FC236}">
                    <a16:creationId xmlns:a16="http://schemas.microsoft.com/office/drawing/2014/main" id="{BCF59C51-4032-074A-9BFE-0551FBD2F03B}"/>
                  </a:ext>
                </a:extLst>
              </p:cNvPr>
              <p:cNvGrpSpPr>
                <a:grpSpLocks noChangeAspect="1"/>
              </p:cNvGrpSpPr>
              <p:nvPr/>
            </p:nvGrpSpPr>
            <p:grpSpPr bwMode="gray">
              <a:xfrm>
                <a:off x="5033169" y="2808635"/>
                <a:ext cx="68263" cy="68263"/>
                <a:chOff x="2688" y="1930"/>
                <a:chExt cx="43" cy="43"/>
              </a:xfrm>
              <a:grpFill/>
            </p:grpSpPr>
            <p:sp>
              <p:nvSpPr>
                <p:cNvPr id="242" name="Freeform 200">
                  <a:extLst>
                    <a:ext uri="{FF2B5EF4-FFF2-40B4-BE49-F238E27FC236}">
                      <a16:creationId xmlns:a16="http://schemas.microsoft.com/office/drawing/2014/main" id="{7982BEE8-7F34-4042-AABA-97C624C89576}"/>
                    </a:ext>
                  </a:extLst>
                </p:cNvPr>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43" name="Freeform 201">
                  <a:extLst>
                    <a:ext uri="{FF2B5EF4-FFF2-40B4-BE49-F238E27FC236}">
                      <a16:creationId xmlns:a16="http://schemas.microsoft.com/office/drawing/2014/main" id="{87FC375F-CFF3-A24B-80C7-D1F43EE3BC2B}"/>
                    </a:ext>
                  </a:extLst>
                </p:cNvPr>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220" name="Freeform 202">
                <a:extLst>
                  <a:ext uri="{FF2B5EF4-FFF2-40B4-BE49-F238E27FC236}">
                    <a16:creationId xmlns:a16="http://schemas.microsoft.com/office/drawing/2014/main" id="{33F6B928-0CB2-7542-9B48-446A1DBDD183}"/>
                  </a:ext>
                </a:extLst>
              </p:cNvPr>
              <p:cNvSpPr>
                <a:spLocks noChangeAspect="1"/>
              </p:cNvSpPr>
              <p:nvPr/>
            </p:nvSpPr>
            <p:spPr bwMode="gray">
              <a:xfrm>
                <a:off x="5128419" y="2973731"/>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21" name="Freeform 203">
                <a:extLst>
                  <a:ext uri="{FF2B5EF4-FFF2-40B4-BE49-F238E27FC236}">
                    <a16:creationId xmlns:a16="http://schemas.microsoft.com/office/drawing/2014/main" id="{93BB1D42-05D8-354C-8680-09D7641A3773}"/>
                  </a:ext>
                </a:extLst>
              </p:cNvPr>
              <p:cNvSpPr>
                <a:spLocks noChangeAspect="1"/>
              </p:cNvSpPr>
              <p:nvPr/>
            </p:nvSpPr>
            <p:spPr bwMode="gray">
              <a:xfrm>
                <a:off x="5110956" y="2894356"/>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22" name="Freeform 204">
                <a:extLst>
                  <a:ext uri="{FF2B5EF4-FFF2-40B4-BE49-F238E27FC236}">
                    <a16:creationId xmlns:a16="http://schemas.microsoft.com/office/drawing/2014/main" id="{FBCC0846-103B-6B44-81FA-879FF0927675}"/>
                  </a:ext>
                </a:extLst>
              </p:cNvPr>
              <p:cNvSpPr>
                <a:spLocks noChangeAspect="1"/>
              </p:cNvSpPr>
              <p:nvPr/>
            </p:nvSpPr>
            <p:spPr bwMode="gray">
              <a:xfrm>
                <a:off x="5039519" y="2727668"/>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23" name="Freeform 205">
                <a:extLst>
                  <a:ext uri="{FF2B5EF4-FFF2-40B4-BE49-F238E27FC236}">
                    <a16:creationId xmlns:a16="http://schemas.microsoft.com/office/drawing/2014/main" id="{AEA77B48-6629-1543-93BB-FEAD8B00128F}"/>
                  </a:ext>
                </a:extLst>
              </p:cNvPr>
              <p:cNvSpPr>
                <a:spLocks noChangeAspect="1"/>
              </p:cNvSpPr>
              <p:nvPr/>
            </p:nvSpPr>
            <p:spPr bwMode="gray">
              <a:xfrm>
                <a:off x="5004594" y="2549868"/>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24" name="Freeform 206">
                <a:extLst>
                  <a:ext uri="{FF2B5EF4-FFF2-40B4-BE49-F238E27FC236}">
                    <a16:creationId xmlns:a16="http://schemas.microsoft.com/office/drawing/2014/main" id="{11C8F15C-3E90-BE49-934E-0C5E89B8F6F6}"/>
                  </a:ext>
                </a:extLst>
              </p:cNvPr>
              <p:cNvSpPr>
                <a:spLocks noChangeAspect="1"/>
              </p:cNvSpPr>
              <p:nvPr/>
            </p:nvSpPr>
            <p:spPr bwMode="gray">
              <a:xfrm>
                <a:off x="5123656" y="2449856"/>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25" name="Freeform 207">
                <a:extLst>
                  <a:ext uri="{FF2B5EF4-FFF2-40B4-BE49-F238E27FC236}">
                    <a16:creationId xmlns:a16="http://schemas.microsoft.com/office/drawing/2014/main" id="{893C7721-A5D1-894C-93E4-5F41F0B377A1}"/>
                  </a:ext>
                </a:extLst>
              </p:cNvPr>
              <p:cNvSpPr>
                <a:spLocks noChangeAspect="1"/>
              </p:cNvSpPr>
              <p:nvPr/>
            </p:nvSpPr>
            <p:spPr bwMode="gray">
              <a:xfrm>
                <a:off x="4966494" y="2657818"/>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26" name="Freeform 208">
                <a:extLst>
                  <a:ext uri="{FF2B5EF4-FFF2-40B4-BE49-F238E27FC236}">
                    <a16:creationId xmlns:a16="http://schemas.microsoft.com/office/drawing/2014/main" id="{8602D5CD-9257-8940-AD07-2C8D7C69F17D}"/>
                  </a:ext>
                </a:extLst>
              </p:cNvPr>
              <p:cNvSpPr>
                <a:spLocks noChangeAspect="1"/>
              </p:cNvSpPr>
              <p:nvPr/>
            </p:nvSpPr>
            <p:spPr bwMode="gray">
              <a:xfrm>
                <a:off x="5149056" y="2837206"/>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27" name="Freeform 209">
                <a:extLst>
                  <a:ext uri="{FF2B5EF4-FFF2-40B4-BE49-F238E27FC236}">
                    <a16:creationId xmlns:a16="http://schemas.microsoft.com/office/drawing/2014/main" id="{DB2083B5-DA3E-E145-B462-282B6C659C58}"/>
                  </a:ext>
                </a:extLst>
              </p:cNvPr>
              <p:cNvSpPr>
                <a:spLocks noChangeAspect="1"/>
              </p:cNvSpPr>
              <p:nvPr/>
            </p:nvSpPr>
            <p:spPr bwMode="gray">
              <a:xfrm>
                <a:off x="4995069" y="2778468"/>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28" name="Freeform 210">
                <a:extLst>
                  <a:ext uri="{FF2B5EF4-FFF2-40B4-BE49-F238E27FC236}">
                    <a16:creationId xmlns:a16="http://schemas.microsoft.com/office/drawing/2014/main" id="{2C0937AF-9A7C-0046-BBF0-71B95A8AF57F}"/>
                  </a:ext>
                </a:extLst>
              </p:cNvPr>
              <p:cNvSpPr>
                <a:spLocks noChangeAspect="1"/>
              </p:cNvSpPr>
              <p:nvPr/>
            </p:nvSpPr>
            <p:spPr bwMode="gray">
              <a:xfrm>
                <a:off x="5095081" y="2873717"/>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29" name="Freeform 211">
                <a:extLst>
                  <a:ext uri="{FF2B5EF4-FFF2-40B4-BE49-F238E27FC236}">
                    <a16:creationId xmlns:a16="http://schemas.microsoft.com/office/drawing/2014/main" id="{696AA3E5-79E2-0741-8BC8-88F150F7924E}"/>
                  </a:ext>
                </a:extLst>
              </p:cNvPr>
              <p:cNvSpPr>
                <a:spLocks noChangeAspect="1"/>
              </p:cNvSpPr>
              <p:nvPr/>
            </p:nvSpPr>
            <p:spPr bwMode="gray">
              <a:xfrm>
                <a:off x="5125244" y="2500656"/>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30" name="Freeform 213">
                <a:extLst>
                  <a:ext uri="{FF2B5EF4-FFF2-40B4-BE49-F238E27FC236}">
                    <a16:creationId xmlns:a16="http://schemas.microsoft.com/office/drawing/2014/main" id="{7424168F-7AB9-9542-8999-FD96242D7948}"/>
                  </a:ext>
                </a:extLst>
              </p:cNvPr>
              <p:cNvSpPr>
                <a:spLocks noChangeAspect="1"/>
              </p:cNvSpPr>
              <p:nvPr/>
            </p:nvSpPr>
            <p:spPr bwMode="gray">
              <a:xfrm>
                <a:off x="5053806" y="2700681"/>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31" name="Freeform 214">
                <a:extLst>
                  <a:ext uri="{FF2B5EF4-FFF2-40B4-BE49-F238E27FC236}">
                    <a16:creationId xmlns:a16="http://schemas.microsoft.com/office/drawing/2014/main" id="{1DD81A2D-A9BE-944F-9BB5-BB6077D29EC0}"/>
                  </a:ext>
                </a:extLst>
              </p:cNvPr>
              <p:cNvSpPr>
                <a:spLocks noChangeAspect="1"/>
              </p:cNvSpPr>
              <p:nvPr/>
            </p:nvSpPr>
            <p:spPr bwMode="gray">
              <a:xfrm>
                <a:off x="4993481" y="2770531"/>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32" name="Freeform 215">
                <a:extLst>
                  <a:ext uri="{FF2B5EF4-FFF2-40B4-BE49-F238E27FC236}">
                    <a16:creationId xmlns:a16="http://schemas.microsoft.com/office/drawing/2014/main" id="{22C46EA4-74B4-604F-8FF2-40B5E4ABB757}"/>
                  </a:ext>
                </a:extLst>
              </p:cNvPr>
              <p:cNvSpPr>
                <a:spLocks noChangeAspect="1"/>
              </p:cNvSpPr>
              <p:nvPr/>
            </p:nvSpPr>
            <p:spPr bwMode="gray">
              <a:xfrm>
                <a:off x="5117306" y="2881655"/>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33" name="Freeform 216">
                <a:extLst>
                  <a:ext uri="{FF2B5EF4-FFF2-40B4-BE49-F238E27FC236}">
                    <a16:creationId xmlns:a16="http://schemas.microsoft.com/office/drawing/2014/main" id="{C2C0BB16-6EB5-9649-897D-C90761F35FF7}"/>
                  </a:ext>
                </a:extLst>
              </p:cNvPr>
              <p:cNvSpPr>
                <a:spLocks noChangeAspect="1"/>
              </p:cNvSpPr>
              <p:nvPr/>
            </p:nvSpPr>
            <p:spPr bwMode="gray">
              <a:xfrm>
                <a:off x="5110956" y="2734018"/>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34" name="Freeform 217">
                <a:extLst>
                  <a:ext uri="{FF2B5EF4-FFF2-40B4-BE49-F238E27FC236}">
                    <a16:creationId xmlns:a16="http://schemas.microsoft.com/office/drawing/2014/main" id="{3EA75227-6C8E-1A4A-97A8-C1EC1A10F88A}"/>
                  </a:ext>
                </a:extLst>
              </p:cNvPr>
              <p:cNvSpPr>
                <a:spLocks noChangeAspect="1"/>
              </p:cNvSpPr>
              <p:nvPr/>
            </p:nvSpPr>
            <p:spPr bwMode="gray">
              <a:xfrm>
                <a:off x="5166519" y="2397469"/>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35" name="Freeform 218">
                <a:extLst>
                  <a:ext uri="{FF2B5EF4-FFF2-40B4-BE49-F238E27FC236}">
                    <a16:creationId xmlns:a16="http://schemas.microsoft.com/office/drawing/2014/main" id="{58DA4277-C89C-5746-BCD7-7F31D7FFE81C}"/>
                  </a:ext>
                </a:extLst>
              </p:cNvPr>
              <p:cNvSpPr>
                <a:spLocks noChangeAspect="1"/>
              </p:cNvSpPr>
              <p:nvPr/>
            </p:nvSpPr>
            <p:spPr bwMode="gray">
              <a:xfrm>
                <a:off x="5117306" y="1964082"/>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36" name="Freeform 219">
                <a:extLst>
                  <a:ext uri="{FF2B5EF4-FFF2-40B4-BE49-F238E27FC236}">
                    <a16:creationId xmlns:a16="http://schemas.microsoft.com/office/drawing/2014/main" id="{B6DC7749-3A4D-A44E-9384-0983277B0A7F}"/>
                  </a:ext>
                </a:extLst>
              </p:cNvPr>
              <p:cNvSpPr>
                <a:spLocks noChangeAspect="1"/>
              </p:cNvSpPr>
              <p:nvPr/>
            </p:nvSpPr>
            <p:spPr bwMode="gray">
              <a:xfrm>
                <a:off x="4899819" y="2460968"/>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37" name="Freeform 220">
                <a:extLst>
                  <a:ext uri="{FF2B5EF4-FFF2-40B4-BE49-F238E27FC236}">
                    <a16:creationId xmlns:a16="http://schemas.microsoft.com/office/drawing/2014/main" id="{ECA6CBD3-5BBA-4842-BB21-A95148CADE4F}"/>
                  </a:ext>
                </a:extLst>
              </p:cNvPr>
              <p:cNvSpPr>
                <a:spLocks noChangeAspect="1"/>
              </p:cNvSpPr>
              <p:nvPr/>
            </p:nvSpPr>
            <p:spPr bwMode="gray">
              <a:xfrm>
                <a:off x="4847431" y="1911694"/>
                <a:ext cx="452438" cy="539749"/>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38" name="Freeform 221">
                <a:extLst>
                  <a:ext uri="{FF2B5EF4-FFF2-40B4-BE49-F238E27FC236}">
                    <a16:creationId xmlns:a16="http://schemas.microsoft.com/office/drawing/2014/main" id="{4BCD517C-F0DD-AB4F-9AC1-1922472F5605}"/>
                  </a:ext>
                </a:extLst>
              </p:cNvPr>
              <p:cNvSpPr>
                <a:spLocks noChangeAspect="1"/>
              </p:cNvSpPr>
              <p:nvPr/>
            </p:nvSpPr>
            <p:spPr bwMode="gray">
              <a:xfrm>
                <a:off x="4952206" y="2013294"/>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239" name="Group 359">
                <a:extLst>
                  <a:ext uri="{FF2B5EF4-FFF2-40B4-BE49-F238E27FC236}">
                    <a16:creationId xmlns:a16="http://schemas.microsoft.com/office/drawing/2014/main" id="{9F67132F-1F17-0B4E-B921-AA20294F9661}"/>
                  </a:ext>
                </a:extLst>
              </p:cNvPr>
              <p:cNvGrpSpPr/>
              <p:nvPr/>
            </p:nvGrpSpPr>
            <p:grpSpPr bwMode="gray">
              <a:xfrm>
                <a:off x="5080794" y="2788573"/>
                <a:ext cx="75600" cy="108001"/>
                <a:chOff x="4160739" y="2986112"/>
                <a:chExt cx="187325" cy="233366"/>
              </a:xfrm>
              <a:grpFill/>
            </p:grpSpPr>
            <p:sp>
              <p:nvSpPr>
                <p:cNvPr id="240" name="Freeform 45">
                  <a:extLst>
                    <a:ext uri="{FF2B5EF4-FFF2-40B4-BE49-F238E27FC236}">
                      <a16:creationId xmlns:a16="http://schemas.microsoft.com/office/drawing/2014/main" id="{3A71F033-55F5-5640-B6D1-86792D9E71FE}"/>
                    </a:ext>
                  </a:extLst>
                </p:cNvPr>
                <p:cNvSpPr>
                  <a:spLocks noChangeAspect="1"/>
                </p:cNvSpPr>
                <p:nvPr/>
              </p:nvSpPr>
              <p:spPr bwMode="gray">
                <a:xfrm>
                  <a:off x="4171852" y="2986112"/>
                  <a:ext cx="176212" cy="225427"/>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41" name="Freeform 46">
                  <a:extLst>
                    <a:ext uri="{FF2B5EF4-FFF2-40B4-BE49-F238E27FC236}">
                      <a16:creationId xmlns:a16="http://schemas.microsoft.com/office/drawing/2014/main" id="{E82ED231-014A-F740-893B-231FFEB103DC}"/>
                    </a:ext>
                  </a:extLst>
                </p:cNvPr>
                <p:cNvSpPr>
                  <a:spLocks noChangeAspect="1"/>
                </p:cNvSpPr>
                <p:nvPr/>
              </p:nvSpPr>
              <p:spPr bwMode="gray">
                <a:xfrm>
                  <a:off x="4160739" y="3130579"/>
                  <a:ext cx="87312" cy="88899"/>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grpSp>
        <p:grpSp>
          <p:nvGrpSpPr>
            <p:cNvPr id="147" name="Group 368">
              <a:extLst>
                <a:ext uri="{FF2B5EF4-FFF2-40B4-BE49-F238E27FC236}">
                  <a16:creationId xmlns:a16="http://schemas.microsoft.com/office/drawing/2014/main" id="{21773085-CDE7-6B4C-B35A-3D8332B79A20}"/>
                </a:ext>
              </a:extLst>
            </p:cNvPr>
            <p:cNvGrpSpPr/>
            <p:nvPr/>
          </p:nvGrpSpPr>
          <p:grpSpPr bwMode="gray">
            <a:xfrm>
              <a:off x="2163388" y="2849895"/>
              <a:ext cx="990855" cy="1217934"/>
              <a:chOff x="4455318" y="2994366"/>
              <a:chExt cx="1196974" cy="1339849"/>
            </a:xfrm>
            <a:grpFill/>
          </p:grpSpPr>
          <p:sp>
            <p:nvSpPr>
              <p:cNvPr id="148" name="Freeform 147">
                <a:extLst>
                  <a:ext uri="{FF2B5EF4-FFF2-40B4-BE49-F238E27FC236}">
                    <a16:creationId xmlns:a16="http://schemas.microsoft.com/office/drawing/2014/main" id="{31D26E0F-648E-B545-8390-2DF210CC2E60}"/>
                  </a:ext>
                </a:extLst>
              </p:cNvPr>
              <p:cNvSpPr>
                <a:spLocks noChangeAspect="1"/>
              </p:cNvSpPr>
              <p:nvPr/>
            </p:nvSpPr>
            <p:spPr bwMode="gray">
              <a:xfrm>
                <a:off x="4918868" y="3083266"/>
                <a:ext cx="276225" cy="265112"/>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49" name="Freeform 148">
                <a:extLst>
                  <a:ext uri="{FF2B5EF4-FFF2-40B4-BE49-F238E27FC236}">
                    <a16:creationId xmlns:a16="http://schemas.microsoft.com/office/drawing/2014/main" id="{5AB83EAD-746C-7647-9E91-AB978E792832}"/>
                  </a:ext>
                </a:extLst>
              </p:cNvPr>
              <p:cNvSpPr>
                <a:spLocks noChangeAspect="1"/>
              </p:cNvSpPr>
              <p:nvPr/>
            </p:nvSpPr>
            <p:spPr bwMode="gray">
              <a:xfrm>
                <a:off x="4464843" y="3192802"/>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150" name="Group 367">
                <a:extLst>
                  <a:ext uri="{FF2B5EF4-FFF2-40B4-BE49-F238E27FC236}">
                    <a16:creationId xmlns:a16="http://schemas.microsoft.com/office/drawing/2014/main" id="{2C03B392-AA45-CB46-9D72-715206A0A324}"/>
                  </a:ext>
                </a:extLst>
              </p:cNvPr>
              <p:cNvGrpSpPr/>
              <p:nvPr/>
            </p:nvGrpSpPr>
            <p:grpSpPr bwMode="gray">
              <a:xfrm>
                <a:off x="4455318" y="2994366"/>
                <a:ext cx="1196974" cy="1339849"/>
                <a:chOff x="4455318" y="2994366"/>
                <a:chExt cx="1196974" cy="1339849"/>
              </a:xfrm>
              <a:grpFill/>
            </p:grpSpPr>
            <p:sp>
              <p:nvSpPr>
                <p:cNvPr id="151" name="Freeform 150">
                  <a:extLst>
                    <a:ext uri="{FF2B5EF4-FFF2-40B4-BE49-F238E27FC236}">
                      <a16:creationId xmlns:a16="http://schemas.microsoft.com/office/drawing/2014/main" id="{B47CDDD3-06BB-3344-BB31-6BC78E36E608}"/>
                    </a:ext>
                  </a:extLst>
                </p:cNvPr>
                <p:cNvSpPr>
                  <a:spLocks noChangeAspect="1"/>
                </p:cNvSpPr>
                <p:nvPr/>
              </p:nvSpPr>
              <p:spPr bwMode="gray">
                <a:xfrm>
                  <a:off x="4704556" y="3497602"/>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52" name="Freeform 151">
                  <a:extLst>
                    <a:ext uri="{FF2B5EF4-FFF2-40B4-BE49-F238E27FC236}">
                      <a16:creationId xmlns:a16="http://schemas.microsoft.com/office/drawing/2014/main" id="{610BC4D6-D887-9D4A-AAC9-7DD3768194E5}"/>
                    </a:ext>
                  </a:extLst>
                </p:cNvPr>
                <p:cNvSpPr>
                  <a:spLocks noChangeAspect="1"/>
                </p:cNvSpPr>
                <p:nvPr/>
              </p:nvSpPr>
              <p:spPr bwMode="gray">
                <a:xfrm>
                  <a:off x="4669631" y="3429340"/>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53" name="Freeform 152">
                  <a:extLst>
                    <a:ext uri="{FF2B5EF4-FFF2-40B4-BE49-F238E27FC236}">
                      <a16:creationId xmlns:a16="http://schemas.microsoft.com/office/drawing/2014/main" id="{12D7CF2A-8F79-3440-91F1-6AABDAEB4F0C}"/>
                    </a:ext>
                  </a:extLst>
                </p:cNvPr>
                <p:cNvSpPr>
                  <a:spLocks noChangeAspect="1"/>
                </p:cNvSpPr>
                <p:nvPr/>
              </p:nvSpPr>
              <p:spPr bwMode="gray">
                <a:xfrm>
                  <a:off x="4906168" y="3469027"/>
                  <a:ext cx="133350" cy="195262"/>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54" name="Freeform 153">
                  <a:extLst>
                    <a:ext uri="{FF2B5EF4-FFF2-40B4-BE49-F238E27FC236}">
                      <a16:creationId xmlns:a16="http://schemas.microsoft.com/office/drawing/2014/main" id="{6C8B18FF-3876-EF47-8126-ABD2010964E9}"/>
                    </a:ext>
                  </a:extLst>
                </p:cNvPr>
                <p:cNvSpPr>
                  <a:spLocks noChangeAspect="1"/>
                </p:cNvSpPr>
                <p:nvPr/>
              </p:nvSpPr>
              <p:spPr bwMode="gray">
                <a:xfrm>
                  <a:off x="4772818" y="3475377"/>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55" name="Freeform 154">
                  <a:extLst>
                    <a:ext uri="{FF2B5EF4-FFF2-40B4-BE49-F238E27FC236}">
                      <a16:creationId xmlns:a16="http://schemas.microsoft.com/office/drawing/2014/main" id="{6FBDDC90-0D5A-F648-9CD3-B29171E2A37A}"/>
                    </a:ext>
                  </a:extLst>
                </p:cNvPr>
                <p:cNvSpPr>
                  <a:spLocks noChangeAspect="1"/>
                </p:cNvSpPr>
                <p:nvPr/>
              </p:nvSpPr>
              <p:spPr bwMode="gray">
                <a:xfrm>
                  <a:off x="4991892" y="3275353"/>
                  <a:ext cx="187325" cy="287337"/>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56" name="Freeform 155">
                  <a:extLst>
                    <a:ext uri="{FF2B5EF4-FFF2-40B4-BE49-F238E27FC236}">
                      <a16:creationId xmlns:a16="http://schemas.microsoft.com/office/drawing/2014/main" id="{DCDE4A97-87C8-0C46-88E9-DAA8F00A659E}"/>
                    </a:ext>
                  </a:extLst>
                </p:cNvPr>
                <p:cNvSpPr>
                  <a:spLocks noChangeAspect="1"/>
                </p:cNvSpPr>
                <p:nvPr/>
              </p:nvSpPr>
              <p:spPr bwMode="gray">
                <a:xfrm>
                  <a:off x="5395117" y="3373777"/>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57" name="Freeform 156">
                  <a:extLst>
                    <a:ext uri="{FF2B5EF4-FFF2-40B4-BE49-F238E27FC236}">
                      <a16:creationId xmlns:a16="http://schemas.microsoft.com/office/drawing/2014/main" id="{1F3557C0-A04B-F441-A483-77350804BEA9}"/>
                    </a:ext>
                  </a:extLst>
                </p:cNvPr>
                <p:cNvSpPr>
                  <a:spLocks noChangeAspect="1"/>
                </p:cNvSpPr>
                <p:nvPr/>
              </p:nvSpPr>
              <p:spPr bwMode="gray">
                <a:xfrm>
                  <a:off x="4548981" y="3245191"/>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58" name="Freeform 157">
                  <a:extLst>
                    <a:ext uri="{FF2B5EF4-FFF2-40B4-BE49-F238E27FC236}">
                      <a16:creationId xmlns:a16="http://schemas.microsoft.com/office/drawing/2014/main" id="{BD57E27A-117E-1645-91D6-1D9AC66A214D}"/>
                    </a:ext>
                  </a:extLst>
                </p:cNvPr>
                <p:cNvSpPr>
                  <a:spLocks noChangeAspect="1"/>
                </p:cNvSpPr>
                <p:nvPr/>
              </p:nvSpPr>
              <p:spPr bwMode="gray">
                <a:xfrm>
                  <a:off x="4887118" y="2994366"/>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59" name="Freeform 158">
                  <a:extLst>
                    <a:ext uri="{FF2B5EF4-FFF2-40B4-BE49-F238E27FC236}">
                      <a16:creationId xmlns:a16="http://schemas.microsoft.com/office/drawing/2014/main" id="{112A57A6-7718-794F-8532-2B124F2A5851}"/>
                    </a:ext>
                  </a:extLst>
                </p:cNvPr>
                <p:cNvSpPr>
                  <a:spLocks noChangeAspect="1"/>
                </p:cNvSpPr>
                <p:nvPr/>
              </p:nvSpPr>
              <p:spPr bwMode="gray">
                <a:xfrm>
                  <a:off x="5187155" y="3115016"/>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60" name="Freeform 159">
                  <a:extLst>
                    <a:ext uri="{FF2B5EF4-FFF2-40B4-BE49-F238E27FC236}">
                      <a16:creationId xmlns:a16="http://schemas.microsoft.com/office/drawing/2014/main" id="{8F8661EB-24F1-044D-A72B-BD04AD8F0E16}"/>
                    </a:ext>
                  </a:extLst>
                </p:cNvPr>
                <p:cNvSpPr>
                  <a:spLocks noChangeAspect="1"/>
                </p:cNvSpPr>
                <p:nvPr/>
              </p:nvSpPr>
              <p:spPr bwMode="gray">
                <a:xfrm>
                  <a:off x="4610893" y="2999129"/>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61" name="Freeform 160">
                  <a:extLst>
                    <a:ext uri="{FF2B5EF4-FFF2-40B4-BE49-F238E27FC236}">
                      <a16:creationId xmlns:a16="http://schemas.microsoft.com/office/drawing/2014/main" id="{DC30D912-836C-2949-9290-9EADC0D55DEB}"/>
                    </a:ext>
                  </a:extLst>
                </p:cNvPr>
                <p:cNvSpPr>
                  <a:spLocks noChangeAspect="1"/>
                </p:cNvSpPr>
                <p:nvPr/>
              </p:nvSpPr>
              <p:spPr bwMode="gray">
                <a:xfrm>
                  <a:off x="4464843" y="3202329"/>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62" name="Freeform 161">
                  <a:extLst>
                    <a:ext uri="{FF2B5EF4-FFF2-40B4-BE49-F238E27FC236}">
                      <a16:creationId xmlns:a16="http://schemas.microsoft.com/office/drawing/2014/main" id="{AD0BF2D0-AC01-B24B-B31F-F85C228A98CB}"/>
                    </a:ext>
                  </a:extLst>
                </p:cNvPr>
                <p:cNvSpPr>
                  <a:spLocks noChangeAspect="1"/>
                </p:cNvSpPr>
                <p:nvPr/>
              </p:nvSpPr>
              <p:spPr bwMode="gray">
                <a:xfrm>
                  <a:off x="4534693" y="3026117"/>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63" name="Freeform 162">
                  <a:extLst>
                    <a:ext uri="{FF2B5EF4-FFF2-40B4-BE49-F238E27FC236}">
                      <a16:creationId xmlns:a16="http://schemas.microsoft.com/office/drawing/2014/main" id="{501AF303-229A-F549-825E-7CCC9B2CB008}"/>
                    </a:ext>
                  </a:extLst>
                </p:cNvPr>
                <p:cNvSpPr>
                  <a:spLocks noChangeAspect="1"/>
                </p:cNvSpPr>
                <p:nvPr/>
              </p:nvSpPr>
              <p:spPr bwMode="gray">
                <a:xfrm>
                  <a:off x="5474492" y="3484903"/>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64" name="Freeform 163">
                  <a:extLst>
                    <a:ext uri="{FF2B5EF4-FFF2-40B4-BE49-F238E27FC236}">
                      <a16:creationId xmlns:a16="http://schemas.microsoft.com/office/drawing/2014/main" id="{526CC626-2BEB-A341-91FB-AC4904B7462E}"/>
                    </a:ext>
                  </a:extLst>
                </p:cNvPr>
                <p:cNvSpPr>
                  <a:spLocks noChangeAspect="1"/>
                </p:cNvSpPr>
                <p:nvPr/>
              </p:nvSpPr>
              <p:spPr bwMode="gray">
                <a:xfrm>
                  <a:off x="4761706" y="3272179"/>
                  <a:ext cx="276225" cy="215899"/>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65" name="Freeform 18">
                  <a:extLst>
                    <a:ext uri="{FF2B5EF4-FFF2-40B4-BE49-F238E27FC236}">
                      <a16:creationId xmlns:a16="http://schemas.microsoft.com/office/drawing/2014/main" id="{4667A6A7-1B06-014F-B67B-A600B19C742C}"/>
                    </a:ext>
                  </a:extLst>
                </p:cNvPr>
                <p:cNvSpPr>
                  <a:spLocks noChangeAspect="1"/>
                </p:cNvSpPr>
                <p:nvPr/>
              </p:nvSpPr>
              <p:spPr bwMode="gray">
                <a:xfrm>
                  <a:off x="5334792" y="3432516"/>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66" name="Freeform 165">
                  <a:extLst>
                    <a:ext uri="{FF2B5EF4-FFF2-40B4-BE49-F238E27FC236}">
                      <a16:creationId xmlns:a16="http://schemas.microsoft.com/office/drawing/2014/main" id="{A8A29B55-F1D8-BC49-B748-828C881414D5}"/>
                    </a:ext>
                  </a:extLst>
                </p:cNvPr>
                <p:cNvSpPr>
                  <a:spLocks noChangeAspect="1"/>
                </p:cNvSpPr>
                <p:nvPr/>
              </p:nvSpPr>
              <p:spPr bwMode="gray">
                <a:xfrm>
                  <a:off x="5296692" y="4153240"/>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67" name="Freeform 166">
                  <a:extLst>
                    <a:ext uri="{FF2B5EF4-FFF2-40B4-BE49-F238E27FC236}">
                      <a16:creationId xmlns:a16="http://schemas.microsoft.com/office/drawing/2014/main" id="{C8B9792B-A84D-B142-929C-CDB69B1ABAAB}"/>
                    </a:ext>
                  </a:extLst>
                </p:cNvPr>
                <p:cNvSpPr>
                  <a:spLocks noChangeAspect="1"/>
                </p:cNvSpPr>
                <p:nvPr/>
              </p:nvSpPr>
              <p:spPr bwMode="gray">
                <a:xfrm>
                  <a:off x="5045867" y="4083390"/>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68" name="Freeform 167">
                  <a:extLst>
                    <a:ext uri="{FF2B5EF4-FFF2-40B4-BE49-F238E27FC236}">
                      <a16:creationId xmlns:a16="http://schemas.microsoft.com/office/drawing/2014/main" id="{5BF59567-78F3-9841-BF70-4342A0035FAC}"/>
                    </a:ext>
                  </a:extLst>
                </p:cNvPr>
                <p:cNvSpPr>
                  <a:spLocks noChangeAspect="1"/>
                </p:cNvSpPr>
                <p:nvPr/>
              </p:nvSpPr>
              <p:spPr bwMode="gray">
                <a:xfrm>
                  <a:off x="5330030" y="3854791"/>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69" name="Freeform 168">
                  <a:extLst>
                    <a:ext uri="{FF2B5EF4-FFF2-40B4-BE49-F238E27FC236}">
                      <a16:creationId xmlns:a16="http://schemas.microsoft.com/office/drawing/2014/main" id="{8F7C221A-207C-E74E-B2D4-6205B5BB452D}"/>
                    </a:ext>
                  </a:extLst>
                </p:cNvPr>
                <p:cNvSpPr>
                  <a:spLocks noChangeAspect="1"/>
                </p:cNvSpPr>
                <p:nvPr/>
              </p:nvSpPr>
              <p:spPr bwMode="gray">
                <a:xfrm>
                  <a:off x="5511005" y="3904002"/>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170" name="Group 25">
                  <a:extLst>
                    <a:ext uri="{FF2B5EF4-FFF2-40B4-BE49-F238E27FC236}">
                      <a16:creationId xmlns:a16="http://schemas.microsoft.com/office/drawing/2014/main" id="{A72C52AD-B47D-EB4D-88F0-E8AAAF6BF583}"/>
                    </a:ext>
                  </a:extLst>
                </p:cNvPr>
                <p:cNvGrpSpPr>
                  <a:grpSpLocks noChangeAspect="1"/>
                </p:cNvGrpSpPr>
                <p:nvPr/>
              </p:nvGrpSpPr>
              <p:grpSpPr bwMode="gray">
                <a:xfrm>
                  <a:off x="4961730" y="3769072"/>
                  <a:ext cx="219075" cy="239713"/>
                  <a:chOff x="2643" y="2535"/>
                  <a:chExt cx="138" cy="151"/>
                </a:xfrm>
                <a:grpFill/>
              </p:grpSpPr>
              <p:sp>
                <p:nvSpPr>
                  <p:cNvPr id="200" name="Freeform 26">
                    <a:extLst>
                      <a:ext uri="{FF2B5EF4-FFF2-40B4-BE49-F238E27FC236}">
                        <a16:creationId xmlns:a16="http://schemas.microsoft.com/office/drawing/2014/main" id="{4210F368-697D-6D43-999E-2F07A516242A}"/>
                      </a:ext>
                    </a:extLst>
                  </p:cNvPr>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201" name="Freeform 27">
                    <a:extLst>
                      <a:ext uri="{FF2B5EF4-FFF2-40B4-BE49-F238E27FC236}">
                        <a16:creationId xmlns:a16="http://schemas.microsoft.com/office/drawing/2014/main" id="{7F1A85B7-6CF0-F84B-B5CD-F301365D5C9C}"/>
                      </a:ext>
                    </a:extLst>
                  </p:cNvPr>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sp>
              <p:nvSpPr>
                <p:cNvPr id="171" name="Freeform 28">
                  <a:extLst>
                    <a:ext uri="{FF2B5EF4-FFF2-40B4-BE49-F238E27FC236}">
                      <a16:creationId xmlns:a16="http://schemas.microsoft.com/office/drawing/2014/main" id="{F4BB4384-35B7-2D4D-9862-DB7E54841218}"/>
                    </a:ext>
                  </a:extLst>
                </p:cNvPr>
                <p:cNvSpPr>
                  <a:spLocks noChangeAspect="1"/>
                </p:cNvSpPr>
                <p:nvPr/>
              </p:nvSpPr>
              <p:spPr bwMode="gray">
                <a:xfrm>
                  <a:off x="5231605" y="4207217"/>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72" name="Freeform 29">
                  <a:extLst>
                    <a:ext uri="{FF2B5EF4-FFF2-40B4-BE49-F238E27FC236}">
                      <a16:creationId xmlns:a16="http://schemas.microsoft.com/office/drawing/2014/main" id="{4415091F-8B5D-A04F-AA73-153CD1957999}"/>
                    </a:ext>
                  </a:extLst>
                </p:cNvPr>
                <p:cNvSpPr>
                  <a:spLocks noChangeAspect="1"/>
                </p:cNvSpPr>
                <p:nvPr/>
              </p:nvSpPr>
              <p:spPr bwMode="gray">
                <a:xfrm>
                  <a:off x="5142705" y="3834155"/>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73" name="Freeform 30">
                  <a:extLst>
                    <a:ext uri="{FF2B5EF4-FFF2-40B4-BE49-F238E27FC236}">
                      <a16:creationId xmlns:a16="http://schemas.microsoft.com/office/drawing/2014/main" id="{F4782FB0-F71C-EE4E-B51B-ED786380CA14}"/>
                    </a:ext>
                  </a:extLst>
                </p:cNvPr>
                <p:cNvSpPr>
                  <a:spLocks noChangeAspect="1"/>
                </p:cNvSpPr>
                <p:nvPr/>
              </p:nvSpPr>
              <p:spPr bwMode="gray">
                <a:xfrm>
                  <a:off x="5198267" y="3965918"/>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74" name="Freeform 31">
                  <a:extLst>
                    <a:ext uri="{FF2B5EF4-FFF2-40B4-BE49-F238E27FC236}">
                      <a16:creationId xmlns:a16="http://schemas.microsoft.com/office/drawing/2014/main" id="{8F0AB5B1-488A-5D4E-94FB-D54ED317E080}"/>
                    </a:ext>
                  </a:extLst>
                </p:cNvPr>
                <p:cNvSpPr>
                  <a:spLocks noChangeAspect="1"/>
                </p:cNvSpPr>
                <p:nvPr/>
              </p:nvSpPr>
              <p:spPr bwMode="gray">
                <a:xfrm>
                  <a:off x="4961730" y="3988143"/>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75" name="Freeform 32">
                  <a:extLst>
                    <a:ext uri="{FF2B5EF4-FFF2-40B4-BE49-F238E27FC236}">
                      <a16:creationId xmlns:a16="http://schemas.microsoft.com/office/drawing/2014/main" id="{BA061D68-6413-3347-8F39-CD7380CA45FA}"/>
                    </a:ext>
                  </a:extLst>
                </p:cNvPr>
                <p:cNvSpPr>
                  <a:spLocks noChangeAspect="1"/>
                </p:cNvSpPr>
                <p:nvPr/>
              </p:nvSpPr>
              <p:spPr bwMode="gray">
                <a:xfrm>
                  <a:off x="5282405" y="3875430"/>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76" name="Freeform 33">
                  <a:extLst>
                    <a:ext uri="{FF2B5EF4-FFF2-40B4-BE49-F238E27FC236}">
                      <a16:creationId xmlns:a16="http://schemas.microsoft.com/office/drawing/2014/main" id="{9EDF8A86-A10F-2744-97D0-6BB06FB08482}"/>
                    </a:ext>
                  </a:extLst>
                </p:cNvPr>
                <p:cNvSpPr>
                  <a:spLocks noChangeAspect="1"/>
                </p:cNvSpPr>
                <p:nvPr/>
              </p:nvSpPr>
              <p:spPr bwMode="gray">
                <a:xfrm>
                  <a:off x="5104605" y="4004017"/>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77" name="Freeform 34">
                  <a:extLst>
                    <a:ext uri="{FF2B5EF4-FFF2-40B4-BE49-F238E27FC236}">
                      <a16:creationId xmlns:a16="http://schemas.microsoft.com/office/drawing/2014/main" id="{D1B13D42-6C72-9B4F-A0D1-66B53FCEA105}"/>
                    </a:ext>
                  </a:extLst>
                </p:cNvPr>
                <p:cNvSpPr>
                  <a:spLocks noChangeAspect="1"/>
                </p:cNvSpPr>
                <p:nvPr/>
              </p:nvSpPr>
              <p:spPr bwMode="gray">
                <a:xfrm>
                  <a:off x="4498181" y="3470619"/>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78" name="Freeform 35">
                  <a:extLst>
                    <a:ext uri="{FF2B5EF4-FFF2-40B4-BE49-F238E27FC236}">
                      <a16:creationId xmlns:a16="http://schemas.microsoft.com/office/drawing/2014/main" id="{E10418E3-7224-274F-A448-5ED331F198B9}"/>
                    </a:ext>
                  </a:extLst>
                </p:cNvPr>
                <p:cNvSpPr>
                  <a:spLocks noChangeAspect="1"/>
                </p:cNvSpPr>
                <p:nvPr/>
              </p:nvSpPr>
              <p:spPr bwMode="gray">
                <a:xfrm>
                  <a:off x="5010942" y="3499193"/>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79" name="Freeform 36">
                  <a:extLst>
                    <a:ext uri="{FF2B5EF4-FFF2-40B4-BE49-F238E27FC236}">
                      <a16:creationId xmlns:a16="http://schemas.microsoft.com/office/drawing/2014/main" id="{A589B586-5011-A442-851F-267419EB9CAC}"/>
                    </a:ext>
                  </a:extLst>
                </p:cNvPr>
                <p:cNvSpPr>
                  <a:spLocks noChangeAspect="1"/>
                </p:cNvSpPr>
                <p:nvPr/>
              </p:nvSpPr>
              <p:spPr bwMode="gray">
                <a:xfrm>
                  <a:off x="4912518" y="3651593"/>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80" name="Freeform 37">
                  <a:extLst>
                    <a:ext uri="{FF2B5EF4-FFF2-40B4-BE49-F238E27FC236}">
                      <a16:creationId xmlns:a16="http://schemas.microsoft.com/office/drawing/2014/main" id="{F37B6153-D429-6643-A161-673FAC689939}"/>
                    </a:ext>
                  </a:extLst>
                </p:cNvPr>
                <p:cNvSpPr>
                  <a:spLocks noChangeAspect="1"/>
                </p:cNvSpPr>
                <p:nvPr/>
              </p:nvSpPr>
              <p:spPr bwMode="gray">
                <a:xfrm>
                  <a:off x="4466431" y="3449980"/>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81" name="Freeform 38">
                  <a:extLst>
                    <a:ext uri="{FF2B5EF4-FFF2-40B4-BE49-F238E27FC236}">
                      <a16:creationId xmlns:a16="http://schemas.microsoft.com/office/drawing/2014/main" id="{6B9473DE-737D-5345-8438-FD6981BC3F0C}"/>
                    </a:ext>
                  </a:extLst>
                </p:cNvPr>
                <p:cNvSpPr>
                  <a:spLocks noChangeAspect="1"/>
                </p:cNvSpPr>
                <p:nvPr/>
              </p:nvSpPr>
              <p:spPr bwMode="gray">
                <a:xfrm>
                  <a:off x="4468018" y="3470619"/>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82" name="Freeform 39">
                  <a:extLst>
                    <a:ext uri="{FF2B5EF4-FFF2-40B4-BE49-F238E27FC236}">
                      <a16:creationId xmlns:a16="http://schemas.microsoft.com/office/drawing/2014/main" id="{AF2EF3C1-1DE7-FE43-B57B-5F9F30C6A27F}"/>
                    </a:ext>
                  </a:extLst>
                </p:cNvPr>
                <p:cNvSpPr>
                  <a:spLocks noChangeAspect="1"/>
                </p:cNvSpPr>
                <p:nvPr/>
              </p:nvSpPr>
              <p:spPr bwMode="gray">
                <a:xfrm>
                  <a:off x="4560093" y="3543643"/>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83" name="Freeform 40">
                  <a:extLst>
                    <a:ext uri="{FF2B5EF4-FFF2-40B4-BE49-F238E27FC236}">
                      <a16:creationId xmlns:a16="http://schemas.microsoft.com/office/drawing/2014/main" id="{6F131CBE-6DB1-F44C-843A-8043565DA568}"/>
                    </a:ext>
                  </a:extLst>
                </p:cNvPr>
                <p:cNvSpPr>
                  <a:spLocks noChangeAspect="1"/>
                </p:cNvSpPr>
                <p:nvPr/>
              </p:nvSpPr>
              <p:spPr bwMode="gray">
                <a:xfrm>
                  <a:off x="4806156" y="3449980"/>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84" name="Freeform 41">
                  <a:extLst>
                    <a:ext uri="{FF2B5EF4-FFF2-40B4-BE49-F238E27FC236}">
                      <a16:creationId xmlns:a16="http://schemas.microsoft.com/office/drawing/2014/main" id="{A68F3CFC-0D06-C645-B86A-2501CD2D9F4B}"/>
                    </a:ext>
                  </a:extLst>
                </p:cNvPr>
                <p:cNvSpPr>
                  <a:spLocks noChangeAspect="1"/>
                </p:cNvSpPr>
                <p:nvPr/>
              </p:nvSpPr>
              <p:spPr bwMode="gray">
                <a:xfrm>
                  <a:off x="4952206" y="3627780"/>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85" name="Freeform 42">
                  <a:extLst>
                    <a:ext uri="{FF2B5EF4-FFF2-40B4-BE49-F238E27FC236}">
                      <a16:creationId xmlns:a16="http://schemas.microsoft.com/office/drawing/2014/main" id="{C08EEA81-DEBF-E84B-80B9-42B94A613FF3}"/>
                    </a:ext>
                  </a:extLst>
                </p:cNvPr>
                <p:cNvSpPr>
                  <a:spLocks noChangeAspect="1"/>
                </p:cNvSpPr>
                <p:nvPr/>
              </p:nvSpPr>
              <p:spPr bwMode="gray">
                <a:xfrm>
                  <a:off x="4922043" y="3653180"/>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86" name="Freeform 43">
                  <a:extLst>
                    <a:ext uri="{FF2B5EF4-FFF2-40B4-BE49-F238E27FC236}">
                      <a16:creationId xmlns:a16="http://schemas.microsoft.com/office/drawing/2014/main" id="{E45011F6-9771-9C4E-868B-CF844B04012A}"/>
                    </a:ext>
                  </a:extLst>
                </p:cNvPr>
                <p:cNvSpPr>
                  <a:spLocks noChangeAspect="1"/>
                </p:cNvSpPr>
                <p:nvPr/>
              </p:nvSpPr>
              <p:spPr bwMode="gray">
                <a:xfrm>
                  <a:off x="5268117" y="3732555"/>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87" name="Freeform 44">
                  <a:extLst>
                    <a:ext uri="{FF2B5EF4-FFF2-40B4-BE49-F238E27FC236}">
                      <a16:creationId xmlns:a16="http://schemas.microsoft.com/office/drawing/2014/main" id="{B366DFE9-B183-9D46-B991-961DFD4FDE30}"/>
                    </a:ext>
                  </a:extLst>
                </p:cNvPr>
                <p:cNvSpPr>
                  <a:spLocks noChangeAspect="1"/>
                </p:cNvSpPr>
                <p:nvPr/>
              </p:nvSpPr>
              <p:spPr bwMode="gray">
                <a:xfrm>
                  <a:off x="5277642" y="3619843"/>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88" name="Freeform 45">
                  <a:extLst>
                    <a:ext uri="{FF2B5EF4-FFF2-40B4-BE49-F238E27FC236}">
                      <a16:creationId xmlns:a16="http://schemas.microsoft.com/office/drawing/2014/main" id="{9CB85F97-5FF2-A44D-903E-42FEEA3EABE7}"/>
                    </a:ext>
                  </a:extLst>
                </p:cNvPr>
                <p:cNvSpPr>
                  <a:spLocks noChangeAspect="1"/>
                </p:cNvSpPr>
                <p:nvPr/>
              </p:nvSpPr>
              <p:spPr bwMode="gray">
                <a:xfrm>
                  <a:off x="5264942" y="3710330"/>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89" name="Freeform 46">
                  <a:extLst>
                    <a:ext uri="{FF2B5EF4-FFF2-40B4-BE49-F238E27FC236}">
                      <a16:creationId xmlns:a16="http://schemas.microsoft.com/office/drawing/2014/main" id="{EC0210FF-7071-2A49-9EAD-58B19435A351}"/>
                    </a:ext>
                  </a:extLst>
                </p:cNvPr>
                <p:cNvSpPr>
                  <a:spLocks noChangeAspect="1"/>
                </p:cNvSpPr>
                <p:nvPr/>
              </p:nvSpPr>
              <p:spPr bwMode="gray">
                <a:xfrm>
                  <a:off x="5350667" y="3611905"/>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90" name="Freeform 47">
                  <a:extLst>
                    <a:ext uri="{FF2B5EF4-FFF2-40B4-BE49-F238E27FC236}">
                      <a16:creationId xmlns:a16="http://schemas.microsoft.com/office/drawing/2014/main" id="{4135A997-31A9-6247-83CF-5CBBEAFB9BFB}"/>
                    </a:ext>
                  </a:extLst>
                </p:cNvPr>
                <p:cNvSpPr>
                  <a:spLocks noChangeAspect="1"/>
                </p:cNvSpPr>
                <p:nvPr/>
              </p:nvSpPr>
              <p:spPr bwMode="gray">
                <a:xfrm>
                  <a:off x="4455318" y="3399180"/>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91" name="Freeform 48">
                  <a:extLst>
                    <a:ext uri="{FF2B5EF4-FFF2-40B4-BE49-F238E27FC236}">
                      <a16:creationId xmlns:a16="http://schemas.microsoft.com/office/drawing/2014/main" id="{62C27F44-8783-B746-82F6-7DD8C9430C5D}"/>
                    </a:ext>
                  </a:extLst>
                </p:cNvPr>
                <p:cNvSpPr>
                  <a:spLocks noChangeAspect="1"/>
                </p:cNvSpPr>
                <p:nvPr/>
              </p:nvSpPr>
              <p:spPr bwMode="gray">
                <a:xfrm>
                  <a:off x="5276055" y="3708743"/>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92" name="Freeform 49">
                  <a:extLst>
                    <a:ext uri="{FF2B5EF4-FFF2-40B4-BE49-F238E27FC236}">
                      <a16:creationId xmlns:a16="http://schemas.microsoft.com/office/drawing/2014/main" id="{69030C64-B324-0F44-879E-66114BB02FA3}"/>
                    </a:ext>
                  </a:extLst>
                </p:cNvPr>
                <p:cNvSpPr>
                  <a:spLocks noChangeAspect="1"/>
                </p:cNvSpPr>
                <p:nvPr/>
              </p:nvSpPr>
              <p:spPr bwMode="gray">
                <a:xfrm>
                  <a:off x="4528343" y="3518243"/>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93" name="Freeform 50">
                  <a:extLst>
                    <a:ext uri="{FF2B5EF4-FFF2-40B4-BE49-F238E27FC236}">
                      <a16:creationId xmlns:a16="http://schemas.microsoft.com/office/drawing/2014/main" id="{673ADA54-1BE8-FA4E-A7BB-EAA98D569C3C}"/>
                    </a:ext>
                  </a:extLst>
                </p:cNvPr>
                <p:cNvSpPr>
                  <a:spLocks noChangeAspect="1"/>
                </p:cNvSpPr>
                <p:nvPr/>
              </p:nvSpPr>
              <p:spPr bwMode="gray">
                <a:xfrm>
                  <a:off x="4610893" y="3505543"/>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94" name="Freeform 51">
                  <a:extLst>
                    <a:ext uri="{FF2B5EF4-FFF2-40B4-BE49-F238E27FC236}">
                      <a16:creationId xmlns:a16="http://schemas.microsoft.com/office/drawing/2014/main" id="{21BD37DF-D67C-3B42-B467-2E817AA43817}"/>
                    </a:ext>
                  </a:extLst>
                </p:cNvPr>
                <p:cNvSpPr>
                  <a:spLocks noChangeAspect="1"/>
                </p:cNvSpPr>
                <p:nvPr/>
              </p:nvSpPr>
              <p:spPr bwMode="gray">
                <a:xfrm>
                  <a:off x="4756943" y="3497605"/>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95" name="Freeform 52">
                  <a:extLst>
                    <a:ext uri="{FF2B5EF4-FFF2-40B4-BE49-F238E27FC236}">
                      <a16:creationId xmlns:a16="http://schemas.microsoft.com/office/drawing/2014/main" id="{FE536D02-66CA-7B4E-9779-306F64706F12}"/>
                    </a:ext>
                  </a:extLst>
                </p:cNvPr>
                <p:cNvSpPr>
                  <a:spLocks noChangeAspect="1"/>
                </p:cNvSpPr>
                <p:nvPr/>
              </p:nvSpPr>
              <p:spPr bwMode="gray">
                <a:xfrm>
                  <a:off x="4972842" y="3600794"/>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sp>
              <p:nvSpPr>
                <p:cNvPr id="196" name="Freeform 134">
                  <a:extLst>
                    <a:ext uri="{FF2B5EF4-FFF2-40B4-BE49-F238E27FC236}">
                      <a16:creationId xmlns:a16="http://schemas.microsoft.com/office/drawing/2014/main" id="{01E7DFC0-E79C-E04C-88F9-12D8E7EE7079}"/>
                    </a:ext>
                  </a:extLst>
                </p:cNvPr>
                <p:cNvSpPr>
                  <a:spLocks noChangeAspect="1"/>
                </p:cNvSpPr>
                <p:nvPr/>
              </p:nvSpPr>
              <p:spPr bwMode="gray">
                <a:xfrm>
                  <a:off x="5488780" y="3469030"/>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US" sz="2400">
                    <a:solidFill>
                      <a:srgbClr val="292F3C"/>
                    </a:solidFill>
                    <a:latin typeface="+mj-lt"/>
                  </a:endParaRPr>
                </a:p>
              </p:txBody>
            </p:sp>
            <p:grpSp>
              <p:nvGrpSpPr>
                <p:cNvPr id="197" name="Group 364">
                  <a:extLst>
                    <a:ext uri="{FF2B5EF4-FFF2-40B4-BE49-F238E27FC236}">
                      <a16:creationId xmlns:a16="http://schemas.microsoft.com/office/drawing/2014/main" id="{3721FAF2-C60D-0D43-9A71-2AAC3DD5AA2C}"/>
                    </a:ext>
                  </a:extLst>
                </p:cNvPr>
                <p:cNvGrpSpPr>
                  <a:grpSpLocks noChangeAspect="1"/>
                </p:cNvGrpSpPr>
                <p:nvPr/>
              </p:nvGrpSpPr>
              <p:grpSpPr bwMode="gray">
                <a:xfrm>
                  <a:off x="5141117" y="3280168"/>
                  <a:ext cx="289379" cy="349198"/>
                  <a:chOff x="3548063" y="12598"/>
                  <a:chExt cx="5667375" cy="6838965"/>
                </a:xfrm>
                <a:grpFill/>
              </p:grpSpPr>
              <p:sp>
                <p:nvSpPr>
                  <p:cNvPr id="198" name="Freeform 6">
                    <a:extLst>
                      <a:ext uri="{FF2B5EF4-FFF2-40B4-BE49-F238E27FC236}">
                        <a16:creationId xmlns:a16="http://schemas.microsoft.com/office/drawing/2014/main" id="{824A3E78-C293-074A-A775-208D7C41AA16}"/>
                      </a:ext>
                    </a:extLst>
                  </p:cNvPr>
                  <p:cNvSpPr>
                    <a:spLocks/>
                  </p:cNvSpPr>
                  <p:nvPr/>
                </p:nvSpPr>
                <p:spPr bwMode="gray">
                  <a:xfrm>
                    <a:off x="4084635" y="3873405"/>
                    <a:ext cx="4257675" cy="2978158"/>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GB" sz="2400">
                      <a:solidFill>
                        <a:srgbClr val="292F3C"/>
                      </a:solidFill>
                      <a:latin typeface="+mj-lt"/>
                    </a:endParaRPr>
                  </a:p>
                </p:txBody>
              </p:sp>
              <p:sp>
                <p:nvSpPr>
                  <p:cNvPr id="199" name="Freeform 9">
                    <a:extLst>
                      <a:ext uri="{FF2B5EF4-FFF2-40B4-BE49-F238E27FC236}">
                        <a16:creationId xmlns:a16="http://schemas.microsoft.com/office/drawing/2014/main" id="{B7B1AD36-8F4F-D045-AF43-11B91CAC876C}"/>
                      </a:ext>
                    </a:extLst>
                  </p:cNvPr>
                  <p:cNvSpPr>
                    <a:spLocks/>
                  </p:cNvSpPr>
                  <p:nvPr/>
                </p:nvSpPr>
                <p:spPr bwMode="gray">
                  <a:xfrm>
                    <a:off x="3548063" y="12598"/>
                    <a:ext cx="5667375" cy="4860919"/>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3175" cap="rnd" cmpd="sng">
                    <a:solidFill>
                      <a:schemeClr val="bg1"/>
                    </a:solidFill>
                    <a:prstDash val="solid"/>
                    <a:round/>
                    <a:headEnd type="none" w="med" len="med"/>
                    <a:tailEnd type="none" w="med" len="med"/>
                  </a:ln>
                  <a:effectLst/>
                </p:spPr>
                <p:txBody>
                  <a:bodyPr/>
                  <a:lstStyle/>
                  <a:p>
                    <a:pPr defTabSz="609555"/>
                    <a:endParaRPr lang="en-GB" sz="2400">
                      <a:solidFill>
                        <a:srgbClr val="292F3C"/>
                      </a:solidFill>
                      <a:latin typeface="+mj-lt"/>
                    </a:endParaRPr>
                  </a:p>
                </p:txBody>
              </p:sp>
            </p:grpSp>
          </p:grpSp>
        </p:grpSp>
      </p:grpSp>
      <p:sp>
        <p:nvSpPr>
          <p:cNvPr id="391" name="Oval 390">
            <a:extLst>
              <a:ext uri="{FF2B5EF4-FFF2-40B4-BE49-F238E27FC236}">
                <a16:creationId xmlns:a16="http://schemas.microsoft.com/office/drawing/2014/main" id="{7467D553-BC56-3C4D-BADE-552E9CB7124A}"/>
              </a:ext>
            </a:extLst>
          </p:cNvPr>
          <p:cNvSpPr>
            <a:spLocks noChangeAspect="1"/>
          </p:cNvSpPr>
          <p:nvPr/>
        </p:nvSpPr>
        <p:spPr>
          <a:xfrm>
            <a:off x="6208669" y="4177088"/>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392" name="Oval 391">
            <a:extLst>
              <a:ext uri="{FF2B5EF4-FFF2-40B4-BE49-F238E27FC236}">
                <a16:creationId xmlns:a16="http://schemas.microsoft.com/office/drawing/2014/main" id="{3898FC07-37E1-5449-BF04-FB5482A1D8C6}"/>
              </a:ext>
            </a:extLst>
          </p:cNvPr>
          <p:cNvSpPr>
            <a:spLocks noChangeAspect="1"/>
          </p:cNvSpPr>
          <p:nvPr/>
        </p:nvSpPr>
        <p:spPr>
          <a:xfrm>
            <a:off x="6575075" y="4500701"/>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393" name="Oval 392">
            <a:extLst>
              <a:ext uri="{FF2B5EF4-FFF2-40B4-BE49-F238E27FC236}">
                <a16:creationId xmlns:a16="http://schemas.microsoft.com/office/drawing/2014/main" id="{E46C011F-8ADF-8E44-93AB-3CF7D4CC53E4}"/>
              </a:ext>
            </a:extLst>
          </p:cNvPr>
          <p:cNvSpPr>
            <a:spLocks noChangeAspect="1"/>
          </p:cNvSpPr>
          <p:nvPr/>
        </p:nvSpPr>
        <p:spPr>
          <a:xfrm>
            <a:off x="6780023" y="3779416"/>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394" name="Oval 393">
            <a:extLst>
              <a:ext uri="{FF2B5EF4-FFF2-40B4-BE49-F238E27FC236}">
                <a16:creationId xmlns:a16="http://schemas.microsoft.com/office/drawing/2014/main" id="{1B6A0460-F0B3-7342-8FA8-AA9265ABF679}"/>
              </a:ext>
            </a:extLst>
          </p:cNvPr>
          <p:cNvSpPr>
            <a:spLocks noChangeAspect="1"/>
          </p:cNvSpPr>
          <p:nvPr/>
        </p:nvSpPr>
        <p:spPr>
          <a:xfrm>
            <a:off x="6717597" y="3570375"/>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395" name="Oval 394">
            <a:extLst>
              <a:ext uri="{FF2B5EF4-FFF2-40B4-BE49-F238E27FC236}">
                <a16:creationId xmlns:a16="http://schemas.microsoft.com/office/drawing/2014/main" id="{4394ABBE-F6EB-1F41-91F7-6B13E1224BAA}"/>
              </a:ext>
            </a:extLst>
          </p:cNvPr>
          <p:cNvSpPr>
            <a:spLocks noChangeAspect="1"/>
          </p:cNvSpPr>
          <p:nvPr/>
        </p:nvSpPr>
        <p:spPr>
          <a:xfrm>
            <a:off x="8149964" y="3342072"/>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396" name="Oval 395">
            <a:extLst>
              <a:ext uri="{FF2B5EF4-FFF2-40B4-BE49-F238E27FC236}">
                <a16:creationId xmlns:a16="http://schemas.microsoft.com/office/drawing/2014/main" id="{6778BAD0-5461-2A45-B44F-1DA0FA2F3E95}"/>
              </a:ext>
            </a:extLst>
          </p:cNvPr>
          <p:cNvSpPr>
            <a:spLocks noChangeAspect="1"/>
          </p:cNvSpPr>
          <p:nvPr/>
        </p:nvSpPr>
        <p:spPr>
          <a:xfrm>
            <a:off x="8229544" y="3554493"/>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397" name="Oval 396">
            <a:extLst>
              <a:ext uri="{FF2B5EF4-FFF2-40B4-BE49-F238E27FC236}">
                <a16:creationId xmlns:a16="http://schemas.microsoft.com/office/drawing/2014/main" id="{6B9C1E3E-864E-B547-B02E-8D83D5DF0054}"/>
              </a:ext>
            </a:extLst>
          </p:cNvPr>
          <p:cNvSpPr>
            <a:spLocks noChangeAspect="1"/>
          </p:cNvSpPr>
          <p:nvPr/>
        </p:nvSpPr>
        <p:spPr>
          <a:xfrm>
            <a:off x="8159453" y="3779881"/>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398" name="Oval 397">
            <a:extLst>
              <a:ext uri="{FF2B5EF4-FFF2-40B4-BE49-F238E27FC236}">
                <a16:creationId xmlns:a16="http://schemas.microsoft.com/office/drawing/2014/main" id="{5CFDFAB5-B261-1541-B79D-C8550F1A162E}"/>
              </a:ext>
            </a:extLst>
          </p:cNvPr>
          <p:cNvSpPr>
            <a:spLocks noChangeAspect="1"/>
          </p:cNvSpPr>
          <p:nvPr/>
        </p:nvSpPr>
        <p:spPr>
          <a:xfrm>
            <a:off x="9808229" y="4242468"/>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399" name="Oval 398">
            <a:extLst>
              <a:ext uri="{FF2B5EF4-FFF2-40B4-BE49-F238E27FC236}">
                <a16:creationId xmlns:a16="http://schemas.microsoft.com/office/drawing/2014/main" id="{14434853-4BA4-FA45-A179-F0968B070F13}"/>
              </a:ext>
            </a:extLst>
          </p:cNvPr>
          <p:cNvSpPr>
            <a:spLocks noChangeAspect="1"/>
          </p:cNvSpPr>
          <p:nvPr/>
        </p:nvSpPr>
        <p:spPr>
          <a:xfrm>
            <a:off x="9615541" y="4327379"/>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grpSp>
        <p:nvGrpSpPr>
          <p:cNvPr id="400" name="Group 399">
            <a:extLst>
              <a:ext uri="{FF2B5EF4-FFF2-40B4-BE49-F238E27FC236}">
                <a16:creationId xmlns:a16="http://schemas.microsoft.com/office/drawing/2014/main" id="{A824B969-C17F-D64E-8CAA-9439FB8FFF9E}"/>
              </a:ext>
            </a:extLst>
          </p:cNvPr>
          <p:cNvGrpSpPr/>
          <p:nvPr/>
        </p:nvGrpSpPr>
        <p:grpSpPr>
          <a:xfrm>
            <a:off x="5297067" y="3277694"/>
            <a:ext cx="6344972" cy="2580806"/>
            <a:chOff x="5297065" y="3896399"/>
            <a:chExt cx="6344968" cy="2580806"/>
          </a:xfrm>
        </p:grpSpPr>
        <p:sp>
          <p:nvSpPr>
            <p:cNvPr id="401" name="TextBox 400">
              <a:extLst>
                <a:ext uri="{FF2B5EF4-FFF2-40B4-BE49-F238E27FC236}">
                  <a16:creationId xmlns:a16="http://schemas.microsoft.com/office/drawing/2014/main" id="{16E9D3B3-5DD6-424C-AC89-56D6045DA960}"/>
                </a:ext>
              </a:extLst>
            </p:cNvPr>
            <p:cNvSpPr txBox="1"/>
            <p:nvPr/>
          </p:nvSpPr>
          <p:spPr>
            <a:xfrm>
              <a:off x="6269576" y="3971099"/>
              <a:ext cx="886780" cy="235898"/>
            </a:xfrm>
            <a:prstGeom prst="rect">
              <a:avLst/>
            </a:prstGeom>
            <a:noFill/>
          </p:spPr>
          <p:txBody>
            <a:bodyPr wrap="none" rtlCol="0">
              <a:spAutoFit/>
            </a:bodyPr>
            <a:lstStyle/>
            <a:p>
              <a:pPr defTabSz="609555"/>
              <a:r>
                <a:rPr lang="en-US" sz="933" b="1">
                  <a:solidFill>
                    <a:schemeClr val="tx2"/>
                  </a:solidFill>
                  <a:latin typeface="+mj-lt"/>
                </a:rPr>
                <a:t>Toronto, ON</a:t>
              </a:r>
            </a:p>
          </p:txBody>
        </p:sp>
        <p:sp>
          <p:nvSpPr>
            <p:cNvPr id="402" name="TextBox 401">
              <a:extLst>
                <a:ext uri="{FF2B5EF4-FFF2-40B4-BE49-F238E27FC236}">
                  <a16:creationId xmlns:a16="http://schemas.microsoft.com/office/drawing/2014/main" id="{D49BC07A-FDAA-2B4D-9E6B-CDBBFDCA5DF4}"/>
                </a:ext>
              </a:extLst>
            </p:cNvPr>
            <p:cNvSpPr txBox="1"/>
            <p:nvPr/>
          </p:nvSpPr>
          <p:spPr>
            <a:xfrm>
              <a:off x="6874928" y="4290826"/>
              <a:ext cx="1130437" cy="379463"/>
            </a:xfrm>
            <a:prstGeom prst="rect">
              <a:avLst/>
            </a:prstGeom>
            <a:noFill/>
          </p:spPr>
          <p:txBody>
            <a:bodyPr wrap="none" rtlCol="0">
              <a:spAutoFit/>
            </a:bodyPr>
            <a:lstStyle/>
            <a:p>
              <a:pPr defTabSz="609555"/>
              <a:r>
                <a:rPr lang="en-US" sz="933" b="1">
                  <a:solidFill>
                    <a:schemeClr val="tx2"/>
                  </a:solidFill>
                  <a:latin typeface="+mj-lt"/>
                </a:rPr>
                <a:t>New York</a:t>
              </a:r>
            </a:p>
            <a:p>
              <a:pPr defTabSz="609555"/>
              <a:r>
                <a:rPr lang="en-US" sz="933" b="1">
                  <a:solidFill>
                    <a:schemeClr val="tx2"/>
                  </a:solidFill>
                  <a:latin typeface="+mj-lt"/>
                </a:rPr>
                <a:t>Philadelphia, PA</a:t>
              </a:r>
            </a:p>
          </p:txBody>
        </p:sp>
        <p:sp>
          <p:nvSpPr>
            <p:cNvPr id="403" name="TextBox 402">
              <a:extLst>
                <a:ext uri="{FF2B5EF4-FFF2-40B4-BE49-F238E27FC236}">
                  <a16:creationId xmlns:a16="http://schemas.microsoft.com/office/drawing/2014/main" id="{98770179-50AA-064F-A2AD-6D21C9A91D8F}"/>
                </a:ext>
              </a:extLst>
            </p:cNvPr>
            <p:cNvSpPr txBox="1"/>
            <p:nvPr/>
          </p:nvSpPr>
          <p:spPr>
            <a:xfrm>
              <a:off x="6319547" y="4756048"/>
              <a:ext cx="593432" cy="235898"/>
            </a:xfrm>
            <a:prstGeom prst="rect">
              <a:avLst/>
            </a:prstGeom>
            <a:noFill/>
          </p:spPr>
          <p:txBody>
            <a:bodyPr wrap="none" rtlCol="0">
              <a:spAutoFit/>
            </a:bodyPr>
            <a:lstStyle/>
            <a:p>
              <a:pPr defTabSz="609555"/>
              <a:r>
                <a:rPr lang="en-US" sz="933" b="1">
                  <a:solidFill>
                    <a:schemeClr val="tx2"/>
                  </a:solidFill>
                  <a:latin typeface="+mj-lt"/>
                </a:rPr>
                <a:t>Mexico</a:t>
              </a:r>
            </a:p>
          </p:txBody>
        </p:sp>
        <p:sp>
          <p:nvSpPr>
            <p:cNvPr id="404" name="TextBox 403">
              <a:extLst>
                <a:ext uri="{FF2B5EF4-FFF2-40B4-BE49-F238E27FC236}">
                  <a16:creationId xmlns:a16="http://schemas.microsoft.com/office/drawing/2014/main" id="{B3A645E5-55BF-9840-989F-EB7625C52E7B}"/>
                </a:ext>
              </a:extLst>
            </p:cNvPr>
            <p:cNvSpPr txBox="1"/>
            <p:nvPr/>
          </p:nvSpPr>
          <p:spPr>
            <a:xfrm>
              <a:off x="5836243" y="5062283"/>
              <a:ext cx="803425" cy="235898"/>
            </a:xfrm>
            <a:prstGeom prst="rect">
              <a:avLst/>
            </a:prstGeom>
            <a:noFill/>
          </p:spPr>
          <p:txBody>
            <a:bodyPr wrap="none" rtlCol="0">
              <a:spAutoFit/>
            </a:bodyPr>
            <a:lstStyle/>
            <a:p>
              <a:pPr algn="r" defTabSz="609555"/>
              <a:r>
                <a:rPr lang="en-US" sz="933" b="1">
                  <a:solidFill>
                    <a:schemeClr val="tx2"/>
                  </a:solidFill>
                  <a:latin typeface="+mj-lt"/>
                </a:rPr>
                <a:t>Costa</a:t>
              </a:r>
              <a:r>
                <a:rPr lang="en-US" sz="800" b="1">
                  <a:solidFill>
                    <a:schemeClr val="tx2"/>
                  </a:solidFill>
                  <a:latin typeface="+mj-lt"/>
                </a:rPr>
                <a:t> </a:t>
              </a:r>
              <a:r>
                <a:rPr lang="en-US" sz="933" b="1">
                  <a:solidFill>
                    <a:schemeClr val="tx2"/>
                  </a:solidFill>
                  <a:latin typeface="+mj-lt"/>
                </a:rPr>
                <a:t>Rica</a:t>
              </a:r>
            </a:p>
          </p:txBody>
        </p:sp>
        <p:sp>
          <p:nvSpPr>
            <p:cNvPr id="405" name="TextBox 404">
              <a:extLst>
                <a:ext uri="{FF2B5EF4-FFF2-40B4-BE49-F238E27FC236}">
                  <a16:creationId xmlns:a16="http://schemas.microsoft.com/office/drawing/2014/main" id="{DAD78045-A0B9-C341-A162-E748093DF491}"/>
                </a:ext>
              </a:extLst>
            </p:cNvPr>
            <p:cNvSpPr txBox="1"/>
            <p:nvPr/>
          </p:nvSpPr>
          <p:spPr>
            <a:xfrm>
              <a:off x="7511666" y="5617686"/>
              <a:ext cx="511679" cy="235898"/>
            </a:xfrm>
            <a:prstGeom prst="rect">
              <a:avLst/>
            </a:prstGeom>
            <a:noFill/>
          </p:spPr>
          <p:txBody>
            <a:bodyPr wrap="none" rtlCol="0">
              <a:spAutoFit/>
            </a:bodyPr>
            <a:lstStyle/>
            <a:p>
              <a:pPr defTabSz="609555"/>
              <a:r>
                <a:rPr lang="en-US" sz="933" b="1">
                  <a:solidFill>
                    <a:schemeClr val="tx2"/>
                  </a:solidFill>
                  <a:latin typeface="+mj-lt"/>
                </a:rPr>
                <a:t>Brazil</a:t>
              </a:r>
            </a:p>
          </p:txBody>
        </p:sp>
        <p:sp>
          <p:nvSpPr>
            <p:cNvPr id="406" name="TextBox 405">
              <a:extLst>
                <a:ext uri="{FF2B5EF4-FFF2-40B4-BE49-F238E27FC236}">
                  <a16:creationId xmlns:a16="http://schemas.microsoft.com/office/drawing/2014/main" id="{75ED9BAA-15A5-FE42-9AFC-67DDA9CB45D6}"/>
                </a:ext>
              </a:extLst>
            </p:cNvPr>
            <p:cNvSpPr txBox="1"/>
            <p:nvPr/>
          </p:nvSpPr>
          <p:spPr>
            <a:xfrm>
              <a:off x="7028105" y="6241307"/>
              <a:ext cx="747320" cy="235898"/>
            </a:xfrm>
            <a:prstGeom prst="rect">
              <a:avLst/>
            </a:prstGeom>
            <a:noFill/>
          </p:spPr>
          <p:txBody>
            <a:bodyPr wrap="none" rtlCol="0">
              <a:spAutoFit/>
            </a:bodyPr>
            <a:lstStyle/>
            <a:p>
              <a:pPr defTabSz="609555"/>
              <a:r>
                <a:rPr lang="en-US" sz="933" b="1">
                  <a:solidFill>
                    <a:schemeClr val="tx2"/>
                  </a:solidFill>
                  <a:latin typeface="+mj-lt"/>
                </a:rPr>
                <a:t>Argentina</a:t>
              </a:r>
            </a:p>
          </p:txBody>
        </p:sp>
        <p:sp>
          <p:nvSpPr>
            <p:cNvPr id="407" name="TextBox 406">
              <a:extLst>
                <a:ext uri="{FF2B5EF4-FFF2-40B4-BE49-F238E27FC236}">
                  <a16:creationId xmlns:a16="http://schemas.microsoft.com/office/drawing/2014/main" id="{8373E29C-28D2-B14C-8C72-8D15B6FE165D}"/>
                </a:ext>
              </a:extLst>
            </p:cNvPr>
            <p:cNvSpPr txBox="1"/>
            <p:nvPr/>
          </p:nvSpPr>
          <p:spPr>
            <a:xfrm>
              <a:off x="7584840" y="3896399"/>
              <a:ext cx="627095" cy="235898"/>
            </a:xfrm>
            <a:prstGeom prst="rect">
              <a:avLst/>
            </a:prstGeom>
            <a:noFill/>
          </p:spPr>
          <p:txBody>
            <a:bodyPr wrap="none" rtlCol="0">
              <a:spAutoFit/>
            </a:bodyPr>
            <a:lstStyle/>
            <a:p>
              <a:pPr algn="r" defTabSz="609555"/>
              <a:r>
                <a:rPr lang="en-US" sz="933" b="1">
                  <a:solidFill>
                    <a:schemeClr val="tx2"/>
                  </a:solidFill>
                  <a:latin typeface="+mj-lt"/>
                </a:rPr>
                <a:t>London</a:t>
              </a:r>
            </a:p>
          </p:txBody>
        </p:sp>
        <p:sp>
          <p:nvSpPr>
            <p:cNvPr id="408" name="TextBox 407">
              <a:extLst>
                <a:ext uri="{FF2B5EF4-FFF2-40B4-BE49-F238E27FC236}">
                  <a16:creationId xmlns:a16="http://schemas.microsoft.com/office/drawing/2014/main" id="{DB37BBFA-6AE1-9048-B73F-6DDA68AD07DE}"/>
                </a:ext>
              </a:extLst>
            </p:cNvPr>
            <p:cNvSpPr txBox="1"/>
            <p:nvPr/>
          </p:nvSpPr>
          <p:spPr>
            <a:xfrm>
              <a:off x="8309521" y="4349754"/>
              <a:ext cx="579005" cy="235898"/>
            </a:xfrm>
            <a:prstGeom prst="rect">
              <a:avLst/>
            </a:prstGeom>
            <a:noFill/>
          </p:spPr>
          <p:txBody>
            <a:bodyPr wrap="none" rtlCol="0">
              <a:spAutoFit/>
            </a:bodyPr>
            <a:lstStyle/>
            <a:p>
              <a:pPr algn="r" defTabSz="609555"/>
              <a:r>
                <a:rPr lang="en-US" sz="933" b="1">
                  <a:solidFill>
                    <a:schemeClr val="tx2"/>
                  </a:solidFill>
                  <a:latin typeface="+mj-lt"/>
                </a:rPr>
                <a:t>Madrid</a:t>
              </a:r>
            </a:p>
          </p:txBody>
        </p:sp>
        <p:sp>
          <p:nvSpPr>
            <p:cNvPr id="409" name="TextBox 408">
              <a:extLst>
                <a:ext uri="{FF2B5EF4-FFF2-40B4-BE49-F238E27FC236}">
                  <a16:creationId xmlns:a16="http://schemas.microsoft.com/office/drawing/2014/main" id="{1217E955-69C7-5141-BDD8-AC894670F36A}"/>
                </a:ext>
              </a:extLst>
            </p:cNvPr>
            <p:cNvSpPr txBox="1"/>
            <p:nvPr/>
          </p:nvSpPr>
          <p:spPr>
            <a:xfrm>
              <a:off x="7830051" y="4101970"/>
              <a:ext cx="479618" cy="235898"/>
            </a:xfrm>
            <a:prstGeom prst="rect">
              <a:avLst/>
            </a:prstGeom>
            <a:noFill/>
          </p:spPr>
          <p:txBody>
            <a:bodyPr wrap="none" rtlCol="0">
              <a:spAutoFit/>
            </a:bodyPr>
            <a:lstStyle/>
            <a:p>
              <a:pPr algn="r" defTabSz="609555"/>
              <a:r>
                <a:rPr lang="en-US" sz="933" b="1">
                  <a:solidFill>
                    <a:schemeClr val="tx2"/>
                  </a:solidFill>
                  <a:latin typeface="+mj-lt"/>
                </a:rPr>
                <a:t>Paris</a:t>
              </a:r>
            </a:p>
          </p:txBody>
        </p:sp>
        <p:sp>
          <p:nvSpPr>
            <p:cNvPr id="410" name="TextBox 409">
              <a:extLst>
                <a:ext uri="{FF2B5EF4-FFF2-40B4-BE49-F238E27FC236}">
                  <a16:creationId xmlns:a16="http://schemas.microsoft.com/office/drawing/2014/main" id="{1888981B-68FF-F944-9E34-41F68E289606}"/>
                </a:ext>
              </a:extLst>
            </p:cNvPr>
            <p:cNvSpPr txBox="1"/>
            <p:nvPr/>
          </p:nvSpPr>
          <p:spPr>
            <a:xfrm>
              <a:off x="9907952" y="4803096"/>
              <a:ext cx="479618" cy="235898"/>
            </a:xfrm>
            <a:prstGeom prst="rect">
              <a:avLst/>
            </a:prstGeom>
            <a:noFill/>
          </p:spPr>
          <p:txBody>
            <a:bodyPr wrap="none" rtlCol="0">
              <a:spAutoFit/>
            </a:bodyPr>
            <a:lstStyle/>
            <a:p>
              <a:pPr defTabSz="609555"/>
              <a:r>
                <a:rPr lang="en-US" sz="933" b="1">
                  <a:solidFill>
                    <a:schemeClr val="tx2"/>
                  </a:solidFill>
                  <a:latin typeface="+mj-lt"/>
                </a:rPr>
                <a:t>Pune</a:t>
              </a:r>
            </a:p>
          </p:txBody>
        </p:sp>
        <p:sp>
          <p:nvSpPr>
            <p:cNvPr id="411" name="TextBox 410">
              <a:extLst>
                <a:ext uri="{FF2B5EF4-FFF2-40B4-BE49-F238E27FC236}">
                  <a16:creationId xmlns:a16="http://schemas.microsoft.com/office/drawing/2014/main" id="{C769E357-F0DD-6D49-8C6B-D8203C2B10AE}"/>
                </a:ext>
              </a:extLst>
            </p:cNvPr>
            <p:cNvSpPr txBox="1"/>
            <p:nvPr/>
          </p:nvSpPr>
          <p:spPr>
            <a:xfrm>
              <a:off x="10160080" y="4418747"/>
              <a:ext cx="728084" cy="235898"/>
            </a:xfrm>
            <a:prstGeom prst="rect">
              <a:avLst/>
            </a:prstGeom>
            <a:noFill/>
          </p:spPr>
          <p:txBody>
            <a:bodyPr wrap="none" rtlCol="0">
              <a:spAutoFit/>
            </a:bodyPr>
            <a:lstStyle/>
            <a:p>
              <a:pPr defTabSz="609555"/>
              <a:r>
                <a:rPr lang="en-US" sz="933" b="1">
                  <a:solidFill>
                    <a:schemeClr val="tx2"/>
                  </a:solidFill>
                  <a:latin typeface="+mj-lt"/>
                </a:rPr>
                <a:t>Shanghai</a:t>
              </a:r>
            </a:p>
          </p:txBody>
        </p:sp>
        <p:sp>
          <p:nvSpPr>
            <p:cNvPr id="412" name="TextBox 411">
              <a:extLst>
                <a:ext uri="{FF2B5EF4-FFF2-40B4-BE49-F238E27FC236}">
                  <a16:creationId xmlns:a16="http://schemas.microsoft.com/office/drawing/2014/main" id="{91FE190F-F6C7-F64A-8B93-DDDF873968D6}"/>
                </a:ext>
              </a:extLst>
            </p:cNvPr>
            <p:cNvSpPr txBox="1"/>
            <p:nvPr/>
          </p:nvSpPr>
          <p:spPr>
            <a:xfrm>
              <a:off x="11095088" y="4415178"/>
              <a:ext cx="546945" cy="235898"/>
            </a:xfrm>
            <a:prstGeom prst="rect">
              <a:avLst/>
            </a:prstGeom>
            <a:noFill/>
          </p:spPr>
          <p:txBody>
            <a:bodyPr wrap="none" rtlCol="0">
              <a:spAutoFit/>
            </a:bodyPr>
            <a:lstStyle/>
            <a:p>
              <a:pPr defTabSz="609555"/>
              <a:r>
                <a:rPr lang="en-US" sz="933" b="1">
                  <a:solidFill>
                    <a:schemeClr val="tx2"/>
                  </a:solidFill>
                  <a:latin typeface="+mj-lt"/>
                </a:rPr>
                <a:t>Osaka</a:t>
              </a:r>
            </a:p>
          </p:txBody>
        </p:sp>
        <p:sp>
          <p:nvSpPr>
            <p:cNvPr id="413" name="TextBox 412">
              <a:extLst>
                <a:ext uri="{FF2B5EF4-FFF2-40B4-BE49-F238E27FC236}">
                  <a16:creationId xmlns:a16="http://schemas.microsoft.com/office/drawing/2014/main" id="{47C71AAF-D4CC-2945-B901-F2AD54631235}"/>
                </a:ext>
              </a:extLst>
            </p:cNvPr>
            <p:cNvSpPr txBox="1"/>
            <p:nvPr/>
          </p:nvSpPr>
          <p:spPr>
            <a:xfrm>
              <a:off x="10782600" y="5822798"/>
              <a:ext cx="793807" cy="235898"/>
            </a:xfrm>
            <a:prstGeom prst="rect">
              <a:avLst/>
            </a:prstGeom>
            <a:noFill/>
          </p:spPr>
          <p:txBody>
            <a:bodyPr wrap="none" rtlCol="0">
              <a:spAutoFit/>
            </a:bodyPr>
            <a:lstStyle/>
            <a:p>
              <a:pPr algn="ctr" defTabSz="609555"/>
              <a:r>
                <a:rPr lang="en-US" sz="933" b="1">
                  <a:solidFill>
                    <a:schemeClr val="tx2"/>
                  </a:solidFill>
                  <a:latin typeface="+mj-lt"/>
                </a:rPr>
                <a:t>Melbourne</a:t>
              </a:r>
            </a:p>
          </p:txBody>
        </p:sp>
        <p:sp>
          <p:nvSpPr>
            <p:cNvPr id="414" name="TextBox 413">
              <a:extLst>
                <a:ext uri="{FF2B5EF4-FFF2-40B4-BE49-F238E27FC236}">
                  <a16:creationId xmlns:a16="http://schemas.microsoft.com/office/drawing/2014/main" id="{E83A50FD-2FF8-794A-B42D-2F7E8D9E5958}"/>
                </a:ext>
              </a:extLst>
            </p:cNvPr>
            <p:cNvSpPr txBox="1"/>
            <p:nvPr/>
          </p:nvSpPr>
          <p:spPr>
            <a:xfrm>
              <a:off x="8456242" y="3954092"/>
              <a:ext cx="845103" cy="235898"/>
            </a:xfrm>
            <a:prstGeom prst="rect">
              <a:avLst/>
            </a:prstGeom>
            <a:noFill/>
          </p:spPr>
          <p:txBody>
            <a:bodyPr wrap="none" rtlCol="0">
              <a:spAutoFit/>
            </a:bodyPr>
            <a:lstStyle/>
            <a:p>
              <a:pPr defTabSz="609555"/>
              <a:r>
                <a:rPr lang="en-US" sz="933" b="1">
                  <a:solidFill>
                    <a:schemeClr val="tx2"/>
                  </a:solidFill>
                  <a:latin typeface="+mj-lt"/>
                </a:rPr>
                <a:t>Amsterdam</a:t>
              </a:r>
            </a:p>
          </p:txBody>
        </p:sp>
        <p:sp>
          <p:nvSpPr>
            <p:cNvPr id="415" name="TextBox 414">
              <a:extLst>
                <a:ext uri="{FF2B5EF4-FFF2-40B4-BE49-F238E27FC236}">
                  <a16:creationId xmlns:a16="http://schemas.microsoft.com/office/drawing/2014/main" id="{29504B3D-06B9-5D45-BE52-1E018E9B1BDE}"/>
                </a:ext>
              </a:extLst>
            </p:cNvPr>
            <p:cNvSpPr txBox="1"/>
            <p:nvPr/>
          </p:nvSpPr>
          <p:spPr>
            <a:xfrm>
              <a:off x="10668603" y="5007714"/>
              <a:ext cx="559769" cy="235898"/>
            </a:xfrm>
            <a:prstGeom prst="rect">
              <a:avLst/>
            </a:prstGeom>
            <a:noFill/>
          </p:spPr>
          <p:txBody>
            <a:bodyPr wrap="none" rtlCol="0">
              <a:spAutoFit/>
            </a:bodyPr>
            <a:lstStyle/>
            <a:p>
              <a:pPr defTabSz="609555"/>
              <a:r>
                <a:rPr lang="en-US" sz="933" b="1">
                  <a:solidFill>
                    <a:schemeClr val="tx2"/>
                  </a:solidFill>
                  <a:latin typeface="+mj-lt"/>
                </a:rPr>
                <a:t>Manila</a:t>
              </a:r>
            </a:p>
          </p:txBody>
        </p:sp>
        <p:sp>
          <p:nvSpPr>
            <p:cNvPr id="416" name="TextBox 415">
              <a:extLst>
                <a:ext uri="{FF2B5EF4-FFF2-40B4-BE49-F238E27FC236}">
                  <a16:creationId xmlns:a16="http://schemas.microsoft.com/office/drawing/2014/main" id="{B4C70D08-CE83-2247-A23C-D95E3E0B05C3}"/>
                </a:ext>
              </a:extLst>
            </p:cNvPr>
            <p:cNvSpPr txBox="1"/>
            <p:nvPr/>
          </p:nvSpPr>
          <p:spPr>
            <a:xfrm>
              <a:off x="8885622" y="4888274"/>
              <a:ext cx="808235" cy="235898"/>
            </a:xfrm>
            <a:prstGeom prst="rect">
              <a:avLst/>
            </a:prstGeom>
            <a:noFill/>
          </p:spPr>
          <p:txBody>
            <a:bodyPr wrap="none" rtlCol="0">
              <a:spAutoFit/>
            </a:bodyPr>
            <a:lstStyle/>
            <a:p>
              <a:pPr algn="r" defTabSz="609555"/>
              <a:r>
                <a:rPr lang="en-US" sz="933" b="1">
                  <a:solidFill>
                    <a:schemeClr val="tx2"/>
                  </a:solidFill>
                  <a:latin typeface="+mj-lt"/>
                </a:rPr>
                <a:t>Hyderabad</a:t>
              </a:r>
            </a:p>
          </p:txBody>
        </p:sp>
        <p:sp>
          <p:nvSpPr>
            <p:cNvPr id="417" name="TextBox 416">
              <a:extLst>
                <a:ext uri="{FF2B5EF4-FFF2-40B4-BE49-F238E27FC236}">
                  <a16:creationId xmlns:a16="http://schemas.microsoft.com/office/drawing/2014/main" id="{82B803FF-A1B7-0A42-B10C-20C70C78087F}"/>
                </a:ext>
              </a:extLst>
            </p:cNvPr>
            <p:cNvSpPr txBox="1"/>
            <p:nvPr/>
          </p:nvSpPr>
          <p:spPr>
            <a:xfrm>
              <a:off x="5297065" y="4245551"/>
              <a:ext cx="1250662" cy="235898"/>
            </a:xfrm>
            <a:prstGeom prst="rect">
              <a:avLst/>
            </a:prstGeom>
            <a:noFill/>
          </p:spPr>
          <p:txBody>
            <a:bodyPr wrap="none" rtlCol="0">
              <a:spAutoFit/>
            </a:bodyPr>
            <a:lstStyle/>
            <a:p>
              <a:pPr algn="r" defTabSz="609555"/>
              <a:r>
                <a:rPr lang="en-US" sz="933" b="1">
                  <a:solidFill>
                    <a:schemeClr val="tx2"/>
                  </a:solidFill>
                  <a:latin typeface="+mj-lt"/>
                </a:rPr>
                <a:t>San Francisco, CA</a:t>
              </a:r>
            </a:p>
          </p:txBody>
        </p:sp>
        <p:sp>
          <p:nvSpPr>
            <p:cNvPr id="418" name="TextBox 417">
              <a:extLst>
                <a:ext uri="{FF2B5EF4-FFF2-40B4-BE49-F238E27FC236}">
                  <a16:creationId xmlns:a16="http://schemas.microsoft.com/office/drawing/2014/main" id="{1CDA1BCF-328E-5F48-8314-18703AE8BD24}"/>
                </a:ext>
              </a:extLst>
            </p:cNvPr>
            <p:cNvSpPr txBox="1"/>
            <p:nvPr/>
          </p:nvSpPr>
          <p:spPr>
            <a:xfrm>
              <a:off x="9916438" y="5094764"/>
              <a:ext cx="660758" cy="235898"/>
            </a:xfrm>
            <a:prstGeom prst="rect">
              <a:avLst/>
            </a:prstGeom>
            <a:noFill/>
          </p:spPr>
          <p:txBody>
            <a:bodyPr wrap="none" rtlCol="0">
              <a:spAutoFit/>
            </a:bodyPr>
            <a:lstStyle/>
            <a:p>
              <a:pPr defTabSz="609555"/>
              <a:r>
                <a:rPr lang="en-US" sz="933" b="1">
                  <a:solidFill>
                    <a:schemeClr val="tx2"/>
                  </a:solidFill>
                  <a:latin typeface="+mj-lt"/>
                </a:rPr>
                <a:t>Chennai</a:t>
              </a:r>
            </a:p>
          </p:txBody>
        </p:sp>
      </p:grpSp>
      <p:sp>
        <p:nvSpPr>
          <p:cNvPr id="419" name="Oval 418">
            <a:extLst>
              <a:ext uri="{FF2B5EF4-FFF2-40B4-BE49-F238E27FC236}">
                <a16:creationId xmlns:a16="http://schemas.microsoft.com/office/drawing/2014/main" id="{397E7D98-7375-0246-98EA-C24063A70465}"/>
              </a:ext>
            </a:extLst>
          </p:cNvPr>
          <p:cNvSpPr>
            <a:spLocks noChangeAspect="1"/>
          </p:cNvSpPr>
          <p:nvPr/>
        </p:nvSpPr>
        <p:spPr>
          <a:xfrm>
            <a:off x="9818741" y="4530588"/>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420" name="Oval 419">
            <a:extLst>
              <a:ext uri="{FF2B5EF4-FFF2-40B4-BE49-F238E27FC236}">
                <a16:creationId xmlns:a16="http://schemas.microsoft.com/office/drawing/2014/main" id="{2B9C6B80-974E-F741-AA74-AF8668B5483E}"/>
              </a:ext>
            </a:extLst>
          </p:cNvPr>
          <p:cNvSpPr>
            <a:spLocks noChangeAspect="1"/>
          </p:cNvSpPr>
          <p:nvPr/>
        </p:nvSpPr>
        <p:spPr>
          <a:xfrm>
            <a:off x="7385327" y="5047104"/>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421" name="Oval 420">
            <a:extLst>
              <a:ext uri="{FF2B5EF4-FFF2-40B4-BE49-F238E27FC236}">
                <a16:creationId xmlns:a16="http://schemas.microsoft.com/office/drawing/2014/main" id="{67B45A69-9B56-0D43-BF38-EDD7300CA63C}"/>
              </a:ext>
            </a:extLst>
          </p:cNvPr>
          <p:cNvSpPr>
            <a:spLocks noChangeAspect="1"/>
          </p:cNvSpPr>
          <p:nvPr/>
        </p:nvSpPr>
        <p:spPr>
          <a:xfrm>
            <a:off x="6917788" y="5673856"/>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422" name="Oval 421">
            <a:extLst>
              <a:ext uri="{FF2B5EF4-FFF2-40B4-BE49-F238E27FC236}">
                <a16:creationId xmlns:a16="http://schemas.microsoft.com/office/drawing/2014/main" id="{E1379CC9-33D8-6D4C-9918-6839C37AC77F}"/>
              </a:ext>
            </a:extLst>
          </p:cNvPr>
          <p:cNvSpPr>
            <a:spLocks noChangeAspect="1"/>
          </p:cNvSpPr>
          <p:nvPr/>
        </p:nvSpPr>
        <p:spPr>
          <a:xfrm>
            <a:off x="10483421" y="4025667"/>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423" name="Oval 422">
            <a:extLst>
              <a:ext uri="{FF2B5EF4-FFF2-40B4-BE49-F238E27FC236}">
                <a16:creationId xmlns:a16="http://schemas.microsoft.com/office/drawing/2014/main" id="{456E5997-173E-D849-8D25-8648F24557B5}"/>
              </a:ext>
            </a:extLst>
          </p:cNvPr>
          <p:cNvSpPr>
            <a:spLocks noChangeAspect="1"/>
          </p:cNvSpPr>
          <p:nvPr/>
        </p:nvSpPr>
        <p:spPr>
          <a:xfrm>
            <a:off x="10990489" y="3846216"/>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424" name="Oval 423">
            <a:extLst>
              <a:ext uri="{FF2B5EF4-FFF2-40B4-BE49-F238E27FC236}">
                <a16:creationId xmlns:a16="http://schemas.microsoft.com/office/drawing/2014/main" id="{363FF38B-B744-404D-A653-0B46ED6E754F}"/>
              </a:ext>
            </a:extLst>
          </p:cNvPr>
          <p:cNvSpPr>
            <a:spLocks noChangeAspect="1"/>
          </p:cNvSpPr>
          <p:nvPr/>
        </p:nvSpPr>
        <p:spPr>
          <a:xfrm>
            <a:off x="11110992" y="5440355"/>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425" name="Oval 424">
            <a:extLst>
              <a:ext uri="{FF2B5EF4-FFF2-40B4-BE49-F238E27FC236}">
                <a16:creationId xmlns:a16="http://schemas.microsoft.com/office/drawing/2014/main" id="{73928FEE-E44D-B542-BD54-2884E0D699B5}"/>
              </a:ext>
            </a:extLst>
          </p:cNvPr>
          <p:cNvSpPr>
            <a:spLocks noChangeAspect="1"/>
          </p:cNvSpPr>
          <p:nvPr/>
        </p:nvSpPr>
        <p:spPr>
          <a:xfrm>
            <a:off x="10569721" y="4441448"/>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426" name="Oval 425">
            <a:extLst>
              <a:ext uri="{FF2B5EF4-FFF2-40B4-BE49-F238E27FC236}">
                <a16:creationId xmlns:a16="http://schemas.microsoft.com/office/drawing/2014/main" id="{E91666DD-F180-C346-BACB-DAE7009EDE09}"/>
              </a:ext>
            </a:extLst>
          </p:cNvPr>
          <p:cNvSpPr>
            <a:spLocks noChangeAspect="1"/>
          </p:cNvSpPr>
          <p:nvPr/>
        </p:nvSpPr>
        <p:spPr>
          <a:xfrm>
            <a:off x="8343065" y="3396535"/>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427" name="Oval 426">
            <a:extLst>
              <a:ext uri="{FF2B5EF4-FFF2-40B4-BE49-F238E27FC236}">
                <a16:creationId xmlns:a16="http://schemas.microsoft.com/office/drawing/2014/main" id="{E5EF29F4-B2FE-7546-985F-EFB1EA7C398F}"/>
              </a:ext>
            </a:extLst>
          </p:cNvPr>
          <p:cNvSpPr>
            <a:spLocks noChangeAspect="1"/>
          </p:cNvSpPr>
          <p:nvPr/>
        </p:nvSpPr>
        <p:spPr>
          <a:xfrm>
            <a:off x="5824719" y="3853307"/>
            <a:ext cx="146304" cy="146304"/>
          </a:xfrm>
          <a:prstGeom prst="ellipse">
            <a:avLst/>
          </a:prstGeom>
          <a:solidFill>
            <a:srgbClr val="006A4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sp>
        <p:nvSpPr>
          <p:cNvPr id="428" name="Rectangle 427">
            <a:extLst>
              <a:ext uri="{FF2B5EF4-FFF2-40B4-BE49-F238E27FC236}">
                <a16:creationId xmlns:a16="http://schemas.microsoft.com/office/drawing/2014/main" id="{71501CF5-6AD2-E542-B49E-28C3EC44EC32}"/>
              </a:ext>
            </a:extLst>
          </p:cNvPr>
          <p:cNvSpPr/>
          <p:nvPr/>
        </p:nvSpPr>
        <p:spPr>
          <a:xfrm>
            <a:off x="4817919" y="1726061"/>
            <a:ext cx="7374084" cy="60275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55"/>
            <a:endParaRPr lang="en-US" sz="2400">
              <a:solidFill>
                <a:srgbClr val="FFFFFF"/>
              </a:solidFill>
              <a:latin typeface="+mj-lt"/>
            </a:endParaRPr>
          </a:p>
        </p:txBody>
      </p:sp>
      <p:graphicFrame>
        <p:nvGraphicFramePr>
          <p:cNvPr id="429" name="Table 428">
            <a:extLst>
              <a:ext uri="{FF2B5EF4-FFF2-40B4-BE49-F238E27FC236}">
                <a16:creationId xmlns:a16="http://schemas.microsoft.com/office/drawing/2014/main" id="{6B747851-458A-514B-8DEA-9FCC6B653B68}"/>
              </a:ext>
            </a:extLst>
          </p:cNvPr>
          <p:cNvGraphicFramePr>
            <a:graphicFrameLocks noGrp="1"/>
          </p:cNvGraphicFramePr>
          <p:nvPr/>
        </p:nvGraphicFramePr>
        <p:xfrm>
          <a:off x="558800" y="1274167"/>
          <a:ext cx="11074398" cy="937260"/>
        </p:xfrm>
        <a:graphic>
          <a:graphicData uri="http://schemas.openxmlformats.org/drawingml/2006/table">
            <a:tbl>
              <a:tblPr firstRow="1" bandRow="1"/>
              <a:tblGrid>
                <a:gridCol w="1845733">
                  <a:extLst>
                    <a:ext uri="{9D8B030D-6E8A-4147-A177-3AD203B41FA5}">
                      <a16:colId xmlns:a16="http://schemas.microsoft.com/office/drawing/2014/main" val="20000"/>
                    </a:ext>
                  </a:extLst>
                </a:gridCol>
                <a:gridCol w="1845733">
                  <a:extLst>
                    <a:ext uri="{9D8B030D-6E8A-4147-A177-3AD203B41FA5}">
                      <a16:colId xmlns:a16="http://schemas.microsoft.com/office/drawing/2014/main" val="20001"/>
                    </a:ext>
                  </a:extLst>
                </a:gridCol>
                <a:gridCol w="1845733">
                  <a:extLst>
                    <a:ext uri="{9D8B030D-6E8A-4147-A177-3AD203B41FA5}">
                      <a16:colId xmlns:a16="http://schemas.microsoft.com/office/drawing/2014/main" val="20002"/>
                    </a:ext>
                  </a:extLst>
                </a:gridCol>
                <a:gridCol w="1845733">
                  <a:extLst>
                    <a:ext uri="{9D8B030D-6E8A-4147-A177-3AD203B41FA5}">
                      <a16:colId xmlns:a16="http://schemas.microsoft.com/office/drawing/2014/main" val="20003"/>
                    </a:ext>
                  </a:extLst>
                </a:gridCol>
                <a:gridCol w="1845733">
                  <a:extLst>
                    <a:ext uri="{9D8B030D-6E8A-4147-A177-3AD203B41FA5}">
                      <a16:colId xmlns:a16="http://schemas.microsoft.com/office/drawing/2014/main" val="20005"/>
                    </a:ext>
                  </a:extLst>
                </a:gridCol>
                <a:gridCol w="1845733">
                  <a:extLst>
                    <a:ext uri="{9D8B030D-6E8A-4147-A177-3AD203B41FA5}">
                      <a16:colId xmlns:a16="http://schemas.microsoft.com/office/drawing/2014/main" val="4221198703"/>
                    </a:ext>
                  </a:extLst>
                </a:gridCol>
              </a:tblGrid>
              <a:tr h="480060">
                <a:tc>
                  <a:txBody>
                    <a:bodyPr/>
                    <a:lstStyle>
                      <a:lvl1pPr marL="0" algn="l" defTabSz="685800" rtl="0" eaLnBrk="1" latinLnBrk="0" hangingPunct="1">
                        <a:defRPr sz="1350" kern="1200">
                          <a:solidFill>
                            <a:schemeClr val="tx1"/>
                          </a:solidFill>
                          <a:latin typeface="Arial"/>
                          <a:ea typeface=""/>
                          <a:cs typeface=""/>
                        </a:defRPr>
                      </a:lvl1pPr>
                      <a:lvl2pPr marL="342900" algn="l" defTabSz="685800" rtl="0" eaLnBrk="1" latinLnBrk="0" hangingPunct="1">
                        <a:defRPr sz="1350" kern="1200">
                          <a:solidFill>
                            <a:schemeClr val="tx1"/>
                          </a:solidFill>
                          <a:latin typeface="Arial"/>
                          <a:ea typeface=""/>
                          <a:cs typeface=""/>
                        </a:defRPr>
                      </a:lvl2pPr>
                      <a:lvl3pPr marL="685800" algn="l" defTabSz="685800" rtl="0" eaLnBrk="1" latinLnBrk="0" hangingPunct="1">
                        <a:defRPr sz="1350" kern="1200">
                          <a:solidFill>
                            <a:schemeClr val="tx1"/>
                          </a:solidFill>
                          <a:latin typeface="Arial"/>
                          <a:ea typeface=""/>
                          <a:cs typeface=""/>
                        </a:defRPr>
                      </a:lvl3pPr>
                      <a:lvl4pPr marL="1028700" algn="l" defTabSz="685800" rtl="0" eaLnBrk="1" latinLnBrk="0" hangingPunct="1">
                        <a:defRPr sz="1350" kern="1200">
                          <a:solidFill>
                            <a:schemeClr val="tx1"/>
                          </a:solidFill>
                          <a:latin typeface="Arial"/>
                          <a:ea typeface=""/>
                          <a:cs typeface=""/>
                        </a:defRPr>
                      </a:lvl4pPr>
                      <a:lvl5pPr marL="1371600" algn="l" defTabSz="685800" rtl="0" eaLnBrk="1" latinLnBrk="0" hangingPunct="1">
                        <a:defRPr sz="1350" kern="1200">
                          <a:solidFill>
                            <a:schemeClr val="tx1"/>
                          </a:solidFill>
                          <a:latin typeface="Arial"/>
                          <a:ea typeface=""/>
                          <a:cs typeface=""/>
                        </a:defRPr>
                      </a:lvl5pPr>
                      <a:lvl6pPr marL="1714500" algn="l" defTabSz="685800" rtl="0" eaLnBrk="1" latinLnBrk="0" hangingPunct="1">
                        <a:defRPr sz="1350" kern="1200">
                          <a:solidFill>
                            <a:schemeClr val="tx1"/>
                          </a:solidFill>
                          <a:latin typeface="Arial"/>
                          <a:ea typeface=""/>
                          <a:cs typeface=""/>
                        </a:defRPr>
                      </a:lvl6pPr>
                      <a:lvl7pPr marL="2057400" algn="l" defTabSz="685800" rtl="0" eaLnBrk="1" latinLnBrk="0" hangingPunct="1">
                        <a:defRPr sz="1350" kern="1200">
                          <a:solidFill>
                            <a:schemeClr val="tx1"/>
                          </a:solidFill>
                          <a:latin typeface="Arial"/>
                          <a:ea typeface=""/>
                          <a:cs typeface=""/>
                        </a:defRPr>
                      </a:lvl7pPr>
                      <a:lvl8pPr marL="2400300" algn="l" defTabSz="685800" rtl="0" eaLnBrk="1" latinLnBrk="0" hangingPunct="1">
                        <a:defRPr sz="1350" kern="1200">
                          <a:solidFill>
                            <a:schemeClr val="tx1"/>
                          </a:solidFill>
                          <a:latin typeface="Arial"/>
                          <a:ea typeface=""/>
                          <a:cs typeface=""/>
                        </a:defRPr>
                      </a:lvl8pPr>
                      <a:lvl9pPr marL="2743200" algn="l" defTabSz="685800" rtl="0" eaLnBrk="1" latinLnBrk="0" hangingPunct="1">
                        <a:defRPr sz="1350" kern="1200">
                          <a:solidFill>
                            <a:schemeClr val="tx1"/>
                          </a:solidFill>
                          <a:latin typeface="Arial"/>
                          <a:ea typeface=""/>
                          <a:cs typeface=""/>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3500" b="1" i="0" spc="-50" baseline="0">
                          <a:solidFill>
                            <a:schemeClr val="tx1"/>
                          </a:solidFill>
                          <a:latin typeface="+mj-lt"/>
                          <a:ea typeface="Avenir Next" charset="0"/>
                          <a:cs typeface="Avenir Next Regular"/>
                        </a:rPr>
                        <a:t>53</a:t>
                      </a:r>
                    </a:p>
                  </a:txBody>
                  <a:tcPr marL="121920" marR="121920" marT="0" marB="0">
                    <a:lnL>
                      <a:noFill/>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ea typeface=""/>
                          <a:cs typeface=""/>
                        </a:defRPr>
                      </a:lvl1pPr>
                      <a:lvl2pPr marL="342900" algn="l" defTabSz="685800" rtl="0" eaLnBrk="1" latinLnBrk="0" hangingPunct="1">
                        <a:defRPr sz="1350" kern="1200">
                          <a:solidFill>
                            <a:schemeClr val="tx1"/>
                          </a:solidFill>
                          <a:latin typeface="Arial"/>
                          <a:ea typeface=""/>
                          <a:cs typeface=""/>
                        </a:defRPr>
                      </a:lvl2pPr>
                      <a:lvl3pPr marL="685800" algn="l" defTabSz="685800" rtl="0" eaLnBrk="1" latinLnBrk="0" hangingPunct="1">
                        <a:defRPr sz="1350" kern="1200">
                          <a:solidFill>
                            <a:schemeClr val="tx1"/>
                          </a:solidFill>
                          <a:latin typeface="Arial"/>
                          <a:ea typeface=""/>
                          <a:cs typeface=""/>
                        </a:defRPr>
                      </a:lvl3pPr>
                      <a:lvl4pPr marL="1028700" algn="l" defTabSz="685800" rtl="0" eaLnBrk="1" latinLnBrk="0" hangingPunct="1">
                        <a:defRPr sz="1350" kern="1200">
                          <a:solidFill>
                            <a:schemeClr val="tx1"/>
                          </a:solidFill>
                          <a:latin typeface="Arial"/>
                          <a:ea typeface=""/>
                          <a:cs typeface=""/>
                        </a:defRPr>
                      </a:lvl4pPr>
                      <a:lvl5pPr marL="1371600" algn="l" defTabSz="685800" rtl="0" eaLnBrk="1" latinLnBrk="0" hangingPunct="1">
                        <a:defRPr sz="1350" kern="1200">
                          <a:solidFill>
                            <a:schemeClr val="tx1"/>
                          </a:solidFill>
                          <a:latin typeface="Arial"/>
                          <a:ea typeface=""/>
                          <a:cs typeface=""/>
                        </a:defRPr>
                      </a:lvl5pPr>
                      <a:lvl6pPr marL="1714500" algn="l" defTabSz="685800" rtl="0" eaLnBrk="1" latinLnBrk="0" hangingPunct="1">
                        <a:defRPr sz="1350" kern="1200">
                          <a:solidFill>
                            <a:schemeClr val="tx1"/>
                          </a:solidFill>
                          <a:latin typeface="Arial"/>
                          <a:ea typeface=""/>
                          <a:cs typeface=""/>
                        </a:defRPr>
                      </a:lvl6pPr>
                      <a:lvl7pPr marL="2057400" algn="l" defTabSz="685800" rtl="0" eaLnBrk="1" latinLnBrk="0" hangingPunct="1">
                        <a:defRPr sz="1350" kern="1200">
                          <a:solidFill>
                            <a:schemeClr val="tx1"/>
                          </a:solidFill>
                          <a:latin typeface="Arial"/>
                          <a:ea typeface=""/>
                          <a:cs typeface=""/>
                        </a:defRPr>
                      </a:lvl7pPr>
                      <a:lvl8pPr marL="2400300" algn="l" defTabSz="685800" rtl="0" eaLnBrk="1" latinLnBrk="0" hangingPunct="1">
                        <a:defRPr sz="1350" kern="1200">
                          <a:solidFill>
                            <a:schemeClr val="tx1"/>
                          </a:solidFill>
                          <a:latin typeface="Arial"/>
                          <a:ea typeface=""/>
                          <a:cs typeface=""/>
                        </a:defRPr>
                      </a:lvl8pPr>
                      <a:lvl9pPr marL="2743200" algn="l" defTabSz="685800" rtl="0" eaLnBrk="1" latinLnBrk="0" hangingPunct="1">
                        <a:defRPr sz="1350" kern="1200">
                          <a:solidFill>
                            <a:schemeClr val="tx1"/>
                          </a:solidFill>
                          <a:latin typeface="Arial"/>
                          <a:ea typeface=""/>
                          <a:cs typeface=""/>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3500" b="1" i="0" kern="1200" spc="-50" baseline="0">
                          <a:solidFill>
                            <a:schemeClr val="tx1"/>
                          </a:solidFill>
                          <a:latin typeface="+mj-lt"/>
                          <a:ea typeface="Avenir Next" charset="0"/>
                          <a:cs typeface="Avenir Next Regular"/>
                        </a:rPr>
                        <a:t>1,000</a:t>
                      </a:r>
                    </a:p>
                  </a:txBody>
                  <a:tcPr marL="121920" marR="121920"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ea typeface=""/>
                          <a:cs typeface=""/>
                        </a:defRPr>
                      </a:lvl1pPr>
                      <a:lvl2pPr marL="342900" algn="l" defTabSz="685800" rtl="0" eaLnBrk="1" latinLnBrk="0" hangingPunct="1">
                        <a:defRPr sz="1350" kern="1200">
                          <a:solidFill>
                            <a:schemeClr val="tx1"/>
                          </a:solidFill>
                          <a:latin typeface="Arial"/>
                          <a:ea typeface=""/>
                          <a:cs typeface=""/>
                        </a:defRPr>
                      </a:lvl2pPr>
                      <a:lvl3pPr marL="685800" algn="l" defTabSz="685800" rtl="0" eaLnBrk="1" latinLnBrk="0" hangingPunct="1">
                        <a:defRPr sz="1350" kern="1200">
                          <a:solidFill>
                            <a:schemeClr val="tx1"/>
                          </a:solidFill>
                          <a:latin typeface="Arial"/>
                          <a:ea typeface=""/>
                          <a:cs typeface=""/>
                        </a:defRPr>
                      </a:lvl3pPr>
                      <a:lvl4pPr marL="1028700" algn="l" defTabSz="685800" rtl="0" eaLnBrk="1" latinLnBrk="0" hangingPunct="1">
                        <a:defRPr sz="1350" kern="1200">
                          <a:solidFill>
                            <a:schemeClr val="tx1"/>
                          </a:solidFill>
                          <a:latin typeface="Arial"/>
                          <a:ea typeface=""/>
                          <a:cs typeface=""/>
                        </a:defRPr>
                      </a:lvl4pPr>
                      <a:lvl5pPr marL="1371600" algn="l" defTabSz="685800" rtl="0" eaLnBrk="1" latinLnBrk="0" hangingPunct="1">
                        <a:defRPr sz="1350" kern="1200">
                          <a:solidFill>
                            <a:schemeClr val="tx1"/>
                          </a:solidFill>
                          <a:latin typeface="Arial"/>
                          <a:ea typeface=""/>
                          <a:cs typeface=""/>
                        </a:defRPr>
                      </a:lvl5pPr>
                      <a:lvl6pPr marL="1714500" algn="l" defTabSz="685800" rtl="0" eaLnBrk="1" latinLnBrk="0" hangingPunct="1">
                        <a:defRPr sz="1350" kern="1200">
                          <a:solidFill>
                            <a:schemeClr val="tx1"/>
                          </a:solidFill>
                          <a:latin typeface="Arial"/>
                          <a:ea typeface=""/>
                          <a:cs typeface=""/>
                        </a:defRPr>
                      </a:lvl6pPr>
                      <a:lvl7pPr marL="2057400" algn="l" defTabSz="685800" rtl="0" eaLnBrk="1" latinLnBrk="0" hangingPunct="1">
                        <a:defRPr sz="1350" kern="1200">
                          <a:solidFill>
                            <a:schemeClr val="tx1"/>
                          </a:solidFill>
                          <a:latin typeface="Arial"/>
                          <a:ea typeface=""/>
                          <a:cs typeface=""/>
                        </a:defRPr>
                      </a:lvl7pPr>
                      <a:lvl8pPr marL="2400300" algn="l" defTabSz="685800" rtl="0" eaLnBrk="1" latinLnBrk="0" hangingPunct="1">
                        <a:defRPr sz="1350" kern="1200">
                          <a:solidFill>
                            <a:schemeClr val="tx1"/>
                          </a:solidFill>
                          <a:latin typeface="Arial"/>
                          <a:ea typeface=""/>
                          <a:cs typeface=""/>
                        </a:defRPr>
                      </a:lvl8pPr>
                      <a:lvl9pPr marL="2743200" algn="l" defTabSz="685800" rtl="0" eaLnBrk="1" latinLnBrk="0" hangingPunct="1">
                        <a:defRPr sz="1350" kern="1200">
                          <a:solidFill>
                            <a:schemeClr val="tx1"/>
                          </a:solidFill>
                          <a:latin typeface="Arial"/>
                          <a:ea typeface=""/>
                          <a:cs typeface=""/>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3500" b="1" i="0" kern="1200" spc="-50" baseline="0">
                          <a:solidFill>
                            <a:schemeClr val="tx1"/>
                          </a:solidFill>
                          <a:latin typeface="+mj-lt"/>
                          <a:ea typeface="Avenir Next" charset="0"/>
                          <a:cs typeface="Avenir Next Regular"/>
                        </a:rPr>
                        <a:t>1,150</a:t>
                      </a:r>
                    </a:p>
                  </a:txBody>
                  <a:tcPr marL="121920" marR="121920"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ea typeface=""/>
                          <a:cs typeface=""/>
                        </a:defRPr>
                      </a:lvl1pPr>
                      <a:lvl2pPr marL="342900" algn="l" defTabSz="685800" rtl="0" eaLnBrk="1" latinLnBrk="0" hangingPunct="1">
                        <a:defRPr sz="1350" kern="1200">
                          <a:solidFill>
                            <a:schemeClr val="tx1"/>
                          </a:solidFill>
                          <a:latin typeface="Arial"/>
                          <a:ea typeface=""/>
                          <a:cs typeface=""/>
                        </a:defRPr>
                      </a:lvl2pPr>
                      <a:lvl3pPr marL="685800" algn="l" defTabSz="685800" rtl="0" eaLnBrk="1" latinLnBrk="0" hangingPunct="1">
                        <a:defRPr sz="1350" kern="1200">
                          <a:solidFill>
                            <a:schemeClr val="tx1"/>
                          </a:solidFill>
                          <a:latin typeface="Arial"/>
                          <a:ea typeface=""/>
                          <a:cs typeface=""/>
                        </a:defRPr>
                      </a:lvl3pPr>
                      <a:lvl4pPr marL="1028700" algn="l" defTabSz="685800" rtl="0" eaLnBrk="1" latinLnBrk="0" hangingPunct="1">
                        <a:defRPr sz="1350" kern="1200">
                          <a:solidFill>
                            <a:schemeClr val="tx1"/>
                          </a:solidFill>
                          <a:latin typeface="Arial"/>
                          <a:ea typeface=""/>
                          <a:cs typeface=""/>
                        </a:defRPr>
                      </a:lvl4pPr>
                      <a:lvl5pPr marL="1371600" algn="l" defTabSz="685800" rtl="0" eaLnBrk="1" latinLnBrk="0" hangingPunct="1">
                        <a:defRPr sz="1350" kern="1200">
                          <a:solidFill>
                            <a:schemeClr val="tx1"/>
                          </a:solidFill>
                          <a:latin typeface="Arial"/>
                          <a:ea typeface=""/>
                          <a:cs typeface=""/>
                        </a:defRPr>
                      </a:lvl5pPr>
                      <a:lvl6pPr marL="1714500" algn="l" defTabSz="685800" rtl="0" eaLnBrk="1" latinLnBrk="0" hangingPunct="1">
                        <a:defRPr sz="1350" kern="1200">
                          <a:solidFill>
                            <a:schemeClr val="tx1"/>
                          </a:solidFill>
                          <a:latin typeface="Arial"/>
                          <a:ea typeface=""/>
                          <a:cs typeface=""/>
                        </a:defRPr>
                      </a:lvl6pPr>
                      <a:lvl7pPr marL="2057400" algn="l" defTabSz="685800" rtl="0" eaLnBrk="1" latinLnBrk="0" hangingPunct="1">
                        <a:defRPr sz="1350" kern="1200">
                          <a:solidFill>
                            <a:schemeClr val="tx1"/>
                          </a:solidFill>
                          <a:latin typeface="Arial"/>
                          <a:ea typeface=""/>
                          <a:cs typeface=""/>
                        </a:defRPr>
                      </a:lvl7pPr>
                      <a:lvl8pPr marL="2400300" algn="l" defTabSz="685800" rtl="0" eaLnBrk="1" latinLnBrk="0" hangingPunct="1">
                        <a:defRPr sz="1350" kern="1200">
                          <a:solidFill>
                            <a:schemeClr val="tx1"/>
                          </a:solidFill>
                          <a:latin typeface="Arial"/>
                          <a:ea typeface=""/>
                          <a:cs typeface=""/>
                        </a:defRPr>
                      </a:lvl8pPr>
                      <a:lvl9pPr marL="2743200" algn="l" defTabSz="685800" rtl="0" eaLnBrk="1" latinLnBrk="0" hangingPunct="1">
                        <a:defRPr sz="1350" kern="1200">
                          <a:solidFill>
                            <a:schemeClr val="tx1"/>
                          </a:solidFill>
                          <a:latin typeface="Arial"/>
                          <a:ea typeface=""/>
                          <a:cs typeface=""/>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3500" b="1" i="0" kern="1200" spc="-50" baseline="0">
                          <a:solidFill>
                            <a:schemeClr val="tx1"/>
                          </a:solidFill>
                          <a:latin typeface="+mj-lt"/>
                          <a:ea typeface="Avenir Next" charset="0"/>
                          <a:cs typeface="Avenir Next Regular"/>
                        </a:rPr>
                        <a:t>3,500</a:t>
                      </a:r>
                    </a:p>
                  </a:txBody>
                  <a:tcPr marL="121920" marR="121920"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3500" b="1" i="0" u="none" strike="noStrike" kern="1200" cap="none" spc="-50" normalizeH="0" baseline="0" noProof="0">
                          <a:ln>
                            <a:noFill/>
                          </a:ln>
                          <a:solidFill>
                            <a:prstClr val="black"/>
                          </a:solidFill>
                          <a:effectLst/>
                          <a:uLnTx/>
                          <a:uFillTx/>
                          <a:latin typeface="+mj-lt"/>
                          <a:ea typeface="Avenir Next" charset="0"/>
                          <a:cs typeface="Avenir Next Regular"/>
                        </a:rPr>
                        <a:t>8,500</a:t>
                      </a:r>
                    </a:p>
                  </a:txBody>
                  <a:tcPr marL="121920" marR="121920"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3500" b="1" i="0" u="none" strike="noStrike" kern="1200" cap="none" spc="-50" normalizeH="0" baseline="0">
                          <a:ln>
                            <a:noFill/>
                          </a:ln>
                          <a:solidFill>
                            <a:prstClr val="black"/>
                          </a:solidFill>
                          <a:effectLst/>
                          <a:uLnTx/>
                          <a:uFillTx/>
                          <a:latin typeface="+mj-lt"/>
                          <a:ea typeface="Avenir Next" charset="0"/>
                          <a:cs typeface="Avenir Next Regular"/>
                        </a:rPr>
                        <a:t>1,650</a:t>
                      </a:r>
                    </a:p>
                  </a:txBody>
                  <a:tcPr marL="121920" marR="121920" marT="0" marB="0">
                    <a:lnL w="9525" cap="flat" cmpd="sng" algn="ctr">
                      <a:solidFill>
                        <a:sysClr val="window" lastClr="FFFFFF">
                          <a:lumMod val="75000"/>
                        </a:sysClr>
                      </a:solidFill>
                      <a:prstDash val="sysDash"/>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72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500" b="0" kern="1200" spc="0" baseline="0">
                          <a:solidFill>
                            <a:schemeClr val="tx2"/>
                          </a:solidFill>
                          <a:latin typeface="+mj-lt"/>
                          <a:ea typeface="Avenir Next" charset="0"/>
                          <a:cs typeface="Avenir Next Medium"/>
                        </a:rPr>
                        <a:t>Offices </a:t>
                      </a:r>
                      <a:br>
                        <a:rPr lang="en-US" sz="1500" b="0" kern="1200" spc="0" baseline="0">
                          <a:solidFill>
                            <a:schemeClr val="tx2"/>
                          </a:solidFill>
                          <a:latin typeface="+mj-lt"/>
                          <a:ea typeface="Avenir Next" charset="0"/>
                          <a:cs typeface="Avenir Next Medium"/>
                        </a:rPr>
                      </a:br>
                      <a:r>
                        <a:rPr lang="en-US" sz="1500" b="0" kern="1200" spc="0" baseline="0">
                          <a:solidFill>
                            <a:schemeClr val="tx2"/>
                          </a:solidFill>
                          <a:latin typeface="+mj-lt"/>
                          <a:ea typeface="Avenir Next" charset="0"/>
                          <a:cs typeface="Avenir Next Medium"/>
                        </a:rPr>
                        <a:t>Globally</a:t>
                      </a:r>
                    </a:p>
                  </a:txBody>
                  <a:tcPr marL="121920" marR="121920" marT="0" marB="0">
                    <a:lnL>
                      <a:noFill/>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500" b="0" kern="1200" spc="0" baseline="0">
                          <a:solidFill>
                            <a:schemeClr val="tx2"/>
                          </a:solidFill>
                          <a:latin typeface="+mj-lt"/>
                          <a:ea typeface="Avenir Next" charset="0"/>
                          <a:cs typeface="Avenir Next Medium"/>
                        </a:rPr>
                        <a:t>Experience Design Specialists</a:t>
                      </a:r>
                    </a:p>
                  </a:txBody>
                  <a:tcPr marL="121920" marR="121920"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500" b="0" kern="1200" spc="0" baseline="0">
                          <a:solidFill>
                            <a:schemeClr val="tx2"/>
                          </a:solidFill>
                          <a:latin typeface="+mj-lt"/>
                          <a:ea typeface="Avenir Next" charset="0"/>
                          <a:cs typeface="Avenir Next Medium"/>
                        </a:rPr>
                        <a:t>Marketing Consultants</a:t>
                      </a:r>
                    </a:p>
                  </a:txBody>
                  <a:tcPr marL="121920" marR="121920"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500" b="0" kern="1200" spc="0" baseline="0">
                          <a:solidFill>
                            <a:schemeClr val="tx2"/>
                          </a:solidFill>
                          <a:latin typeface="+mj-lt"/>
                          <a:ea typeface="Avenir Next" charset="0"/>
                          <a:cs typeface="Avenir Next Medium"/>
                        </a:rPr>
                        <a:t>Creative and UX Designers</a:t>
                      </a:r>
                    </a:p>
                  </a:txBody>
                  <a:tcPr marL="121920" marR="121920"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500" b="0" kern="1200" spc="0" baseline="0" noProof="0">
                          <a:solidFill>
                            <a:schemeClr val="tx2"/>
                          </a:solidFill>
                          <a:latin typeface="+mj-lt"/>
                          <a:ea typeface="Avenir Next" charset="0"/>
                          <a:cs typeface="Avenir Next Medium"/>
                        </a:rPr>
                        <a:t>Digital Content &amp; Social Specialists</a:t>
                      </a:r>
                    </a:p>
                  </a:txBody>
                  <a:tcPr marL="121920" marR="121920"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500" b="0" kern="1200" spc="0" baseline="0">
                          <a:solidFill>
                            <a:schemeClr val="tx2"/>
                          </a:solidFill>
                          <a:latin typeface="+mj-lt"/>
                          <a:ea typeface="Avenir Next" charset="0"/>
                          <a:cs typeface="Avenir Next Regular"/>
                        </a:rPr>
                        <a:t>Commerce Specialists</a:t>
                      </a:r>
                    </a:p>
                  </a:txBody>
                  <a:tcPr marL="121920" marR="121920" marT="0" marB="0">
                    <a:lnL w="9525" cap="flat" cmpd="sng" algn="ctr">
                      <a:solidFill>
                        <a:sysClr val="window" lastClr="FFFFFF">
                          <a:lumMod val="75000"/>
                        </a:sysClr>
                      </a:solidFill>
                      <a:prstDash val="sysDash"/>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87684943"/>
                  </a:ext>
                </a:extLst>
              </a:tr>
            </a:tbl>
          </a:graphicData>
        </a:graphic>
      </p:graphicFrame>
      <p:sp>
        <p:nvSpPr>
          <p:cNvPr id="430" name="Rectangle 429">
            <a:extLst>
              <a:ext uri="{FF2B5EF4-FFF2-40B4-BE49-F238E27FC236}">
                <a16:creationId xmlns:a16="http://schemas.microsoft.com/office/drawing/2014/main" id="{02B73C30-933E-834A-8BF8-B50DC088C366}"/>
              </a:ext>
            </a:extLst>
          </p:cNvPr>
          <p:cNvSpPr/>
          <p:nvPr/>
        </p:nvSpPr>
        <p:spPr>
          <a:xfrm>
            <a:off x="2117887" y="4689955"/>
            <a:ext cx="3739300" cy="525785"/>
          </a:xfrm>
          <a:prstGeom prst="rect">
            <a:avLst/>
          </a:prstGeom>
        </p:spPr>
        <p:txBody>
          <a:bodyPr wrap="square">
            <a:spAutoFit/>
          </a:bodyPr>
          <a:lstStyle/>
          <a:p>
            <a:pPr>
              <a:spcAft>
                <a:spcPts val="533"/>
              </a:spcAft>
              <a:defRPr/>
            </a:pPr>
            <a:r>
              <a:rPr lang="en-US" sz="1200" b="1">
                <a:solidFill>
                  <a:schemeClr val="accent6"/>
                </a:solidFill>
                <a:latin typeface="+mj-lt"/>
              </a:rPr>
              <a:t>#1</a:t>
            </a:r>
            <a:r>
              <a:rPr lang="en-US" sz="1200">
                <a:solidFill>
                  <a:schemeClr val="accent6"/>
                </a:solidFill>
                <a:latin typeface="+mj-lt"/>
              </a:rPr>
              <a:t> </a:t>
            </a:r>
            <a:r>
              <a:rPr lang="en-US" sz="1200">
                <a:solidFill>
                  <a:srgbClr val="000000">
                    <a:lumMod val="85000"/>
                    <a:lumOff val="15000"/>
                  </a:srgbClr>
                </a:solidFill>
                <a:latin typeface="+mj-lt"/>
              </a:rPr>
              <a:t>Digital Agency Network in the US</a:t>
            </a:r>
          </a:p>
          <a:p>
            <a:pPr>
              <a:spcAft>
                <a:spcPts val="533"/>
              </a:spcAft>
              <a:defRPr/>
            </a:pPr>
            <a:r>
              <a:rPr lang="en-US" sz="1200" b="1">
                <a:solidFill>
                  <a:schemeClr val="accent6"/>
                </a:solidFill>
                <a:latin typeface="+mj-lt"/>
              </a:rPr>
              <a:t>#3 </a:t>
            </a:r>
            <a:r>
              <a:rPr lang="en-US" sz="1200">
                <a:solidFill>
                  <a:srgbClr val="000000">
                    <a:lumMod val="85000"/>
                    <a:lumOff val="15000"/>
                  </a:srgbClr>
                </a:solidFill>
                <a:latin typeface="+mj-lt"/>
              </a:rPr>
              <a:t>Digital Agency Network in the World</a:t>
            </a:r>
          </a:p>
        </p:txBody>
      </p:sp>
      <p:pic>
        <p:nvPicPr>
          <p:cNvPr id="431" name="Picture 430">
            <a:extLst>
              <a:ext uri="{FF2B5EF4-FFF2-40B4-BE49-F238E27FC236}">
                <a16:creationId xmlns:a16="http://schemas.microsoft.com/office/drawing/2014/main" id="{13D79653-1EC7-0047-BF91-1B1B1B5B3450}"/>
              </a:ext>
            </a:extLst>
          </p:cNvPr>
          <p:cNvPicPr>
            <a:picLocks noChangeAspect="1"/>
          </p:cNvPicPr>
          <p:nvPr/>
        </p:nvPicPr>
        <p:blipFill>
          <a:blip r:embed="rId9"/>
          <a:stretch>
            <a:fillRect/>
          </a:stretch>
        </p:blipFill>
        <p:spPr>
          <a:xfrm>
            <a:off x="556328" y="5543584"/>
            <a:ext cx="2510549" cy="502109"/>
          </a:xfrm>
          <a:prstGeom prst="rect">
            <a:avLst/>
          </a:prstGeom>
        </p:spPr>
      </p:pic>
      <p:pic>
        <p:nvPicPr>
          <p:cNvPr id="432" name="Picture 431">
            <a:extLst>
              <a:ext uri="{FF2B5EF4-FFF2-40B4-BE49-F238E27FC236}">
                <a16:creationId xmlns:a16="http://schemas.microsoft.com/office/drawing/2014/main" id="{CD4F8FEF-FA2B-C446-A6AE-76287F809CBB}"/>
              </a:ext>
            </a:extLst>
          </p:cNvPr>
          <p:cNvPicPr>
            <a:picLocks noChangeAspect="1"/>
          </p:cNvPicPr>
          <p:nvPr/>
        </p:nvPicPr>
        <p:blipFill>
          <a:blip r:embed="rId9"/>
          <a:stretch>
            <a:fillRect/>
          </a:stretch>
        </p:blipFill>
        <p:spPr>
          <a:xfrm>
            <a:off x="3384344" y="5543584"/>
            <a:ext cx="2510549" cy="502109"/>
          </a:xfrm>
          <a:prstGeom prst="rect">
            <a:avLst/>
          </a:prstGeom>
        </p:spPr>
      </p:pic>
      <p:sp>
        <p:nvSpPr>
          <p:cNvPr id="433" name="Rectangle 432">
            <a:extLst>
              <a:ext uri="{FF2B5EF4-FFF2-40B4-BE49-F238E27FC236}">
                <a16:creationId xmlns:a16="http://schemas.microsoft.com/office/drawing/2014/main" id="{6802CA8F-F23A-4049-AE19-3AC0A5C73448}"/>
              </a:ext>
            </a:extLst>
          </p:cNvPr>
          <p:cNvSpPr/>
          <p:nvPr/>
        </p:nvSpPr>
        <p:spPr>
          <a:xfrm>
            <a:off x="416826" y="5021194"/>
            <a:ext cx="1571263" cy="256545"/>
          </a:xfrm>
          <a:prstGeom prst="rect">
            <a:avLst/>
          </a:prstGeom>
        </p:spPr>
        <p:txBody>
          <a:bodyPr wrap="none">
            <a:spAutoFit/>
          </a:bodyPr>
          <a:lstStyle/>
          <a:p>
            <a:pPr marL="76197" algn="ctr"/>
            <a:r>
              <a:rPr lang="en-US" sz="1067" b="1">
                <a:solidFill>
                  <a:schemeClr val="accent6"/>
                </a:solidFill>
                <a:latin typeface="+mj-lt"/>
                <a:cs typeface="Helvetica"/>
              </a:rPr>
              <a:t>2018 Agency Report</a:t>
            </a:r>
          </a:p>
        </p:txBody>
      </p:sp>
      <p:cxnSp>
        <p:nvCxnSpPr>
          <p:cNvPr id="434" name="Straight Connector 433">
            <a:extLst>
              <a:ext uri="{FF2B5EF4-FFF2-40B4-BE49-F238E27FC236}">
                <a16:creationId xmlns:a16="http://schemas.microsoft.com/office/drawing/2014/main" id="{F3DD1CC7-8069-6B4D-B972-71A47EA66DC5}"/>
              </a:ext>
            </a:extLst>
          </p:cNvPr>
          <p:cNvCxnSpPr>
            <a:cxnSpLocks/>
          </p:cNvCxnSpPr>
          <p:nvPr/>
        </p:nvCxnSpPr>
        <p:spPr>
          <a:xfrm>
            <a:off x="508002" y="5379563"/>
            <a:ext cx="5449740"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7D998A44-CA55-034C-A0EB-FA759760A61B}"/>
              </a:ext>
            </a:extLst>
          </p:cNvPr>
          <p:cNvCxnSpPr>
            <a:cxnSpLocks/>
          </p:cNvCxnSpPr>
          <p:nvPr/>
        </p:nvCxnSpPr>
        <p:spPr>
          <a:xfrm>
            <a:off x="3214017" y="5458381"/>
            <a:ext cx="0" cy="637619"/>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6" name="TextBox 435">
            <a:extLst>
              <a:ext uri="{FF2B5EF4-FFF2-40B4-BE49-F238E27FC236}">
                <a16:creationId xmlns:a16="http://schemas.microsoft.com/office/drawing/2014/main" id="{96A876ED-B123-4A48-A81F-9BAFC486C316}"/>
              </a:ext>
            </a:extLst>
          </p:cNvPr>
          <p:cNvSpPr txBox="1"/>
          <p:nvPr/>
        </p:nvSpPr>
        <p:spPr>
          <a:xfrm>
            <a:off x="1362239" y="5488150"/>
            <a:ext cx="113814" cy="246221"/>
          </a:xfrm>
          <a:prstGeom prst="rect">
            <a:avLst/>
          </a:prstGeom>
          <a:solidFill>
            <a:schemeClr val="bg1"/>
          </a:solidFill>
          <a:ln>
            <a:noFill/>
          </a:ln>
        </p:spPr>
        <p:txBody>
          <a:bodyPr wrap="none" lIns="0" tIns="0" rIns="0" bIns="0" rtlCol="0">
            <a:spAutoFit/>
          </a:bodyPr>
          <a:lstStyle/>
          <a:p>
            <a:pPr algn="l"/>
            <a:r>
              <a:rPr lang="en-US" sz="1600">
                <a:solidFill>
                  <a:schemeClr val="tx2"/>
                </a:solidFill>
                <a:latin typeface="+mj-lt"/>
                <a:ea typeface="MingLiU" panose="02020509000000000000" pitchFamily="49" charset="-120"/>
              </a:rPr>
              <a:t>8</a:t>
            </a:r>
          </a:p>
        </p:txBody>
      </p:sp>
      <p:pic>
        <p:nvPicPr>
          <p:cNvPr id="437" name="Picture 436">
            <a:extLst>
              <a:ext uri="{FF2B5EF4-FFF2-40B4-BE49-F238E27FC236}">
                <a16:creationId xmlns:a16="http://schemas.microsoft.com/office/drawing/2014/main" id="{4BE3F109-C368-014B-8EBE-2D2C266B1386}"/>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30419" t="14641" b="-49"/>
          <a:stretch/>
        </p:blipFill>
        <p:spPr>
          <a:xfrm>
            <a:off x="4139207" y="3605578"/>
            <a:ext cx="788245" cy="378737"/>
          </a:xfrm>
          <a:prstGeom prst="rect">
            <a:avLst/>
          </a:prstGeom>
        </p:spPr>
      </p:pic>
      <p:pic>
        <p:nvPicPr>
          <p:cNvPr id="438" name="Picture 437">
            <a:extLst>
              <a:ext uri="{FF2B5EF4-FFF2-40B4-BE49-F238E27FC236}">
                <a16:creationId xmlns:a16="http://schemas.microsoft.com/office/drawing/2014/main" id="{865DD3E9-11BE-9244-A0D2-A2446E732A00}"/>
              </a:ext>
            </a:extLst>
          </p:cNvPr>
          <p:cNvPicPr>
            <a:picLocks noChangeAspect="1"/>
          </p:cNvPicPr>
          <p:nvPr/>
        </p:nvPicPr>
        <p:blipFill rotWithShape="1">
          <a:blip r:embed="rId12"/>
          <a:srcRect t="36358"/>
          <a:stretch/>
        </p:blipFill>
        <p:spPr>
          <a:xfrm>
            <a:off x="4114469" y="3105553"/>
            <a:ext cx="1050300" cy="215399"/>
          </a:xfrm>
          <a:prstGeom prst="rect">
            <a:avLst/>
          </a:prstGeom>
        </p:spPr>
      </p:pic>
    </p:spTree>
    <p:extLst>
      <p:ext uri="{BB962C8B-B14F-4D97-AF65-F5344CB8AC3E}">
        <p14:creationId xmlns:p14="http://schemas.microsoft.com/office/powerpoint/2010/main" val="357577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077" y="405304"/>
            <a:ext cx="11223172" cy="462114"/>
          </a:xfrm>
        </p:spPr>
        <p:txBody>
          <a:bodyPr/>
          <a:lstStyle/>
          <a:p>
            <a:r>
              <a:rPr lang="en-US" sz="2670" dirty="0">
                <a:solidFill>
                  <a:schemeClr val="tx1">
                    <a:lumMod val="95000"/>
                    <a:lumOff val="5000"/>
                  </a:schemeClr>
                </a:solidFill>
                <a:latin typeface="+mj-lt"/>
              </a:rPr>
              <a:t>Providing scale and agility through digital engineering  </a:t>
            </a:r>
            <a:endParaRPr lang="en-US" sz="2670" dirty="0">
              <a:latin typeface="+mj-lt"/>
            </a:endParaRPr>
          </a:p>
        </p:txBody>
      </p:sp>
      <p:sp>
        <p:nvSpPr>
          <p:cNvPr id="3" name="Slide Number Placeholder 2"/>
          <p:cNvSpPr>
            <a:spLocks noGrp="1"/>
          </p:cNvSpPr>
          <p:nvPr>
            <p:ph type="sldNum" sz="quarter" idx="13"/>
          </p:nvPr>
        </p:nvSpPr>
        <p:spPr/>
        <p:txBody>
          <a:bodyPr/>
          <a:lstStyle/>
          <a:p>
            <a:fld id="{CDEE2954-54E9-4846-B9AA-9D6731F553AF}" type="slidenum">
              <a:rPr lang="en-US" smtClean="0">
                <a:latin typeface="+mj-lt"/>
              </a:rPr>
              <a:pPr/>
              <a:t>52</a:t>
            </a:fld>
            <a:endParaRPr lang="en-US">
              <a:latin typeface="+mj-lt"/>
            </a:endParaRPr>
          </a:p>
        </p:txBody>
      </p:sp>
      <p:sp>
        <p:nvSpPr>
          <p:cNvPr id="440" name="TextBox 439"/>
          <p:cNvSpPr txBox="1"/>
          <p:nvPr/>
        </p:nvSpPr>
        <p:spPr>
          <a:xfrm>
            <a:off x="234002" y="5097792"/>
            <a:ext cx="5246928" cy="1068037"/>
          </a:xfrm>
          <a:prstGeom prst="rect">
            <a:avLst/>
          </a:prstGeom>
          <a:noFill/>
          <a:ln w="9525" cap="flat" cmpd="sng" algn="ctr">
            <a:noFill/>
            <a:prstDash val="solid"/>
          </a:ln>
          <a:effectLst/>
        </p:spPr>
        <p:txBody>
          <a:bodyPr rtlCol="0" anchor="ctr"/>
          <a:lstStyle>
            <a:defPPr>
              <a:defRPr lang="en-US"/>
            </a:defPPr>
            <a:lvl1pPr algn="ctr" defTabSz="457019">
              <a:defRPr sz="1250" kern="0">
                <a:solidFill>
                  <a:prstClr val="black"/>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609327"/>
            <a:endParaRPr lang="en-US" sz="1667">
              <a:latin typeface="+mj-lt"/>
            </a:endParaRPr>
          </a:p>
        </p:txBody>
      </p:sp>
      <p:sp>
        <p:nvSpPr>
          <p:cNvPr id="443" name="Rectangle 442"/>
          <p:cNvSpPr/>
          <p:nvPr/>
        </p:nvSpPr>
        <p:spPr>
          <a:xfrm>
            <a:off x="220174" y="1572904"/>
            <a:ext cx="11715071" cy="2763163"/>
          </a:xfrm>
          <a:prstGeom prst="rect">
            <a:avLst/>
          </a:prstGeom>
          <a:noFill/>
          <a:ln w="9525" cap="flat" cmpd="sng" algn="ctr">
            <a:noFill/>
            <a:prstDash val="dash"/>
          </a:ln>
          <a:effectLst/>
        </p:spPr>
        <p:txBody>
          <a:bodyPr rtlCol="0" anchor="ctr"/>
          <a:lstStyle/>
          <a:p>
            <a:pPr algn="ctr" defTabSz="609327">
              <a:defRPr/>
            </a:pPr>
            <a:endParaRPr lang="en-US" sz="1600" kern="0">
              <a:solidFill>
                <a:prstClr val="white"/>
              </a:solidFill>
              <a:latin typeface="+mj-lt"/>
              <a:cs typeface="Arial" panose="020B0604020202020204" pitchFamily="34" charset="0"/>
            </a:endParaRPr>
          </a:p>
        </p:txBody>
      </p:sp>
      <p:sp>
        <p:nvSpPr>
          <p:cNvPr id="445" name="Rectangle 444"/>
          <p:cNvSpPr/>
          <p:nvPr/>
        </p:nvSpPr>
        <p:spPr>
          <a:xfrm>
            <a:off x="359656" y="1183829"/>
            <a:ext cx="2101060" cy="1035183"/>
          </a:xfrm>
          <a:prstGeom prst="rect">
            <a:avLst/>
          </a:prstGeom>
          <a:noFill/>
          <a:ln w="9525" cap="flat" cmpd="sng" algn="ctr">
            <a:noFill/>
            <a:prstDash val="solid"/>
          </a:ln>
          <a:effectLst/>
        </p:spPr>
        <p:txBody>
          <a:bodyPr rtlCol="0" anchor="ctr"/>
          <a:lstStyle/>
          <a:p>
            <a:pPr algn="ctr" defTabSz="609327">
              <a:defRPr/>
            </a:pPr>
            <a:endParaRPr lang="en-US" sz="1600" kern="0">
              <a:latin typeface="+mj-lt"/>
              <a:cs typeface="Arial" panose="020B0604020202020204" pitchFamily="34" charset="0"/>
            </a:endParaRPr>
          </a:p>
        </p:txBody>
      </p:sp>
      <p:sp>
        <p:nvSpPr>
          <p:cNvPr id="446" name="Right Triangle 445"/>
          <p:cNvSpPr/>
          <p:nvPr/>
        </p:nvSpPr>
        <p:spPr>
          <a:xfrm rot="13500000">
            <a:off x="2482371" y="1644644"/>
            <a:ext cx="107123" cy="109952"/>
          </a:xfrm>
          <a:prstGeom prst="rtTriangle">
            <a:avLst/>
          </a:prstGeom>
          <a:solidFill>
            <a:schemeClr val="tx1"/>
          </a:solidFill>
          <a:ln w="9525" cap="flat" cmpd="sng" algn="ctr">
            <a:noFill/>
            <a:prstDash val="solid"/>
          </a:ln>
          <a:effectLst/>
        </p:spPr>
        <p:txBody>
          <a:bodyPr rtlCol="0" anchor="ctr"/>
          <a:lstStyle/>
          <a:p>
            <a:pPr algn="ctr" defTabSz="609327">
              <a:defRPr/>
            </a:pPr>
            <a:endParaRPr lang="en-US" sz="1600" kern="0">
              <a:solidFill>
                <a:prstClr val="white"/>
              </a:solidFill>
              <a:latin typeface="+mj-lt"/>
              <a:cs typeface="Arial" panose="020B0604020202020204" pitchFamily="34" charset="0"/>
            </a:endParaRPr>
          </a:p>
        </p:txBody>
      </p:sp>
      <p:sp>
        <p:nvSpPr>
          <p:cNvPr id="447" name="Shape 89"/>
          <p:cNvSpPr/>
          <p:nvPr/>
        </p:nvSpPr>
        <p:spPr>
          <a:xfrm>
            <a:off x="579179" y="1279385"/>
            <a:ext cx="1879562" cy="743024"/>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defTabSz="291955">
              <a:lnSpc>
                <a:spcPct val="90000"/>
              </a:lnSpc>
              <a:defRPr sz="1800"/>
            </a:pPr>
            <a:r>
              <a:rPr lang="en-US" sz="4265" b="1" kern="0">
                <a:latin typeface="+mj-lt"/>
                <a:ea typeface="Avenir Next"/>
                <a:cs typeface="Arial" panose="020B0604020202020204" pitchFamily="34" charset="0"/>
                <a:sym typeface="Avenir Next"/>
              </a:rPr>
              <a:t>11,000</a:t>
            </a:r>
            <a:r>
              <a:rPr lang="en-US" sz="4265" b="1" kern="0" baseline="30000">
                <a:latin typeface="+mj-lt"/>
                <a:ea typeface="Avenir Next"/>
                <a:cs typeface="Arial" panose="020B0604020202020204" pitchFamily="34" charset="0"/>
                <a:sym typeface="Avenir Next"/>
              </a:rPr>
              <a:t>+</a:t>
            </a:r>
          </a:p>
          <a:p>
            <a:pPr defTabSz="291955">
              <a:lnSpc>
                <a:spcPct val="90000"/>
              </a:lnSpc>
              <a:defRPr sz="1800"/>
            </a:pPr>
            <a:r>
              <a:rPr lang="en-US" sz="1100" b="1" kern="0">
                <a:latin typeface="+mj-lt"/>
                <a:ea typeface="Avenir Next"/>
                <a:cs typeface="Arial" panose="020B0604020202020204" pitchFamily="34" charset="0"/>
                <a:sym typeface="Avenir Next"/>
              </a:rPr>
              <a:t>DIGITAL ENGINEERS</a:t>
            </a:r>
          </a:p>
        </p:txBody>
      </p:sp>
      <p:sp>
        <p:nvSpPr>
          <p:cNvPr id="454" name="Rectangle 453"/>
          <p:cNvSpPr/>
          <p:nvPr/>
        </p:nvSpPr>
        <p:spPr>
          <a:xfrm>
            <a:off x="10094516" y="1284855"/>
            <a:ext cx="1569789" cy="733855"/>
          </a:xfrm>
          <a:prstGeom prst="rect">
            <a:avLst/>
          </a:prstGeom>
        </p:spPr>
        <p:txBody>
          <a:bodyPr wrap="square">
            <a:spAutoFit/>
          </a:bodyPr>
          <a:lstStyle/>
          <a:p>
            <a:pPr algn="ctr" defTabSz="914084">
              <a:defRPr/>
            </a:pPr>
            <a:r>
              <a:rPr lang="en-US" sz="2083" b="1">
                <a:solidFill>
                  <a:prstClr val="black"/>
                </a:solidFill>
                <a:latin typeface="+mj-lt"/>
                <a:cs typeface="Arial" panose="020B0604020202020204" pitchFamily="34" charset="0"/>
              </a:rPr>
              <a:t>7000+ </a:t>
            </a:r>
          </a:p>
          <a:p>
            <a:pPr algn="ctr" defTabSz="914084">
              <a:defRPr/>
            </a:pPr>
            <a:r>
              <a:rPr lang="en-US" sz="1043">
                <a:solidFill>
                  <a:prstClr val="black"/>
                </a:solidFill>
                <a:latin typeface="+mj-lt"/>
                <a:cs typeface="Arial" panose="020B0604020202020204" pitchFamily="34" charset="0"/>
              </a:rPr>
              <a:t>FULL STACK DEVELOPERS</a:t>
            </a:r>
          </a:p>
        </p:txBody>
      </p:sp>
      <p:sp>
        <p:nvSpPr>
          <p:cNvPr id="455" name="Rectangle 454"/>
          <p:cNvSpPr/>
          <p:nvPr/>
        </p:nvSpPr>
        <p:spPr>
          <a:xfrm>
            <a:off x="2213922" y="1284855"/>
            <a:ext cx="2089388" cy="733855"/>
          </a:xfrm>
          <a:prstGeom prst="rect">
            <a:avLst/>
          </a:prstGeom>
        </p:spPr>
        <p:txBody>
          <a:bodyPr wrap="square">
            <a:spAutoFit/>
          </a:bodyPr>
          <a:lstStyle/>
          <a:p>
            <a:pPr algn="ctr" defTabSz="914084">
              <a:defRPr/>
            </a:pPr>
            <a:r>
              <a:rPr lang="en-US" sz="2083" b="1">
                <a:solidFill>
                  <a:prstClr val="black"/>
                </a:solidFill>
                <a:latin typeface="+mj-lt"/>
                <a:cs typeface="Arial" panose="020B0604020202020204" pitchFamily="34" charset="0"/>
              </a:rPr>
              <a:t>30+ </a:t>
            </a:r>
          </a:p>
          <a:p>
            <a:pPr algn="ctr" defTabSz="914084">
              <a:defRPr/>
            </a:pPr>
            <a:r>
              <a:rPr lang="en-US" sz="1043">
                <a:solidFill>
                  <a:prstClr val="black"/>
                </a:solidFill>
                <a:latin typeface="+mj-lt"/>
                <a:cs typeface="Arial" panose="020B0604020202020204" pitchFamily="34" charset="0"/>
              </a:rPr>
              <a:t>ENGINEERING </a:t>
            </a:r>
          </a:p>
          <a:p>
            <a:pPr algn="ctr" defTabSz="914084">
              <a:defRPr/>
            </a:pPr>
            <a:r>
              <a:rPr lang="en-US" sz="1043">
                <a:solidFill>
                  <a:prstClr val="black"/>
                </a:solidFill>
                <a:latin typeface="+mj-lt"/>
                <a:cs typeface="Arial" panose="020B0604020202020204" pitchFamily="34" charset="0"/>
              </a:rPr>
              <a:t>MANAGERS</a:t>
            </a:r>
          </a:p>
        </p:txBody>
      </p:sp>
      <p:sp>
        <p:nvSpPr>
          <p:cNvPr id="456" name="Rectangle 455"/>
          <p:cNvSpPr/>
          <p:nvPr/>
        </p:nvSpPr>
        <p:spPr>
          <a:xfrm>
            <a:off x="5437346" y="1204609"/>
            <a:ext cx="1712215" cy="894347"/>
          </a:xfrm>
          <a:prstGeom prst="rect">
            <a:avLst/>
          </a:prstGeom>
        </p:spPr>
        <p:txBody>
          <a:bodyPr wrap="square">
            <a:spAutoFit/>
          </a:bodyPr>
          <a:lstStyle/>
          <a:p>
            <a:pPr algn="ctr" defTabSz="914084">
              <a:defRPr/>
            </a:pPr>
            <a:r>
              <a:rPr lang="en-US" sz="2083" b="1">
                <a:solidFill>
                  <a:prstClr val="black"/>
                </a:solidFill>
                <a:latin typeface="+mj-lt"/>
                <a:cs typeface="Arial" panose="020B0604020202020204" pitchFamily="34" charset="0"/>
              </a:rPr>
              <a:t>500+ </a:t>
            </a:r>
          </a:p>
          <a:p>
            <a:pPr algn="ctr" defTabSz="914084">
              <a:defRPr/>
            </a:pPr>
            <a:r>
              <a:rPr lang="en-US" sz="1043">
                <a:solidFill>
                  <a:prstClr val="black"/>
                </a:solidFill>
                <a:latin typeface="+mj-lt"/>
                <a:cs typeface="Arial" panose="020B0604020202020204" pitchFamily="34" charset="0"/>
              </a:rPr>
              <a:t>AGILE &amp; </a:t>
            </a:r>
          </a:p>
          <a:p>
            <a:pPr algn="ctr" defTabSz="914084">
              <a:defRPr/>
            </a:pPr>
            <a:r>
              <a:rPr lang="en-US" sz="1043">
                <a:solidFill>
                  <a:prstClr val="black"/>
                </a:solidFill>
                <a:latin typeface="+mj-lt"/>
                <a:cs typeface="Arial" panose="020B0604020202020204" pitchFamily="34" charset="0"/>
              </a:rPr>
              <a:t>SCRUM</a:t>
            </a:r>
          </a:p>
          <a:p>
            <a:pPr algn="ctr" defTabSz="914084">
              <a:defRPr/>
            </a:pPr>
            <a:r>
              <a:rPr lang="en-US" sz="1043">
                <a:solidFill>
                  <a:prstClr val="black"/>
                </a:solidFill>
                <a:latin typeface="+mj-lt"/>
                <a:cs typeface="Arial" panose="020B0604020202020204" pitchFamily="34" charset="0"/>
              </a:rPr>
              <a:t>MASTERS</a:t>
            </a:r>
          </a:p>
        </p:txBody>
      </p:sp>
      <p:sp>
        <p:nvSpPr>
          <p:cNvPr id="457" name="Rectangle 456"/>
          <p:cNvSpPr/>
          <p:nvPr/>
        </p:nvSpPr>
        <p:spPr>
          <a:xfrm>
            <a:off x="3902168" y="1284855"/>
            <a:ext cx="1606989" cy="733855"/>
          </a:xfrm>
          <a:prstGeom prst="rect">
            <a:avLst/>
          </a:prstGeom>
        </p:spPr>
        <p:txBody>
          <a:bodyPr wrap="square">
            <a:spAutoFit/>
          </a:bodyPr>
          <a:lstStyle/>
          <a:p>
            <a:pPr algn="ctr" defTabSz="914084">
              <a:defRPr/>
            </a:pPr>
            <a:r>
              <a:rPr lang="en-US" sz="2083" b="1">
                <a:solidFill>
                  <a:prstClr val="black"/>
                </a:solidFill>
                <a:latin typeface="+mj-lt"/>
                <a:cs typeface="Arial" panose="020B0604020202020204" pitchFamily="34" charset="0"/>
              </a:rPr>
              <a:t>750+ </a:t>
            </a:r>
          </a:p>
          <a:p>
            <a:pPr algn="ctr" defTabSz="914084">
              <a:defRPr/>
            </a:pPr>
            <a:r>
              <a:rPr lang="en-US" sz="1043">
                <a:solidFill>
                  <a:prstClr val="black"/>
                </a:solidFill>
                <a:latin typeface="+mj-lt"/>
                <a:cs typeface="Arial" panose="020B0604020202020204" pitchFamily="34" charset="0"/>
              </a:rPr>
              <a:t>DIGITAL</a:t>
            </a:r>
          </a:p>
          <a:p>
            <a:pPr algn="ctr" defTabSz="914084">
              <a:defRPr/>
            </a:pPr>
            <a:r>
              <a:rPr lang="en-US" sz="1043">
                <a:solidFill>
                  <a:prstClr val="black"/>
                </a:solidFill>
                <a:latin typeface="+mj-lt"/>
                <a:cs typeface="Arial" panose="020B0604020202020204" pitchFamily="34" charset="0"/>
              </a:rPr>
              <a:t>ARCHITECTS</a:t>
            </a:r>
          </a:p>
        </p:txBody>
      </p:sp>
      <p:sp>
        <p:nvSpPr>
          <p:cNvPr id="458" name="Rectangle 457"/>
          <p:cNvSpPr/>
          <p:nvPr/>
        </p:nvSpPr>
        <p:spPr>
          <a:xfrm>
            <a:off x="8363721" y="1285303"/>
            <a:ext cx="1560899" cy="732958"/>
          </a:xfrm>
          <a:prstGeom prst="rect">
            <a:avLst/>
          </a:prstGeom>
          <a:noFill/>
        </p:spPr>
        <p:txBody>
          <a:bodyPr wrap="square">
            <a:spAutoFit/>
          </a:bodyPr>
          <a:lstStyle/>
          <a:p>
            <a:pPr algn="ctr" defTabSz="914084">
              <a:defRPr/>
            </a:pPr>
            <a:r>
              <a:rPr lang="en-US" sz="2083" b="1">
                <a:solidFill>
                  <a:prstClr val="black"/>
                </a:solidFill>
                <a:latin typeface="+mj-lt"/>
                <a:cs typeface="Arial" panose="020B0604020202020204" pitchFamily="34" charset="0"/>
              </a:rPr>
              <a:t>2000+ </a:t>
            </a:r>
          </a:p>
          <a:p>
            <a:pPr algn="ctr" defTabSz="914084">
              <a:defRPr/>
            </a:pPr>
            <a:r>
              <a:rPr lang="en-US" sz="1040">
                <a:solidFill>
                  <a:prstClr val="black"/>
                </a:solidFill>
                <a:latin typeface="+mj-lt"/>
                <a:cs typeface="Arial" panose="020B0604020202020204" pitchFamily="34" charset="0"/>
              </a:rPr>
              <a:t>UX / VD </a:t>
            </a:r>
          </a:p>
          <a:p>
            <a:pPr algn="ctr" defTabSz="914084">
              <a:defRPr/>
            </a:pPr>
            <a:r>
              <a:rPr lang="en-US" sz="1040">
                <a:solidFill>
                  <a:prstClr val="black"/>
                </a:solidFill>
                <a:latin typeface="+mj-lt"/>
                <a:cs typeface="Arial" panose="020B0604020202020204" pitchFamily="34" charset="0"/>
              </a:rPr>
              <a:t>SPECIALISTS</a:t>
            </a:r>
          </a:p>
        </p:txBody>
      </p:sp>
      <p:sp>
        <p:nvSpPr>
          <p:cNvPr id="459" name="TextBox 458"/>
          <p:cNvSpPr txBox="1"/>
          <p:nvPr/>
        </p:nvSpPr>
        <p:spPr>
          <a:xfrm>
            <a:off x="300470" y="4765037"/>
            <a:ext cx="5180460" cy="261610"/>
          </a:xfrm>
          <a:prstGeom prst="rect">
            <a:avLst/>
          </a:prstGeom>
          <a:solidFill>
            <a:schemeClr val="bg1"/>
          </a:solidFill>
          <a:ln>
            <a:solidFill>
              <a:schemeClr val="tx1"/>
            </a:solidFill>
          </a:ln>
        </p:spPr>
        <p:txBody>
          <a:bodyPr wrap="square" rtlCol="0">
            <a:spAutoFit/>
          </a:bodyPr>
          <a:lstStyle/>
          <a:p>
            <a:pPr algn="ctr" defTabSz="609327">
              <a:defRPr/>
            </a:pPr>
            <a:r>
              <a:rPr lang="en-US" sz="1100" b="1" kern="0">
                <a:latin typeface="+mj-lt"/>
                <a:cs typeface="Arial" panose="020B0604020202020204" pitchFamily="34" charset="0"/>
              </a:rPr>
              <a:t>STUDIOS</a:t>
            </a:r>
          </a:p>
        </p:txBody>
      </p:sp>
      <p:sp>
        <p:nvSpPr>
          <p:cNvPr id="460" name="Shape 89"/>
          <p:cNvSpPr/>
          <p:nvPr/>
        </p:nvSpPr>
        <p:spPr>
          <a:xfrm>
            <a:off x="2203473" y="5239577"/>
            <a:ext cx="547887" cy="295402"/>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gn="ctr" defTabSz="291890">
              <a:lnSpc>
                <a:spcPct val="90000"/>
              </a:lnSpc>
              <a:defRPr sz="1800"/>
            </a:pPr>
            <a:r>
              <a:rPr lang="en-US" sz="2133" b="1" kern="0" spc="-149">
                <a:solidFill>
                  <a:srgbClr val="141414">
                    <a:lumMod val="75000"/>
                    <a:lumOff val="25000"/>
                  </a:srgbClr>
                </a:solidFill>
                <a:latin typeface="+mj-lt"/>
                <a:ea typeface="Segoe UI" panose="020B0502040204020203" pitchFamily="34" charset="0"/>
                <a:cs typeface="Arial" panose="020B0604020202020204" pitchFamily="34" charset="0"/>
                <a:sym typeface="Avenir Next"/>
              </a:rPr>
              <a:t>USA</a:t>
            </a:r>
          </a:p>
        </p:txBody>
      </p:sp>
      <p:sp>
        <p:nvSpPr>
          <p:cNvPr id="461" name="Shape 89"/>
          <p:cNvSpPr/>
          <p:nvPr/>
        </p:nvSpPr>
        <p:spPr>
          <a:xfrm>
            <a:off x="3861753" y="5686863"/>
            <a:ext cx="542449" cy="295402"/>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gn="ctr" defTabSz="291890">
              <a:lnSpc>
                <a:spcPct val="90000"/>
              </a:lnSpc>
              <a:defRPr sz="1800"/>
            </a:pPr>
            <a:r>
              <a:rPr lang="en-US" sz="2133" b="1" kern="0" spc="-149">
                <a:solidFill>
                  <a:srgbClr val="141414">
                    <a:lumMod val="75000"/>
                    <a:lumOff val="25000"/>
                  </a:srgbClr>
                </a:solidFill>
                <a:latin typeface="+mj-lt"/>
                <a:ea typeface="Segoe UI" panose="020B0502040204020203" pitchFamily="34" charset="0"/>
                <a:cs typeface="Arial" panose="020B0604020202020204" pitchFamily="34" charset="0"/>
                <a:sym typeface="Avenir Next"/>
              </a:rPr>
              <a:t>CAN</a:t>
            </a:r>
          </a:p>
        </p:txBody>
      </p:sp>
      <p:sp>
        <p:nvSpPr>
          <p:cNvPr id="462" name="Shape 89"/>
          <p:cNvSpPr/>
          <p:nvPr/>
        </p:nvSpPr>
        <p:spPr>
          <a:xfrm>
            <a:off x="3849791" y="5239577"/>
            <a:ext cx="577932" cy="295402"/>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gn="ctr" defTabSz="291890">
              <a:lnSpc>
                <a:spcPct val="90000"/>
              </a:lnSpc>
              <a:defRPr sz="1800"/>
            </a:pPr>
            <a:r>
              <a:rPr lang="en-US" sz="2133" b="1" kern="0" spc="-149">
                <a:solidFill>
                  <a:srgbClr val="141414">
                    <a:lumMod val="75000"/>
                    <a:lumOff val="25000"/>
                  </a:srgbClr>
                </a:solidFill>
                <a:latin typeface="+mj-lt"/>
                <a:ea typeface="Segoe UI" panose="020B0502040204020203" pitchFamily="34" charset="0"/>
                <a:cs typeface="Arial" panose="020B0604020202020204" pitchFamily="34" charset="0"/>
                <a:sym typeface="Avenir Next"/>
              </a:rPr>
              <a:t>IND</a:t>
            </a:r>
          </a:p>
        </p:txBody>
      </p:sp>
      <p:sp>
        <p:nvSpPr>
          <p:cNvPr id="463" name="Shape 89"/>
          <p:cNvSpPr/>
          <p:nvPr/>
        </p:nvSpPr>
        <p:spPr>
          <a:xfrm>
            <a:off x="3017300" y="5686863"/>
            <a:ext cx="675035" cy="295402"/>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gn="ctr" defTabSz="291890">
              <a:lnSpc>
                <a:spcPct val="90000"/>
              </a:lnSpc>
              <a:defRPr sz="1800"/>
            </a:pPr>
            <a:r>
              <a:rPr lang="en-US" sz="2133" b="1" kern="0" spc="-149">
                <a:solidFill>
                  <a:srgbClr val="141414">
                    <a:lumMod val="75000"/>
                    <a:lumOff val="25000"/>
                  </a:srgbClr>
                </a:solidFill>
                <a:latin typeface="+mj-lt"/>
                <a:ea typeface="Segoe UI" panose="020B0502040204020203" pitchFamily="34" charset="0"/>
                <a:cs typeface="Arial" panose="020B0604020202020204" pitchFamily="34" charset="0"/>
                <a:sym typeface="Avenir Next"/>
              </a:rPr>
              <a:t>ARG</a:t>
            </a:r>
          </a:p>
        </p:txBody>
      </p:sp>
      <p:sp>
        <p:nvSpPr>
          <p:cNvPr id="464" name="Shape 89"/>
          <p:cNvSpPr/>
          <p:nvPr/>
        </p:nvSpPr>
        <p:spPr>
          <a:xfrm>
            <a:off x="4683496" y="5239577"/>
            <a:ext cx="607701" cy="295402"/>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gn="ctr" defTabSz="291890">
              <a:lnSpc>
                <a:spcPct val="90000"/>
              </a:lnSpc>
              <a:defRPr sz="1800"/>
            </a:pPr>
            <a:r>
              <a:rPr lang="en-US" sz="2133" b="1" kern="0" spc="-149">
                <a:solidFill>
                  <a:srgbClr val="141414">
                    <a:lumMod val="75000"/>
                    <a:lumOff val="25000"/>
                  </a:srgbClr>
                </a:solidFill>
                <a:latin typeface="+mj-lt"/>
                <a:ea typeface="Avenir Next"/>
                <a:cs typeface="Arial" panose="020B0604020202020204" pitchFamily="34" charset="0"/>
                <a:sym typeface="Avenir Next"/>
              </a:rPr>
              <a:t>ROM</a:t>
            </a:r>
          </a:p>
        </p:txBody>
      </p:sp>
      <p:sp>
        <p:nvSpPr>
          <p:cNvPr id="465" name="Shape 89"/>
          <p:cNvSpPr/>
          <p:nvPr/>
        </p:nvSpPr>
        <p:spPr>
          <a:xfrm>
            <a:off x="3007132" y="5239577"/>
            <a:ext cx="586889" cy="295402"/>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gn="ctr" defTabSz="291890">
              <a:lnSpc>
                <a:spcPct val="90000"/>
              </a:lnSpc>
              <a:defRPr sz="1800"/>
            </a:pPr>
            <a:r>
              <a:rPr lang="en-US" sz="2133" b="1" kern="0" spc="-149">
                <a:solidFill>
                  <a:srgbClr val="141414">
                    <a:lumMod val="75000"/>
                    <a:lumOff val="25000"/>
                  </a:srgbClr>
                </a:solidFill>
                <a:latin typeface="+mj-lt"/>
                <a:ea typeface="Avenir Next"/>
                <a:cs typeface="Arial" panose="020B0604020202020204" pitchFamily="34" charset="0"/>
                <a:sym typeface="Avenir Next"/>
              </a:rPr>
              <a:t>UK</a:t>
            </a:r>
          </a:p>
        </p:txBody>
      </p:sp>
      <p:sp>
        <p:nvSpPr>
          <p:cNvPr id="466" name="Shape 89"/>
          <p:cNvSpPr/>
          <p:nvPr/>
        </p:nvSpPr>
        <p:spPr>
          <a:xfrm>
            <a:off x="2216118" y="5686863"/>
            <a:ext cx="542449" cy="295402"/>
          </a:xfrm>
          <a:prstGeom prst="rect">
            <a:avLst/>
          </a:prstGeom>
          <a:ln w="254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gn="ctr" defTabSz="291890">
              <a:lnSpc>
                <a:spcPct val="90000"/>
              </a:lnSpc>
              <a:defRPr sz="1800"/>
            </a:pPr>
            <a:r>
              <a:rPr lang="en-US" sz="2133" b="1" kern="0" spc="-149">
                <a:solidFill>
                  <a:srgbClr val="141414">
                    <a:lumMod val="75000"/>
                    <a:lumOff val="25000"/>
                  </a:srgbClr>
                </a:solidFill>
                <a:latin typeface="+mj-lt"/>
                <a:ea typeface="Segoe UI" panose="020B0502040204020203" pitchFamily="34" charset="0"/>
                <a:cs typeface="Arial" panose="020B0604020202020204" pitchFamily="34" charset="0"/>
                <a:sym typeface="Avenir Next"/>
              </a:rPr>
              <a:t>AUS</a:t>
            </a:r>
          </a:p>
        </p:txBody>
      </p:sp>
      <p:pic>
        <p:nvPicPr>
          <p:cNvPr id="468" name="Shape 78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84691" y="5117968"/>
            <a:ext cx="1504113" cy="1027684"/>
          </a:xfrm>
          <a:prstGeom prst="rect">
            <a:avLst/>
          </a:prstGeom>
          <a:noFill/>
          <a:ln>
            <a:noFill/>
          </a:ln>
        </p:spPr>
      </p:pic>
      <p:pic>
        <p:nvPicPr>
          <p:cNvPr id="469" name="Shape 78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9176404" y="5265031"/>
            <a:ext cx="682059" cy="178437"/>
          </a:xfrm>
          <a:prstGeom prst="rect">
            <a:avLst/>
          </a:prstGeom>
          <a:noFill/>
          <a:ln>
            <a:noFill/>
          </a:ln>
        </p:spPr>
      </p:pic>
      <p:sp>
        <p:nvSpPr>
          <p:cNvPr id="470" name="TextBox 469"/>
          <p:cNvSpPr txBox="1"/>
          <p:nvPr/>
        </p:nvSpPr>
        <p:spPr>
          <a:xfrm>
            <a:off x="9034285" y="4764717"/>
            <a:ext cx="2878779" cy="262251"/>
          </a:xfrm>
          <a:prstGeom prst="rect">
            <a:avLst/>
          </a:prstGeom>
          <a:solidFill>
            <a:schemeClr val="bg1"/>
          </a:solidFill>
          <a:ln>
            <a:solidFill>
              <a:schemeClr val="tx1"/>
            </a:solidFill>
          </a:ln>
        </p:spPr>
        <p:txBody>
          <a:bodyPr wrap="square" rtlCol="0">
            <a:spAutoFit/>
          </a:bodyPr>
          <a:lstStyle/>
          <a:p>
            <a:pPr algn="ctr" defTabSz="609327">
              <a:defRPr/>
            </a:pPr>
            <a:r>
              <a:rPr lang="en-US" sz="1104" b="1" kern="0">
                <a:latin typeface="+mj-lt"/>
                <a:cs typeface="Arial" panose="020B0604020202020204" pitchFamily="34" charset="0"/>
              </a:rPr>
              <a:t>PARTNERSHIPS</a:t>
            </a:r>
          </a:p>
        </p:txBody>
      </p:sp>
      <p:pic>
        <p:nvPicPr>
          <p:cNvPr id="471" name="Picture 4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6653" y="5209199"/>
            <a:ext cx="350259" cy="350259"/>
          </a:xfrm>
          <a:prstGeom prst="rect">
            <a:avLst/>
          </a:prstGeom>
        </p:spPr>
      </p:pic>
      <p:pic>
        <p:nvPicPr>
          <p:cNvPr id="472" name="Picture 47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516724" y="5159267"/>
            <a:ext cx="436435" cy="423209"/>
          </a:xfrm>
          <a:prstGeom prst="rect">
            <a:avLst/>
          </a:prstGeom>
        </p:spPr>
      </p:pic>
      <p:pic>
        <p:nvPicPr>
          <p:cNvPr id="473" name="Picture 4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3947" y="5802434"/>
            <a:ext cx="975341" cy="307263"/>
          </a:xfrm>
          <a:prstGeom prst="rect">
            <a:avLst/>
          </a:prstGeom>
        </p:spPr>
      </p:pic>
      <p:pic>
        <p:nvPicPr>
          <p:cNvPr id="474" name="Picture 4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35140" y="5656234"/>
            <a:ext cx="489749" cy="489749"/>
          </a:xfrm>
          <a:prstGeom prst="rect">
            <a:avLst/>
          </a:prstGeom>
        </p:spPr>
      </p:pic>
      <p:pic>
        <p:nvPicPr>
          <p:cNvPr id="475" name="Picture 4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52203" y="5639590"/>
            <a:ext cx="793119" cy="484221"/>
          </a:xfrm>
          <a:prstGeom prst="rect">
            <a:avLst/>
          </a:prstGeom>
        </p:spPr>
      </p:pic>
      <p:pic>
        <p:nvPicPr>
          <p:cNvPr id="476" name="Picture 475">
            <a:extLst>
              <a:ext uri="{FF2B5EF4-FFF2-40B4-BE49-F238E27FC236}">
                <a16:creationId xmlns:a16="http://schemas.microsoft.com/office/drawing/2014/main" id="{A490713E-EEA5-D147-A4A0-C933E4382F24}"/>
              </a:ext>
            </a:extLst>
          </p:cNvPr>
          <p:cNvPicPr>
            <a:picLocks noChangeAspect="1"/>
          </p:cNvPicPr>
          <p:nvPr/>
        </p:nvPicPr>
        <p:blipFill>
          <a:blip r:embed="rId10"/>
          <a:stretch>
            <a:fillRect/>
          </a:stretch>
        </p:blipFill>
        <p:spPr>
          <a:xfrm>
            <a:off x="11030234" y="5186561"/>
            <a:ext cx="884801" cy="423209"/>
          </a:xfrm>
          <a:prstGeom prst="rect">
            <a:avLst/>
          </a:prstGeom>
        </p:spPr>
      </p:pic>
      <p:sp>
        <p:nvSpPr>
          <p:cNvPr id="477" name="Rectangle 476"/>
          <p:cNvSpPr/>
          <p:nvPr/>
        </p:nvSpPr>
        <p:spPr>
          <a:xfrm>
            <a:off x="6889153" y="1204609"/>
            <a:ext cx="1712215" cy="894347"/>
          </a:xfrm>
          <a:prstGeom prst="rect">
            <a:avLst/>
          </a:prstGeom>
        </p:spPr>
        <p:txBody>
          <a:bodyPr wrap="square">
            <a:spAutoFit/>
          </a:bodyPr>
          <a:lstStyle/>
          <a:p>
            <a:pPr algn="ctr" defTabSz="914084">
              <a:defRPr/>
            </a:pPr>
            <a:r>
              <a:rPr lang="en-US" sz="2083" b="1">
                <a:solidFill>
                  <a:prstClr val="black"/>
                </a:solidFill>
                <a:latin typeface="+mj-lt"/>
                <a:cs typeface="Arial" panose="020B0604020202020204" pitchFamily="34" charset="0"/>
              </a:rPr>
              <a:t>800+ </a:t>
            </a:r>
          </a:p>
          <a:p>
            <a:pPr algn="ctr" defTabSz="914084">
              <a:defRPr/>
            </a:pPr>
            <a:r>
              <a:rPr lang="en-US" sz="1043">
                <a:solidFill>
                  <a:prstClr val="black"/>
                </a:solidFill>
                <a:latin typeface="+mj-lt"/>
                <a:cs typeface="Arial" panose="020B0604020202020204" pitchFamily="34" charset="0"/>
              </a:rPr>
              <a:t>DEVOPS CONSULTANTS &amp; ENGINEERS</a:t>
            </a:r>
          </a:p>
        </p:txBody>
      </p:sp>
      <p:sp>
        <p:nvSpPr>
          <p:cNvPr id="481" name="Rectangle 480"/>
          <p:cNvSpPr/>
          <p:nvPr/>
        </p:nvSpPr>
        <p:spPr>
          <a:xfrm>
            <a:off x="741382" y="2851103"/>
            <a:ext cx="3169920" cy="680645"/>
          </a:xfrm>
          <a:prstGeom prst="rect">
            <a:avLst/>
          </a:prstGeom>
          <a:solidFill>
            <a:schemeClr val="bg1">
              <a:lumMod val="95000"/>
            </a:schemeClr>
          </a:solidFill>
          <a:ln w="12700" cap="flat" cmpd="sng" algn="ctr">
            <a:noFill/>
            <a:prstDash val="solid"/>
          </a:ln>
          <a:effectLst/>
        </p:spPr>
        <p:txBody>
          <a:bodyPr rtlCol="0" anchor="ctr"/>
          <a:lstStyle/>
          <a:p>
            <a:pPr algn="ctr" defTabSz="812437">
              <a:defRPr/>
            </a:pPr>
            <a:r>
              <a:rPr lang="en-US" kern="0">
                <a:latin typeface="+mj-lt"/>
                <a:cs typeface="Arial" panose="020B0604020202020204" pitchFamily="34" charset="0"/>
              </a:rPr>
              <a:t>CONSULTING &amp; </a:t>
            </a:r>
          </a:p>
          <a:p>
            <a:pPr algn="ctr" defTabSz="812437">
              <a:defRPr/>
            </a:pPr>
            <a:r>
              <a:rPr lang="en-US" kern="0">
                <a:latin typeface="+mj-lt"/>
                <a:cs typeface="Arial" panose="020B0604020202020204" pitchFamily="34" charset="0"/>
              </a:rPr>
              <a:t>ADVISORY</a:t>
            </a:r>
          </a:p>
        </p:txBody>
      </p:sp>
      <p:sp>
        <p:nvSpPr>
          <p:cNvPr id="484" name="Rectangle 483"/>
          <p:cNvSpPr/>
          <p:nvPr/>
        </p:nvSpPr>
        <p:spPr>
          <a:xfrm>
            <a:off x="4447999" y="2855221"/>
            <a:ext cx="3413760" cy="698389"/>
          </a:xfrm>
          <a:prstGeom prst="rect">
            <a:avLst/>
          </a:prstGeom>
          <a:solidFill>
            <a:schemeClr val="bg1">
              <a:lumMod val="95000"/>
            </a:schemeClr>
          </a:solidFill>
          <a:ln w="12700" cap="flat" cmpd="sng" algn="ctr">
            <a:noFill/>
            <a:prstDash val="solid"/>
          </a:ln>
          <a:effectLst/>
        </p:spPr>
        <p:txBody>
          <a:bodyPr rtlCol="0" anchor="ctr"/>
          <a:lstStyle/>
          <a:p>
            <a:pPr algn="ctr" defTabSz="812437">
              <a:defRPr/>
            </a:pPr>
            <a:r>
              <a:rPr lang="en-US" kern="0">
                <a:latin typeface="+mj-lt"/>
                <a:cs typeface="Arial" panose="020B0604020202020204" pitchFamily="34" charset="0"/>
              </a:rPr>
              <a:t>GREEN FIELD / BROWN FIELD DEVELOPMENT</a:t>
            </a:r>
          </a:p>
        </p:txBody>
      </p:sp>
      <p:sp>
        <p:nvSpPr>
          <p:cNvPr id="487" name="Rectangle 486"/>
          <p:cNvSpPr/>
          <p:nvPr/>
        </p:nvSpPr>
        <p:spPr>
          <a:xfrm>
            <a:off x="8372254" y="2861557"/>
            <a:ext cx="3169920" cy="725698"/>
          </a:xfrm>
          <a:prstGeom prst="rect">
            <a:avLst/>
          </a:prstGeom>
          <a:solidFill>
            <a:schemeClr val="bg1">
              <a:lumMod val="95000"/>
            </a:schemeClr>
          </a:solidFill>
          <a:ln w="12700" cap="flat" cmpd="sng" algn="ctr">
            <a:noFill/>
            <a:prstDash val="solid"/>
          </a:ln>
          <a:effectLst/>
        </p:spPr>
        <p:txBody>
          <a:bodyPr rtlCol="0" anchor="ctr"/>
          <a:lstStyle/>
          <a:p>
            <a:pPr algn="ctr" defTabSz="812437">
              <a:defRPr/>
            </a:pPr>
            <a:r>
              <a:rPr lang="en-US" kern="0">
                <a:latin typeface="+mj-lt"/>
                <a:cs typeface="Arial" panose="020B0604020202020204" pitchFamily="34" charset="0"/>
              </a:rPr>
              <a:t>APPLICATION TRANSFORMATION</a:t>
            </a:r>
          </a:p>
        </p:txBody>
      </p:sp>
      <p:sp>
        <p:nvSpPr>
          <p:cNvPr id="491" name="TextBox 490"/>
          <p:cNvSpPr txBox="1"/>
          <p:nvPr/>
        </p:nvSpPr>
        <p:spPr>
          <a:xfrm>
            <a:off x="5719585" y="4764717"/>
            <a:ext cx="2878779" cy="262251"/>
          </a:xfrm>
          <a:prstGeom prst="rect">
            <a:avLst/>
          </a:prstGeom>
          <a:solidFill>
            <a:schemeClr val="bg1"/>
          </a:solidFill>
          <a:ln>
            <a:solidFill>
              <a:schemeClr val="tx1"/>
            </a:solidFill>
          </a:ln>
        </p:spPr>
        <p:txBody>
          <a:bodyPr wrap="square" rtlCol="0">
            <a:spAutoFit/>
          </a:bodyPr>
          <a:lstStyle/>
          <a:p>
            <a:pPr algn="ctr" defTabSz="609327">
              <a:defRPr/>
            </a:pPr>
            <a:r>
              <a:rPr lang="en-US" sz="1104" b="1" kern="0">
                <a:latin typeface="+mj-lt"/>
                <a:cs typeface="Arial" panose="020B0604020202020204" pitchFamily="34" charset="0"/>
              </a:rPr>
              <a:t>ACCELERATORS</a:t>
            </a:r>
          </a:p>
        </p:txBody>
      </p:sp>
      <p:sp>
        <p:nvSpPr>
          <p:cNvPr id="492" name="Rectangle 491"/>
          <p:cNvSpPr/>
          <p:nvPr/>
        </p:nvSpPr>
        <p:spPr>
          <a:xfrm>
            <a:off x="7158974" y="5108114"/>
            <a:ext cx="2614115" cy="507831"/>
          </a:xfrm>
          <a:prstGeom prst="rect">
            <a:avLst/>
          </a:prstGeom>
        </p:spPr>
        <p:txBody>
          <a:bodyPr wrap="square">
            <a:spAutoFit/>
          </a:bodyPr>
          <a:lstStyle/>
          <a:p>
            <a:pPr defTabSz="870832">
              <a:spcBef>
                <a:spcPct val="0"/>
              </a:spcBef>
              <a:defRPr/>
            </a:pPr>
            <a:r>
              <a:rPr lang="en-US" sz="1600" b="1" kern="0" err="1">
                <a:solidFill>
                  <a:srgbClr val="006A4D"/>
                </a:solidFill>
                <a:latin typeface="+mj-lt"/>
                <a:ea typeface="Times New Roman" charset="0"/>
                <a:cs typeface="Arial" panose="020B0604020202020204" pitchFamily="34" charset="0"/>
              </a:rPr>
              <a:t>OneModernize</a:t>
            </a:r>
            <a:endParaRPr lang="en-US" sz="1100" kern="0">
              <a:solidFill>
                <a:srgbClr val="006A4D"/>
              </a:solidFill>
              <a:latin typeface="+mj-lt"/>
              <a:ea typeface="ＭＳ Ｐゴシック" pitchFamily="-106" charset="-128"/>
              <a:cs typeface="Calibri" panose="020F0502020204030204" pitchFamily="34" charset="0"/>
            </a:endParaRPr>
          </a:p>
          <a:p>
            <a:pPr defTabSz="870832">
              <a:spcBef>
                <a:spcPct val="0"/>
              </a:spcBef>
              <a:defRPr/>
            </a:pPr>
            <a:r>
              <a:rPr lang="en-US" sz="1100" kern="0">
                <a:solidFill>
                  <a:srgbClr val="000000"/>
                </a:solidFill>
                <a:latin typeface="+mj-lt"/>
                <a:ea typeface="ＭＳ Ｐゴシック" pitchFamily="-106" charset="-128"/>
                <a:cs typeface="Calibri" panose="020F0502020204030204" pitchFamily="34" charset="0"/>
              </a:rPr>
              <a:t>App. Modernize framework</a:t>
            </a:r>
          </a:p>
        </p:txBody>
      </p:sp>
      <p:sp>
        <p:nvSpPr>
          <p:cNvPr id="494" name="Rectangle 493"/>
          <p:cNvSpPr/>
          <p:nvPr/>
        </p:nvSpPr>
        <p:spPr>
          <a:xfrm>
            <a:off x="5640249" y="5097792"/>
            <a:ext cx="2614115" cy="502766"/>
          </a:xfrm>
          <a:prstGeom prst="rect">
            <a:avLst/>
          </a:prstGeom>
        </p:spPr>
        <p:txBody>
          <a:bodyPr wrap="square">
            <a:spAutoFit/>
          </a:bodyPr>
          <a:lstStyle/>
          <a:p>
            <a:pPr defTabSz="870832">
              <a:spcBef>
                <a:spcPct val="0"/>
              </a:spcBef>
              <a:defRPr/>
            </a:pPr>
            <a:r>
              <a:rPr lang="en-US" sz="1600" b="1" kern="0" err="1">
                <a:solidFill>
                  <a:srgbClr val="006A4D"/>
                </a:solidFill>
                <a:latin typeface="+mj-lt"/>
                <a:ea typeface="Times New Roman" charset="0"/>
                <a:cs typeface="Arial" panose="020B0604020202020204" pitchFamily="34" charset="0"/>
              </a:rPr>
              <a:t>OneDevOps</a:t>
            </a:r>
            <a:endParaRPr lang="en-US" sz="1600" b="1" kern="0">
              <a:solidFill>
                <a:srgbClr val="006A4D"/>
              </a:solidFill>
              <a:latin typeface="+mj-lt"/>
              <a:ea typeface="Times New Roman" charset="0"/>
              <a:cs typeface="Arial" panose="020B0604020202020204" pitchFamily="34" charset="0"/>
            </a:endParaRPr>
          </a:p>
          <a:p>
            <a:pPr defTabSz="870832">
              <a:spcBef>
                <a:spcPct val="0"/>
              </a:spcBef>
              <a:defRPr/>
            </a:pPr>
            <a:r>
              <a:rPr lang="en-US" sz="1067">
                <a:solidFill>
                  <a:srgbClr val="000000"/>
                </a:solidFill>
                <a:latin typeface="+mj-lt"/>
                <a:ea typeface="ＭＳ Ｐゴシック" pitchFamily="-106" charset="-128"/>
                <a:cs typeface="Calibri" panose="020F0502020204030204" pitchFamily="34" charset="0"/>
              </a:rPr>
              <a:t>DevOps accelerator</a:t>
            </a:r>
          </a:p>
        </p:txBody>
      </p:sp>
      <p:sp>
        <p:nvSpPr>
          <p:cNvPr id="496" name="Rectangle 495">
            <a:extLst>
              <a:ext uri="{FF2B5EF4-FFF2-40B4-BE49-F238E27FC236}">
                <a16:creationId xmlns:a16="http://schemas.microsoft.com/office/drawing/2014/main" id="{C8A44E54-DAC7-4D48-858E-68214A3FAD00}"/>
              </a:ext>
            </a:extLst>
          </p:cNvPr>
          <p:cNvSpPr/>
          <p:nvPr/>
        </p:nvSpPr>
        <p:spPr>
          <a:xfrm>
            <a:off x="5663804" y="5652972"/>
            <a:ext cx="1577888" cy="492443"/>
          </a:xfrm>
          <a:prstGeom prst="rect">
            <a:avLst/>
          </a:prstGeom>
        </p:spPr>
        <p:txBody>
          <a:bodyPr wrap="square">
            <a:spAutoFit/>
          </a:bodyPr>
          <a:lstStyle/>
          <a:p>
            <a:pPr defTabSz="870832">
              <a:spcBef>
                <a:spcPct val="0"/>
              </a:spcBef>
              <a:defRPr/>
            </a:pPr>
            <a:r>
              <a:rPr lang="en-US" sz="1600" b="1" kern="0">
                <a:solidFill>
                  <a:srgbClr val="006A4D"/>
                </a:solidFill>
                <a:latin typeface="+mj-lt"/>
                <a:ea typeface="Times New Roman" charset="0"/>
                <a:cs typeface="Arial" panose="020B0604020202020204" pitchFamily="34" charset="0"/>
              </a:rPr>
              <a:t>VSM</a:t>
            </a:r>
          </a:p>
          <a:p>
            <a:pPr defTabSz="457027">
              <a:defRPr/>
            </a:pPr>
            <a:r>
              <a:rPr lang="en-US" sz="1000">
                <a:solidFill>
                  <a:srgbClr val="000000"/>
                </a:solidFill>
                <a:latin typeface="+mj-lt"/>
                <a:ea typeface="ＭＳ Ｐゴシック" pitchFamily="-106" charset="-128"/>
                <a:cs typeface="Calibri" panose="020F0502020204030204" pitchFamily="34" charset="0"/>
              </a:rPr>
              <a:t>Cloud Assessment </a:t>
            </a:r>
          </a:p>
        </p:txBody>
      </p:sp>
      <p:sp>
        <p:nvSpPr>
          <p:cNvPr id="497" name="Rectangle 496">
            <a:extLst>
              <a:ext uri="{FF2B5EF4-FFF2-40B4-BE49-F238E27FC236}">
                <a16:creationId xmlns:a16="http://schemas.microsoft.com/office/drawing/2014/main" id="{0FDAB5F9-5C90-2E46-A058-2D04C7C29665}"/>
              </a:ext>
            </a:extLst>
          </p:cNvPr>
          <p:cNvSpPr/>
          <p:nvPr/>
        </p:nvSpPr>
        <p:spPr>
          <a:xfrm>
            <a:off x="7137172" y="5645277"/>
            <a:ext cx="1987865" cy="507831"/>
          </a:xfrm>
          <a:prstGeom prst="rect">
            <a:avLst/>
          </a:prstGeom>
        </p:spPr>
        <p:txBody>
          <a:bodyPr wrap="square">
            <a:spAutoFit/>
          </a:bodyPr>
          <a:lstStyle/>
          <a:p>
            <a:pPr defTabSz="457027">
              <a:defRPr/>
            </a:pPr>
            <a:r>
              <a:rPr lang="en-US" sz="1600" b="1" kern="0">
                <a:solidFill>
                  <a:srgbClr val="006A4D"/>
                </a:solidFill>
                <a:latin typeface="+mj-lt"/>
                <a:ea typeface="Times New Roman" charset="0"/>
                <a:cs typeface="Arial" panose="020B0604020202020204" pitchFamily="34" charset="0"/>
              </a:rPr>
              <a:t>COSMOS </a:t>
            </a:r>
          </a:p>
          <a:p>
            <a:pPr defTabSz="457027">
              <a:defRPr/>
            </a:pPr>
            <a:r>
              <a:rPr lang="en-US" sz="1100" kern="0">
                <a:solidFill>
                  <a:srgbClr val="000000"/>
                </a:solidFill>
                <a:latin typeface="+mj-lt"/>
                <a:ea typeface="ＭＳ Ｐゴシック" pitchFamily="-106" charset="-128"/>
                <a:cs typeface="Calibri" panose="020F0502020204030204" pitchFamily="34" charset="0"/>
              </a:rPr>
              <a:t>Micro Services Development</a:t>
            </a:r>
          </a:p>
        </p:txBody>
      </p:sp>
      <p:sp>
        <p:nvSpPr>
          <p:cNvPr id="499" name="Rectangle 498"/>
          <p:cNvSpPr/>
          <p:nvPr/>
        </p:nvSpPr>
        <p:spPr>
          <a:xfrm>
            <a:off x="338107" y="3535917"/>
            <a:ext cx="11450196" cy="1080593"/>
          </a:xfrm>
          <a:prstGeom prst="rect">
            <a:avLst/>
          </a:prstGeom>
          <a:solidFill>
            <a:schemeClr val="bg1"/>
          </a:solidFill>
          <a:ln w="9525" cap="flat" cmpd="sng" algn="ctr">
            <a:noFill/>
            <a:prstDash val="solid"/>
          </a:ln>
          <a:effectLst/>
        </p:spPr>
        <p:txBody>
          <a:bodyPr rtlCol="0" anchor="ctr"/>
          <a:lstStyle/>
          <a:p>
            <a:pPr algn="ctr" defTabSz="812437"/>
            <a:endParaRPr lang="en-US" sz="2133" kern="0">
              <a:solidFill>
                <a:srgbClr val="000000"/>
              </a:solidFill>
              <a:latin typeface="+mj-lt"/>
            </a:endParaRPr>
          </a:p>
        </p:txBody>
      </p:sp>
      <p:pic>
        <p:nvPicPr>
          <p:cNvPr id="500" name="Picture 4" descr="Preview"/>
          <p:cNvPicPr>
            <a:picLocks noChangeAspect="1" noChangeArrowheads="1"/>
          </p:cNvPicPr>
          <p:nvPr/>
        </p:nvPicPr>
        <p:blipFill>
          <a:blip r:embed="rId11" cstate="print">
            <a:biLevel thresh="75000"/>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99682" y="3765105"/>
            <a:ext cx="288920" cy="298944"/>
          </a:xfrm>
          <a:prstGeom prst="rect">
            <a:avLst/>
          </a:prstGeom>
          <a:noFill/>
          <a:extLst>
            <a:ext uri="{909E8E84-426E-40DD-AFC4-6F175D3DCCD1}">
              <a14:hiddenFill xmlns:a14="http://schemas.microsoft.com/office/drawing/2010/main">
                <a:solidFill>
                  <a:srgbClr val="FFFFFF"/>
                </a:solidFill>
              </a14:hiddenFill>
            </a:ext>
          </a:extLst>
        </p:spPr>
      </p:pic>
      <p:pic>
        <p:nvPicPr>
          <p:cNvPr id="502" name="Picture 8" descr="Preview"/>
          <p:cNvPicPr>
            <a:picLocks noChangeAspect="1" noChangeArrowheads="1"/>
          </p:cNvPicPr>
          <p:nvPr/>
        </p:nvPicPr>
        <p:blipFill>
          <a:blip r:embed="rId13" cstate="print">
            <a:biLevel thresh="75000"/>
            <a:extLst>
              <a:ext uri="{BEBA8EAE-BF5A-486C-A8C5-ECC9F3942E4B}">
                <a14:imgProps xmlns:a14="http://schemas.microsoft.com/office/drawing/2010/main">
                  <a14:imgLayer r:embed="rId1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874641" y="3715305"/>
            <a:ext cx="370323" cy="398547"/>
          </a:xfrm>
          <a:prstGeom prst="rect">
            <a:avLst/>
          </a:prstGeom>
          <a:noFill/>
          <a:extLst>
            <a:ext uri="{909E8E84-426E-40DD-AFC4-6F175D3DCCD1}">
              <a14:hiddenFill xmlns:a14="http://schemas.microsoft.com/office/drawing/2010/main">
                <a:solidFill>
                  <a:srgbClr val="FFFFFF"/>
                </a:solidFill>
              </a14:hiddenFill>
            </a:ext>
          </a:extLst>
        </p:spPr>
      </p:pic>
      <p:pic>
        <p:nvPicPr>
          <p:cNvPr id="503" name="Picture 5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931003" y="3744494"/>
            <a:ext cx="340172" cy="340172"/>
          </a:xfrm>
          <a:prstGeom prst="rect">
            <a:avLst/>
          </a:prstGeom>
        </p:spPr>
      </p:pic>
      <p:pic>
        <p:nvPicPr>
          <p:cNvPr id="504" name="Picture 4" descr="Related image"/>
          <p:cNvPicPr>
            <a:picLocks noChangeAspect="1" noChangeArrowheads="1"/>
          </p:cNvPicPr>
          <p:nvPr/>
        </p:nvPicPr>
        <p:blipFill rotWithShape="1">
          <a:blip r:embed="rId16" cstate="email">
            <a:clrChange>
              <a:clrFrom>
                <a:srgbClr val="181214"/>
              </a:clrFrom>
              <a:clrTo>
                <a:srgbClr val="181214">
                  <a:alpha val="0"/>
                </a:srgbClr>
              </a:clrTo>
            </a:clrChange>
            <a:biLevel thresh="75000"/>
            <a:extLst>
              <a:ext uri="{BEBA8EAE-BF5A-486C-A8C5-ECC9F3942E4B}">
                <a14:imgProps xmlns:a14="http://schemas.microsoft.com/office/drawing/2010/main">
                  <a14:imgLayer r:embed="rId17">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b="14966"/>
          <a:stretch/>
        </p:blipFill>
        <p:spPr bwMode="auto">
          <a:xfrm>
            <a:off x="9957214" y="3775197"/>
            <a:ext cx="365760" cy="278767"/>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504"/>
          <p:cNvPicPr>
            <a:picLocks noChangeAspect="1"/>
          </p:cNvPicPr>
          <p:nvPr/>
        </p:nvPicPr>
        <p:blipFill>
          <a:blip r:embed="rId18" cstate="print">
            <a:biLevel thresh="7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009013" y="3776629"/>
            <a:ext cx="266719" cy="275903"/>
          </a:xfrm>
          <a:prstGeom prst="rect">
            <a:avLst/>
          </a:prstGeom>
        </p:spPr>
      </p:pic>
      <p:pic>
        <p:nvPicPr>
          <p:cNvPr id="506" name="Picture 505"/>
          <p:cNvPicPr>
            <a:picLocks noChangeAspect="1"/>
          </p:cNvPicPr>
          <p:nvPr/>
        </p:nvPicPr>
        <p:blipFill>
          <a:blip r:embed="rId20" cstate="screen">
            <a:biLevel thresh="75000"/>
            <a:extLst>
              <a:ext uri="{28A0092B-C50C-407E-A947-70E740481C1C}">
                <a14:useLocalDpi xmlns:a14="http://schemas.microsoft.com/office/drawing/2010/main"/>
              </a:ext>
            </a:extLst>
          </a:blip>
          <a:stretch>
            <a:fillRect/>
          </a:stretch>
        </p:blipFill>
        <p:spPr>
          <a:xfrm>
            <a:off x="5854866" y="3781201"/>
            <a:ext cx="365067" cy="266752"/>
          </a:xfrm>
          <a:prstGeom prst="rect">
            <a:avLst/>
          </a:prstGeom>
        </p:spPr>
      </p:pic>
      <p:pic>
        <p:nvPicPr>
          <p:cNvPr id="507" name="Picture 506"/>
          <p:cNvPicPr>
            <a:picLocks noChangeAspect="1"/>
          </p:cNvPicPr>
          <p:nvPr/>
        </p:nvPicPr>
        <p:blipFill>
          <a:blip r:embed="rId21" cstate="screen">
            <a:biLevel thresh="75000"/>
            <a:extLst>
              <a:ext uri="{28A0092B-C50C-407E-A947-70E740481C1C}">
                <a14:useLocalDpi xmlns:a14="http://schemas.microsoft.com/office/drawing/2010/main"/>
              </a:ext>
            </a:extLst>
          </a:blip>
          <a:stretch>
            <a:fillRect/>
          </a:stretch>
        </p:blipFill>
        <p:spPr>
          <a:xfrm>
            <a:off x="4192786" y="3748504"/>
            <a:ext cx="311979" cy="332149"/>
          </a:xfrm>
          <a:prstGeom prst="rect">
            <a:avLst/>
          </a:prstGeom>
        </p:spPr>
      </p:pic>
      <p:pic>
        <p:nvPicPr>
          <p:cNvPr id="508" name="Picture 507"/>
          <p:cNvPicPr>
            <a:picLocks noChangeAspect="1"/>
          </p:cNvPicPr>
          <p:nvPr/>
        </p:nvPicPr>
        <p:blipFill>
          <a:blip r:embed="rId22" cstate="screen">
            <a:biLevel thresh="75000"/>
            <a:extLst>
              <a:ext uri="{28A0092B-C50C-407E-A947-70E740481C1C}">
                <a14:useLocalDpi xmlns:a14="http://schemas.microsoft.com/office/drawing/2010/main"/>
              </a:ext>
            </a:extLst>
          </a:blip>
          <a:stretch>
            <a:fillRect/>
          </a:stretch>
        </p:blipFill>
        <p:spPr>
          <a:xfrm>
            <a:off x="3428479" y="3723757"/>
            <a:ext cx="373111" cy="381647"/>
          </a:xfrm>
          <a:prstGeom prst="rect">
            <a:avLst/>
          </a:prstGeom>
        </p:spPr>
      </p:pic>
      <p:pic>
        <p:nvPicPr>
          <p:cNvPr id="509" name="Picture 508"/>
          <p:cNvPicPr>
            <a:picLocks noChangeAspect="1"/>
          </p:cNvPicPr>
          <p:nvPr/>
        </p:nvPicPr>
        <p:blipFill>
          <a:blip r:embed="rId23" cstate="screen">
            <a:clrChange>
              <a:clrFrom>
                <a:srgbClr val="00060C">
                  <a:alpha val="50196"/>
                </a:srgbClr>
              </a:clrFrom>
              <a:clrTo>
                <a:srgbClr val="00060C">
                  <a:alpha val="0"/>
                </a:srgbClr>
              </a:clrTo>
            </a:clrChange>
            <a:biLevel thresh="75000"/>
            <a:extLst>
              <a:ext uri="{28A0092B-C50C-407E-A947-70E740481C1C}">
                <a14:useLocalDpi xmlns:a14="http://schemas.microsoft.com/office/drawing/2010/main"/>
              </a:ext>
            </a:extLst>
          </a:blip>
          <a:stretch>
            <a:fillRect/>
          </a:stretch>
        </p:blipFill>
        <p:spPr>
          <a:xfrm>
            <a:off x="2593488" y="3694592"/>
            <a:ext cx="419316" cy="439977"/>
          </a:xfrm>
          <a:prstGeom prst="rect">
            <a:avLst/>
          </a:prstGeom>
        </p:spPr>
      </p:pic>
      <p:pic>
        <p:nvPicPr>
          <p:cNvPr id="510" name="Picture 2" descr="Image result for bulb idea black icon transparent"/>
          <p:cNvPicPr>
            <a:picLocks noChangeAspect="1" noChangeArrowheads="1"/>
          </p:cNvPicPr>
          <p:nvPr/>
        </p:nvPicPr>
        <p:blipFill>
          <a:blip r:embed="rId24" cstate="screen">
            <a:biLevel thresh="75000"/>
            <a:extLst>
              <a:ext uri="{28A0092B-C50C-407E-A947-70E740481C1C}">
                <a14:useLocalDpi xmlns:a14="http://schemas.microsoft.com/office/drawing/2010/main"/>
              </a:ext>
            </a:extLst>
          </a:blip>
          <a:srcRect/>
          <a:stretch>
            <a:fillRect/>
          </a:stretch>
        </p:blipFill>
        <p:spPr bwMode="auto">
          <a:xfrm>
            <a:off x="721741" y="3773673"/>
            <a:ext cx="297189" cy="281815"/>
          </a:xfrm>
          <a:prstGeom prst="rect">
            <a:avLst/>
          </a:prstGeom>
          <a:extLst>
            <a:ext uri="{909E8E84-426E-40DD-AFC4-6F175D3DCCD1}">
              <a14:hiddenFill xmlns:a14="http://schemas.microsoft.com/office/drawing/2010/main">
                <a:solidFill>
                  <a:srgbClr val="FFFFFF"/>
                </a:solidFill>
              </a14:hiddenFill>
            </a:ext>
          </a:extLst>
        </p:spPr>
      </p:pic>
      <p:pic>
        <p:nvPicPr>
          <p:cNvPr id="511" name="Picture 510"/>
          <p:cNvPicPr>
            <a:picLocks noChangeAspect="1"/>
          </p:cNvPicPr>
          <p:nvPr/>
        </p:nvPicPr>
        <p:blipFill>
          <a:blip r:embed="rId25" cstate="screen">
            <a:clrChange>
              <a:clrFrom>
                <a:srgbClr val="FFFDDB"/>
              </a:clrFrom>
              <a:clrTo>
                <a:srgbClr val="FFFDDB">
                  <a:alpha val="0"/>
                </a:srgbClr>
              </a:clrTo>
            </a:clrChange>
            <a:biLevel thresh="75000"/>
            <a:extLst>
              <a:ext uri="{28A0092B-C50C-407E-A947-70E740481C1C}">
                <a14:useLocalDpi xmlns:a14="http://schemas.microsoft.com/office/drawing/2010/main"/>
              </a:ext>
            </a:extLst>
          </a:blip>
          <a:stretch>
            <a:fillRect/>
          </a:stretch>
        </p:blipFill>
        <p:spPr>
          <a:xfrm>
            <a:off x="5057073" y="3731697"/>
            <a:ext cx="289093" cy="365760"/>
          </a:xfrm>
          <a:prstGeom prst="rect">
            <a:avLst/>
          </a:prstGeom>
        </p:spPr>
      </p:pic>
      <p:pic>
        <p:nvPicPr>
          <p:cNvPr id="512" name="Picture 20" descr="Image result for supply chain icon"/>
          <p:cNvPicPr>
            <a:picLocks noChangeAspect="1" noChangeArrowheads="1"/>
          </p:cNvPicPr>
          <p:nvPr/>
        </p:nvPicPr>
        <p:blipFill>
          <a:blip r:embed="rId26" cstate="screen">
            <a:biLevel thresh="75000"/>
            <a:extLst>
              <a:ext uri="{28A0092B-C50C-407E-A947-70E740481C1C}">
                <a14:useLocalDpi xmlns:a14="http://schemas.microsoft.com/office/drawing/2010/main"/>
              </a:ext>
            </a:extLst>
          </a:blip>
          <a:srcRect/>
          <a:stretch>
            <a:fillRect/>
          </a:stretch>
        </p:blipFill>
        <p:spPr bwMode="auto">
          <a:xfrm>
            <a:off x="1555052" y="3720572"/>
            <a:ext cx="495316" cy="388017"/>
          </a:xfrm>
          <a:prstGeom prst="rect">
            <a:avLst/>
          </a:prstGeom>
          <a:noFill/>
          <a:extLst>
            <a:ext uri="{909E8E84-426E-40DD-AFC4-6F175D3DCCD1}">
              <a14:hiddenFill xmlns:a14="http://schemas.microsoft.com/office/drawing/2010/main">
                <a:solidFill>
                  <a:srgbClr val="FFFFFF"/>
                </a:solidFill>
              </a14:hiddenFill>
            </a:ext>
          </a:extLst>
        </p:spPr>
      </p:pic>
      <p:sp>
        <p:nvSpPr>
          <p:cNvPr id="513" name="TextBox 512"/>
          <p:cNvSpPr txBox="1"/>
          <p:nvPr/>
        </p:nvSpPr>
        <p:spPr>
          <a:xfrm>
            <a:off x="5526595" y="4104336"/>
            <a:ext cx="1013468" cy="379463"/>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Customer</a:t>
            </a:r>
          </a:p>
          <a:p>
            <a:pPr algn="ctr" defTabSz="1625358">
              <a:defRPr/>
            </a:pPr>
            <a:r>
              <a:rPr lang="en-US" sz="933" kern="0">
                <a:solidFill>
                  <a:srgbClr val="000000"/>
                </a:solidFill>
                <a:latin typeface="+mj-lt"/>
                <a:cs typeface="Calibri" panose="020F0502020204030204" pitchFamily="34" charset="0"/>
              </a:rPr>
              <a:t>Management</a:t>
            </a:r>
          </a:p>
        </p:txBody>
      </p:sp>
      <p:sp>
        <p:nvSpPr>
          <p:cNvPr id="514" name="TextBox 513"/>
          <p:cNvSpPr txBox="1"/>
          <p:nvPr/>
        </p:nvSpPr>
        <p:spPr>
          <a:xfrm>
            <a:off x="6747368" y="4176151"/>
            <a:ext cx="593547" cy="235898"/>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Travel</a:t>
            </a:r>
          </a:p>
        </p:txBody>
      </p:sp>
      <p:sp>
        <p:nvSpPr>
          <p:cNvPr id="515" name="TextBox 514"/>
          <p:cNvSpPr txBox="1"/>
          <p:nvPr/>
        </p:nvSpPr>
        <p:spPr>
          <a:xfrm>
            <a:off x="7583820" y="4176151"/>
            <a:ext cx="951963" cy="235898"/>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Hospitality</a:t>
            </a:r>
          </a:p>
        </p:txBody>
      </p:sp>
      <p:sp>
        <p:nvSpPr>
          <p:cNvPr id="517" name="TextBox 516"/>
          <p:cNvSpPr txBox="1"/>
          <p:nvPr/>
        </p:nvSpPr>
        <p:spPr>
          <a:xfrm>
            <a:off x="8595422" y="4104336"/>
            <a:ext cx="987255" cy="379463"/>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Food &amp; Beverages</a:t>
            </a:r>
          </a:p>
        </p:txBody>
      </p:sp>
      <p:sp>
        <p:nvSpPr>
          <p:cNvPr id="518" name="TextBox 517"/>
          <p:cNvSpPr txBox="1"/>
          <p:nvPr/>
        </p:nvSpPr>
        <p:spPr>
          <a:xfrm>
            <a:off x="9642317" y="4104337"/>
            <a:ext cx="987255" cy="379463"/>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Beauty &amp; Cosmetics</a:t>
            </a:r>
          </a:p>
        </p:txBody>
      </p:sp>
      <p:sp>
        <p:nvSpPr>
          <p:cNvPr id="519" name="TextBox 518"/>
          <p:cNvSpPr txBox="1"/>
          <p:nvPr/>
        </p:nvSpPr>
        <p:spPr>
          <a:xfrm>
            <a:off x="10529069" y="4104336"/>
            <a:ext cx="1135403" cy="379463"/>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Personal Care &amp; Electronics</a:t>
            </a:r>
          </a:p>
        </p:txBody>
      </p:sp>
      <p:sp>
        <p:nvSpPr>
          <p:cNvPr id="520" name="TextBox 519"/>
          <p:cNvSpPr txBox="1"/>
          <p:nvPr/>
        </p:nvSpPr>
        <p:spPr>
          <a:xfrm>
            <a:off x="421539" y="4104336"/>
            <a:ext cx="1002183" cy="379463"/>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Product Development</a:t>
            </a:r>
          </a:p>
        </p:txBody>
      </p:sp>
      <p:sp>
        <p:nvSpPr>
          <p:cNvPr id="521" name="TextBox 520"/>
          <p:cNvSpPr txBox="1"/>
          <p:nvPr/>
        </p:nvSpPr>
        <p:spPr>
          <a:xfrm>
            <a:off x="2247481" y="4176151"/>
            <a:ext cx="1086211" cy="235898"/>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Merchandizing</a:t>
            </a:r>
            <a:endParaRPr lang="en-US" sz="1333" kern="0">
              <a:solidFill>
                <a:srgbClr val="000000"/>
              </a:solidFill>
              <a:latin typeface="+mj-lt"/>
              <a:cs typeface="Calibri" panose="020F0502020204030204" pitchFamily="34" charset="0"/>
            </a:endParaRPr>
          </a:p>
        </p:txBody>
      </p:sp>
      <p:sp>
        <p:nvSpPr>
          <p:cNvPr id="522" name="TextBox 521"/>
          <p:cNvSpPr txBox="1"/>
          <p:nvPr/>
        </p:nvSpPr>
        <p:spPr>
          <a:xfrm>
            <a:off x="3233191" y="4104336"/>
            <a:ext cx="876655" cy="379463"/>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Store </a:t>
            </a:r>
          </a:p>
          <a:p>
            <a:pPr algn="ctr" defTabSz="1625358">
              <a:defRPr/>
            </a:pPr>
            <a:r>
              <a:rPr lang="en-US" sz="933" kern="0">
                <a:solidFill>
                  <a:srgbClr val="000000"/>
                </a:solidFill>
                <a:latin typeface="+mj-lt"/>
                <a:cs typeface="Calibri" panose="020F0502020204030204" pitchFamily="34" charset="0"/>
              </a:rPr>
              <a:t>Operations</a:t>
            </a:r>
          </a:p>
        </p:txBody>
      </p:sp>
      <p:sp>
        <p:nvSpPr>
          <p:cNvPr id="523" name="TextBox 522"/>
          <p:cNvSpPr txBox="1"/>
          <p:nvPr/>
        </p:nvSpPr>
        <p:spPr>
          <a:xfrm>
            <a:off x="4009341" y="4104336"/>
            <a:ext cx="834675" cy="379463"/>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Multi </a:t>
            </a:r>
          </a:p>
          <a:p>
            <a:pPr algn="ctr" defTabSz="1625358">
              <a:defRPr/>
            </a:pPr>
            <a:r>
              <a:rPr lang="en-US" sz="933" kern="0">
                <a:solidFill>
                  <a:srgbClr val="000000"/>
                </a:solidFill>
                <a:latin typeface="+mj-lt"/>
                <a:cs typeface="Calibri" panose="020F0502020204030204" pitchFamily="34" charset="0"/>
              </a:rPr>
              <a:t>Channel</a:t>
            </a:r>
          </a:p>
        </p:txBody>
      </p:sp>
      <p:sp>
        <p:nvSpPr>
          <p:cNvPr id="524" name="TextBox 523"/>
          <p:cNvSpPr txBox="1"/>
          <p:nvPr/>
        </p:nvSpPr>
        <p:spPr>
          <a:xfrm>
            <a:off x="4743512" y="4104336"/>
            <a:ext cx="883584" cy="379463"/>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Sales &amp; </a:t>
            </a:r>
          </a:p>
          <a:p>
            <a:pPr algn="ctr" defTabSz="1625358">
              <a:defRPr/>
            </a:pPr>
            <a:r>
              <a:rPr lang="en-US" sz="933" kern="0">
                <a:solidFill>
                  <a:srgbClr val="000000"/>
                </a:solidFill>
                <a:latin typeface="+mj-lt"/>
                <a:cs typeface="Calibri" panose="020F0502020204030204" pitchFamily="34" charset="0"/>
              </a:rPr>
              <a:t>Marketing </a:t>
            </a:r>
          </a:p>
        </p:txBody>
      </p:sp>
      <p:sp>
        <p:nvSpPr>
          <p:cNvPr id="525" name="TextBox 524"/>
          <p:cNvSpPr txBox="1"/>
          <p:nvPr/>
        </p:nvSpPr>
        <p:spPr>
          <a:xfrm>
            <a:off x="1323218" y="4104337"/>
            <a:ext cx="1024767" cy="379463"/>
          </a:xfrm>
          <a:prstGeom prst="rect">
            <a:avLst/>
          </a:prstGeom>
          <a:noFill/>
        </p:spPr>
        <p:txBody>
          <a:bodyPr wrap="square" rtlCol="0">
            <a:spAutoFit/>
          </a:bodyPr>
          <a:lstStyle/>
          <a:p>
            <a:pPr algn="ctr" defTabSz="1625358">
              <a:defRPr/>
            </a:pPr>
            <a:r>
              <a:rPr lang="en-US" sz="933" kern="0">
                <a:solidFill>
                  <a:srgbClr val="000000"/>
                </a:solidFill>
                <a:latin typeface="+mj-lt"/>
                <a:cs typeface="Calibri" panose="020F0502020204030204" pitchFamily="34" charset="0"/>
              </a:rPr>
              <a:t>Supply Chain Management</a:t>
            </a:r>
          </a:p>
        </p:txBody>
      </p:sp>
      <p:cxnSp>
        <p:nvCxnSpPr>
          <p:cNvPr id="5" name="Straight Connector 4"/>
          <p:cNvCxnSpPr/>
          <p:nvPr/>
        </p:nvCxnSpPr>
        <p:spPr>
          <a:xfrm>
            <a:off x="6549178" y="3744494"/>
            <a:ext cx="0" cy="73930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962847" y="1262908"/>
            <a:ext cx="0" cy="777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5486848" y="1262908"/>
            <a:ext cx="0" cy="777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010849" y="1262908"/>
            <a:ext cx="0" cy="777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534850" y="1262908"/>
            <a:ext cx="0" cy="777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0058851" y="1262908"/>
            <a:ext cx="0" cy="777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76ECF7F8-3398-9A42-B958-40F01E545653}"/>
              </a:ext>
            </a:extLst>
          </p:cNvPr>
          <p:cNvSpPr txBox="1"/>
          <p:nvPr/>
        </p:nvSpPr>
        <p:spPr bwMode="auto">
          <a:xfrm>
            <a:off x="3479059" y="2386808"/>
            <a:ext cx="5351640" cy="288220"/>
          </a:xfrm>
          <a:prstGeom prst="rect">
            <a:avLst/>
          </a:prstGeom>
          <a:noFill/>
          <a:ln w="6350">
            <a:solidFill>
              <a:schemeClr val="tx1"/>
            </a:solidFill>
            <a:miter lim="800000"/>
            <a:headEnd/>
            <a:tailEnd/>
          </a:ln>
        </p:spPr>
        <p:txBody>
          <a:bodyPr wrap="square" bIns="36576" rtlCol="0" anchor="ctr">
            <a:prstTxWarp prst="textNoShape">
              <a:avLst/>
            </a:prstTxWarp>
            <a:spAutoFit/>
          </a:bodyPr>
          <a:lstStyle/>
          <a:p>
            <a:pPr algn="ctr" eaLnBrk="0" hangingPunct="0"/>
            <a:r>
              <a:rPr lang="en-US" sz="1333" b="1" spc="133">
                <a:latin typeface="+mj-lt"/>
                <a:ea typeface="Avenir Next" charset="0"/>
                <a:cs typeface="Avenir Next" charset="0"/>
              </a:rPr>
              <a:t>KEY OFFERINGS</a:t>
            </a:r>
            <a:endParaRPr lang="en-US" sz="1600" b="1" spc="133">
              <a:latin typeface="+mj-lt"/>
              <a:ea typeface="Avenir Next" charset="0"/>
              <a:cs typeface="Avenir Next" charset="0"/>
            </a:endParaRPr>
          </a:p>
        </p:txBody>
      </p:sp>
    </p:spTree>
    <p:extLst>
      <p:ext uri="{BB962C8B-B14F-4D97-AF65-F5344CB8AC3E}">
        <p14:creationId xmlns:p14="http://schemas.microsoft.com/office/powerpoint/2010/main" val="394933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6100" y="3429000"/>
            <a:ext cx="12192000" cy="1569660"/>
          </a:xfrm>
          <a:prstGeom prst="rect">
            <a:avLst/>
          </a:prstGeom>
          <a:noFill/>
        </p:spPr>
        <p:txBody>
          <a:bodyPr wrap="square" rtlCol="0">
            <a:spAutoFit/>
          </a:bodyPr>
          <a:lstStyle/>
          <a:p>
            <a:r>
              <a:rPr lang="en-US" sz="9600" b="1">
                <a:solidFill>
                  <a:srgbClr val="FFFFFF"/>
                </a:solidFill>
                <a:ea typeface="Avenir Book" charset="0"/>
                <a:cs typeface="Avenir Black"/>
              </a:rPr>
              <a:t>THANK YOU</a:t>
            </a:r>
          </a:p>
        </p:txBody>
      </p:sp>
      <p:cxnSp>
        <p:nvCxnSpPr>
          <p:cNvPr id="9" name="Straight Connector 8">
            <a:extLst>
              <a:ext uri="{FF2B5EF4-FFF2-40B4-BE49-F238E27FC236}">
                <a16:creationId xmlns:a16="http://schemas.microsoft.com/office/drawing/2014/main" id="{C7896834-90D0-FB49-8429-5969F7EA6F96}"/>
              </a:ext>
            </a:extLst>
          </p:cNvPr>
          <p:cNvCxnSpPr/>
          <p:nvPr/>
        </p:nvCxnSpPr>
        <p:spPr>
          <a:xfrm>
            <a:off x="1255488" y="5515309"/>
            <a:ext cx="1095513" cy="0"/>
          </a:xfrm>
          <a:prstGeom prst="line">
            <a:avLst/>
          </a:prstGeom>
          <a:ln w="76200">
            <a:solidFill>
              <a:srgbClr val="006A4D"/>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5968B12-F8F0-0B4F-874F-3BF6437D1158}"/>
              </a:ext>
            </a:extLst>
          </p:cNvPr>
          <p:cNvSpPr>
            <a:spLocks noGrp="1"/>
          </p:cNvSpPr>
          <p:nvPr>
            <p:ph type="sldNum" sz="quarter" idx="12"/>
          </p:nvPr>
        </p:nvSpPr>
        <p:spPr/>
        <p:txBody>
          <a:bodyPr/>
          <a:lstStyle/>
          <a:p>
            <a:fld id="{CDEE2954-54E9-4846-B9AA-9D6731F553AF}" type="slidenum">
              <a:rPr lang="en-US" smtClean="0"/>
              <a:pPr/>
              <a:t>53</a:t>
            </a:fld>
            <a:endParaRPr lang="en-US"/>
          </a:p>
        </p:txBody>
      </p:sp>
    </p:spTree>
    <p:extLst>
      <p:ext uri="{BB962C8B-B14F-4D97-AF65-F5344CB8AC3E}">
        <p14:creationId xmlns:p14="http://schemas.microsoft.com/office/powerpoint/2010/main" val="254145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DEE2954-54E9-4846-B9AA-9D6731F553AF}" type="slidenum">
              <a:rPr lang="en-US" smtClean="0"/>
              <a:pPr/>
              <a:t>54</a:t>
            </a:fld>
            <a:endParaRPr lang="en-US"/>
          </a:p>
        </p:txBody>
      </p:sp>
      <p:sp>
        <p:nvSpPr>
          <p:cNvPr id="3" name="Title 2"/>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82152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69" y="3058563"/>
            <a:ext cx="11223172" cy="461729"/>
          </a:xfrm>
        </p:spPr>
        <p:txBody>
          <a:bodyPr/>
          <a:lstStyle/>
          <a:p>
            <a:r>
              <a:rPr lang="en-US" dirty="0"/>
              <a:t>Feature details</a:t>
            </a:r>
          </a:p>
        </p:txBody>
      </p:sp>
      <p:sp>
        <p:nvSpPr>
          <p:cNvPr id="3" name="Slide Number Placeholder 2"/>
          <p:cNvSpPr>
            <a:spLocks noGrp="1"/>
          </p:cNvSpPr>
          <p:nvPr>
            <p:ph type="sldNum" sz="quarter" idx="12"/>
          </p:nvPr>
        </p:nvSpPr>
        <p:spPr/>
        <p:txBody>
          <a:bodyPr/>
          <a:lstStyle/>
          <a:p>
            <a:fld id="{CDEE2954-54E9-4846-B9AA-9D6731F553AF}" type="slidenum">
              <a:rPr lang="en-US" smtClean="0"/>
              <a:pPr/>
              <a:t>55</a:t>
            </a:fld>
            <a:endParaRPr lang="en-US"/>
          </a:p>
        </p:txBody>
      </p:sp>
      <p:cxnSp>
        <p:nvCxnSpPr>
          <p:cNvPr id="5" name="Straight Connector 4"/>
          <p:cNvCxnSpPr/>
          <p:nvPr/>
        </p:nvCxnSpPr>
        <p:spPr>
          <a:xfrm>
            <a:off x="412569" y="2953062"/>
            <a:ext cx="34848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0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Technical considerations for development</a:t>
            </a:r>
          </a:p>
        </p:txBody>
      </p:sp>
      <p:sp>
        <p:nvSpPr>
          <p:cNvPr id="3" name="Slide Number Placeholder 2"/>
          <p:cNvSpPr>
            <a:spLocks noGrp="1"/>
          </p:cNvSpPr>
          <p:nvPr>
            <p:ph type="sldNum" sz="quarter" idx="1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DEE2954-54E9-4846-B9AA-9D6731F553AF}" type="slidenum">
              <a:rPr kumimoji="0" lang="en-US" sz="1333" b="0" i="0" u="none" strike="noStrike" kern="1200" cap="none" spc="0" normalizeH="0" baseline="0" noProof="0" smtClean="0">
                <a:ln>
                  <a:noFill/>
                </a:ln>
                <a:solidFill>
                  <a:srgbClr val="FFFFFF">
                    <a:lumMod val="65000"/>
                  </a:srgbClr>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56</a:t>
            </a:fld>
            <a:endParaRPr kumimoji="0" lang="en-US" sz="1333" b="0" i="0" u="none" strike="noStrike" kern="1200" cap="none" spc="0" normalizeH="0" baseline="0" noProof="0">
              <a:ln>
                <a:noFill/>
              </a:ln>
              <a:solidFill>
                <a:srgbClr val="FFFFFF">
                  <a:lumMod val="65000"/>
                </a:srgbClr>
              </a:solidFill>
              <a:effectLst/>
              <a:uLnTx/>
              <a:uFillTx/>
              <a:latin typeface="Arial" panose="020B0604020202020204"/>
              <a:ea typeface="+mn-ea"/>
              <a:cs typeface="+mn-cs"/>
            </a:endParaRPr>
          </a:p>
        </p:txBody>
      </p:sp>
      <p:sp>
        <p:nvSpPr>
          <p:cNvPr id="6" name="Rectangle 5"/>
          <p:cNvSpPr/>
          <p:nvPr/>
        </p:nvSpPr>
        <p:spPr>
          <a:xfrm>
            <a:off x="554008" y="1033078"/>
            <a:ext cx="4959831" cy="5324535"/>
          </a:xfrm>
          <a:prstGeom prst="rect">
            <a:avLst/>
          </a:prstGeom>
        </p:spPr>
        <p:txBody>
          <a:bodyPr wrap="square">
            <a:spAutoFit/>
          </a:bodyPr>
          <a:lstStyle/>
          <a:p>
            <a:r>
              <a:rPr lang="en-US" sz="1600" b="1" dirty="0"/>
              <a:t>UI</a:t>
            </a:r>
          </a:p>
          <a:p>
            <a:pPr marL="171450" indent="-171450">
              <a:buFont typeface="Arial" panose="020B0604020202020204" pitchFamily="34" charset="0"/>
              <a:buChar char="•"/>
            </a:pPr>
            <a:r>
              <a:rPr lang="en-US" sz="1200" dirty="0"/>
              <a:t>Portal UI developed using Angular and supports Desktop, Tablet and Mobile devices</a:t>
            </a:r>
          </a:p>
          <a:p>
            <a:pPr marL="171450" indent="-171450">
              <a:buFont typeface="Arial" panose="020B0604020202020204" pitchFamily="34" charset="0"/>
              <a:buChar char="•"/>
            </a:pPr>
            <a:r>
              <a:rPr lang="en-US" sz="1200" dirty="0"/>
              <a:t>Provides support for multiple Language support (Internationalization)</a:t>
            </a:r>
          </a:p>
          <a:p>
            <a:pPr marL="171450" indent="-171450">
              <a:buFont typeface="Arial" panose="020B0604020202020204" pitchFamily="34" charset="0"/>
              <a:buChar char="•"/>
            </a:pPr>
            <a:r>
              <a:rPr lang="en-US" sz="1200" dirty="0"/>
              <a:t>Persona based UI renders based on specific User Role.</a:t>
            </a:r>
          </a:p>
          <a:p>
            <a:pPr marL="171450" indent="-171450">
              <a:buFont typeface="Arial" panose="020B0604020202020204" pitchFamily="34" charset="0"/>
              <a:buChar char="•"/>
            </a:pPr>
            <a:r>
              <a:rPr lang="en-US" sz="1200" dirty="0"/>
              <a:t>Options to customization of Layouts</a:t>
            </a:r>
          </a:p>
          <a:p>
            <a:pPr marL="171450" indent="-171450">
              <a:buFont typeface="Arial" panose="020B0604020202020204" pitchFamily="34" charset="0"/>
              <a:buChar char="•"/>
            </a:pPr>
            <a:r>
              <a:rPr lang="en-US" sz="1200" dirty="0"/>
              <a:t>Deployed as Azure Web </a:t>
            </a:r>
          </a:p>
          <a:p>
            <a:endParaRPr lang="en-US" sz="1200" dirty="0"/>
          </a:p>
          <a:p>
            <a:r>
              <a:rPr lang="en-US" sz="1600" b="1" dirty="0"/>
              <a:t>Microservices</a:t>
            </a:r>
          </a:p>
          <a:p>
            <a:pPr marL="171450" indent="-171450">
              <a:buFont typeface="Arial" panose="020B0604020202020204" pitchFamily="34" charset="0"/>
              <a:buChar char="•"/>
            </a:pPr>
            <a:r>
              <a:rPr lang="en-US" sz="1200" dirty="0"/>
              <a:t>Services are developed using .NET Core 3.0 to support Cross platform deployments </a:t>
            </a:r>
          </a:p>
          <a:p>
            <a:pPr marL="171450" indent="-171450">
              <a:buFont typeface="Arial" panose="020B0604020202020204" pitchFamily="34" charset="0"/>
              <a:buChar char="•"/>
            </a:pPr>
            <a:r>
              <a:rPr lang="en-US" sz="1200" dirty="0"/>
              <a:t>Services are designed based on business functionalities</a:t>
            </a:r>
          </a:p>
          <a:p>
            <a:pPr marL="171450" indent="-171450">
              <a:buFont typeface="Arial" panose="020B0604020202020204" pitchFamily="34" charset="0"/>
              <a:buChar char="•"/>
            </a:pPr>
            <a:r>
              <a:rPr lang="en-US" sz="1200" dirty="0"/>
              <a:t>Services are hosted as Azure Web App for high availability and scalability</a:t>
            </a:r>
          </a:p>
          <a:p>
            <a:pPr marL="171450" indent="-171450">
              <a:buFont typeface="Arial" panose="020B0604020202020204" pitchFamily="34" charset="0"/>
              <a:buChar char="•"/>
            </a:pPr>
            <a:r>
              <a:rPr lang="en-US" sz="1200" dirty="0"/>
              <a:t>Each of the services follows independent development and deployment life cycles </a:t>
            </a:r>
          </a:p>
          <a:p>
            <a:endParaRPr lang="en-US" sz="1200" dirty="0"/>
          </a:p>
          <a:p>
            <a:r>
              <a:rPr lang="en-US" sz="1600" b="1" dirty="0"/>
              <a:t>Authentication/SSO</a:t>
            </a:r>
          </a:p>
          <a:p>
            <a:pPr marL="171450" indent="-171450">
              <a:buFont typeface="Arial" panose="020B0604020202020204" pitchFamily="34" charset="0"/>
              <a:buChar char="•"/>
            </a:pPr>
            <a:r>
              <a:rPr lang="en-US" sz="1200" dirty="0"/>
              <a:t>Azure B2C and Azure Ad used for Authentication of CBRE and External client users  </a:t>
            </a:r>
          </a:p>
          <a:p>
            <a:pPr marL="171450" indent="-171450">
              <a:buFont typeface="Arial" panose="020B0604020202020204" pitchFamily="34" charset="0"/>
              <a:buChar char="•"/>
            </a:pPr>
            <a:r>
              <a:rPr lang="en-US" sz="1200" dirty="0"/>
              <a:t>Single Sign- on is enabled with Other interfacing Application and supports SAML, </a:t>
            </a:r>
            <a:r>
              <a:rPr lang="en-US" sz="1200" dirty="0" err="1"/>
              <a:t>Oauth</a:t>
            </a:r>
            <a:r>
              <a:rPr lang="en-US" sz="1200" dirty="0"/>
              <a:t> and </a:t>
            </a:r>
            <a:r>
              <a:rPr lang="en-US" sz="1200" dirty="0" err="1"/>
              <a:t>OpenId</a:t>
            </a:r>
            <a:r>
              <a:rPr lang="en-US" sz="1200" dirty="0"/>
              <a:t> Connect protocols</a:t>
            </a:r>
          </a:p>
          <a:p>
            <a:endParaRPr lang="en-US" sz="1200" dirty="0"/>
          </a:p>
          <a:p>
            <a:r>
              <a:rPr lang="en-US" sz="1600" b="1" dirty="0"/>
              <a:t>API Management Layer</a:t>
            </a:r>
          </a:p>
          <a:p>
            <a:pPr marL="171450" indent="-171450">
              <a:buFont typeface="Arial" panose="020B0604020202020204" pitchFamily="34" charset="0"/>
              <a:buChar char="•"/>
            </a:pPr>
            <a:r>
              <a:rPr lang="en-US" sz="1200" dirty="0"/>
              <a:t>Micro services are exposed to outside word securely by Azure API Manager layer </a:t>
            </a:r>
          </a:p>
        </p:txBody>
      </p:sp>
      <p:sp>
        <p:nvSpPr>
          <p:cNvPr id="9" name="Rectangle 8"/>
          <p:cNvSpPr/>
          <p:nvPr/>
        </p:nvSpPr>
        <p:spPr>
          <a:xfrm>
            <a:off x="5954269" y="1033078"/>
            <a:ext cx="5049528" cy="4770537"/>
          </a:xfrm>
          <a:prstGeom prst="rect">
            <a:avLst/>
          </a:prstGeom>
        </p:spPr>
        <p:txBody>
          <a:bodyPr wrap="square">
            <a:spAutoFit/>
          </a:bodyPr>
          <a:lstStyle/>
          <a:p>
            <a:r>
              <a:rPr lang="en-US" sz="1600" b="1" dirty="0"/>
              <a:t>Azure Search</a:t>
            </a:r>
          </a:p>
          <a:p>
            <a:pPr marL="171450" indent="-171450">
              <a:buFont typeface="Arial" panose="020B0604020202020204" pitchFamily="34" charset="0"/>
              <a:buChar char="•"/>
            </a:pPr>
            <a:r>
              <a:rPr lang="en-US" sz="1200" dirty="0"/>
              <a:t>To Search the content across the portal </a:t>
            </a:r>
          </a:p>
          <a:p>
            <a:endParaRPr lang="en-US" sz="1200" dirty="0"/>
          </a:p>
          <a:p>
            <a:r>
              <a:rPr lang="en-US" sz="1600" b="1" dirty="0"/>
              <a:t>Azure CDN</a:t>
            </a:r>
          </a:p>
          <a:p>
            <a:pPr marL="171450" indent="-171450">
              <a:buFont typeface="Arial" panose="020B0604020202020204" pitchFamily="34" charset="0"/>
              <a:buChar char="•"/>
            </a:pPr>
            <a:r>
              <a:rPr lang="en-US" sz="1200" dirty="0"/>
              <a:t>Static images and contents are delivers though Azure CDN’s to increase the faster response time</a:t>
            </a:r>
          </a:p>
          <a:p>
            <a:endParaRPr lang="en-US" sz="1200" dirty="0"/>
          </a:p>
          <a:p>
            <a:r>
              <a:rPr lang="en-US" sz="1600" b="1" dirty="0"/>
              <a:t>Logging and Monitoring </a:t>
            </a:r>
          </a:p>
          <a:p>
            <a:pPr marL="171450" indent="-171450">
              <a:buFont typeface="Arial" panose="020B0604020202020204" pitchFamily="34" charset="0"/>
              <a:buChar char="•"/>
            </a:pPr>
            <a:r>
              <a:rPr lang="en-US" sz="1200" dirty="0"/>
              <a:t>Azure App insights used for logging and Monitoring of the services  </a:t>
            </a:r>
          </a:p>
          <a:p>
            <a:endParaRPr lang="en-US" sz="1200" dirty="0"/>
          </a:p>
          <a:p>
            <a:r>
              <a:rPr lang="en-US" sz="1600" b="1" dirty="0"/>
              <a:t>Database </a:t>
            </a:r>
          </a:p>
          <a:p>
            <a:pPr marL="171450" indent="-171450">
              <a:buFont typeface="Arial" panose="020B0604020202020204" pitchFamily="34" charset="0"/>
              <a:buChar char="•"/>
            </a:pPr>
            <a:r>
              <a:rPr lang="en-US" sz="1200" dirty="0"/>
              <a:t>Azure SQL and PostgreSQL SQL</a:t>
            </a:r>
          </a:p>
          <a:p>
            <a:endParaRPr lang="en-US" sz="1200" dirty="0"/>
          </a:p>
          <a:p>
            <a:r>
              <a:rPr lang="en-US" sz="1600" b="1" dirty="0"/>
              <a:t>CI/CD</a:t>
            </a:r>
          </a:p>
          <a:p>
            <a:pPr marL="171450" indent="-171450">
              <a:buFont typeface="Arial" panose="020B0604020202020204" pitchFamily="34" charset="0"/>
              <a:buChar char="•"/>
            </a:pPr>
            <a:r>
              <a:rPr lang="en-US" sz="1200" dirty="0"/>
              <a:t>Each services will follow separate development cycle and deployed independently using best in class Azure DevOps framework</a:t>
            </a:r>
          </a:p>
          <a:p>
            <a:endParaRPr lang="en-US" sz="1200" dirty="0"/>
          </a:p>
          <a:p>
            <a:r>
              <a:rPr lang="en-US" sz="1600" b="1" dirty="0" err="1"/>
              <a:t>ChatBot</a:t>
            </a:r>
            <a:r>
              <a:rPr lang="en-US" sz="1600" b="1" dirty="0"/>
              <a:t> </a:t>
            </a:r>
          </a:p>
          <a:p>
            <a:pPr marL="171450" indent="-171450">
              <a:buFont typeface="Arial" panose="020B0604020202020204" pitchFamily="34" charset="0"/>
              <a:buChar char="•"/>
            </a:pPr>
            <a:r>
              <a:rPr lang="en-US" sz="1200" dirty="0"/>
              <a:t>Azure </a:t>
            </a:r>
            <a:r>
              <a:rPr lang="en-US" sz="1200" dirty="0" err="1"/>
              <a:t>QnA</a:t>
            </a:r>
            <a:r>
              <a:rPr lang="en-US" sz="1200" dirty="0"/>
              <a:t> Maker will be used to crate Chat Bot for more frequently used Questions and Answer</a:t>
            </a:r>
          </a:p>
          <a:p>
            <a:endParaRPr lang="en-US" sz="1200" dirty="0"/>
          </a:p>
          <a:p>
            <a:r>
              <a:rPr lang="en-US" sz="1600" b="1" dirty="0"/>
              <a:t>Live Chat Agent  </a:t>
            </a:r>
          </a:p>
          <a:p>
            <a:pPr marL="171450" indent="-171450">
              <a:buFont typeface="Arial" panose="020B0604020202020204" pitchFamily="34" charset="0"/>
              <a:buChar char="•"/>
            </a:pPr>
            <a:r>
              <a:rPr lang="en-US" sz="1200" dirty="0"/>
              <a:t>TBD</a:t>
            </a:r>
          </a:p>
        </p:txBody>
      </p:sp>
    </p:spTree>
    <p:extLst>
      <p:ext uri="{BB962C8B-B14F-4D97-AF65-F5344CB8AC3E}">
        <p14:creationId xmlns:p14="http://schemas.microsoft.com/office/powerpoint/2010/main" val="174499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69" y="3058563"/>
            <a:ext cx="11223172" cy="831125"/>
          </a:xfrm>
        </p:spPr>
        <p:txBody>
          <a:bodyPr/>
          <a:lstStyle/>
          <a:p>
            <a:r>
              <a:rPr lang="en-US" dirty="0"/>
              <a:t>Research &amp; Strategy </a:t>
            </a:r>
            <a:br>
              <a:rPr lang="en-US" dirty="0"/>
            </a:br>
            <a:r>
              <a:rPr lang="en-US" dirty="0"/>
              <a:t>Detailed View</a:t>
            </a:r>
          </a:p>
        </p:txBody>
      </p:sp>
      <p:sp>
        <p:nvSpPr>
          <p:cNvPr id="3" name="Slide Number Placeholder 2"/>
          <p:cNvSpPr>
            <a:spLocks noGrp="1"/>
          </p:cNvSpPr>
          <p:nvPr>
            <p:ph type="sldNum" sz="quarter" idx="12"/>
          </p:nvPr>
        </p:nvSpPr>
        <p:spPr/>
        <p:txBody>
          <a:bodyPr/>
          <a:lstStyle/>
          <a:p>
            <a:fld id="{CDEE2954-54E9-4846-B9AA-9D6731F553AF}" type="slidenum">
              <a:rPr lang="en-US" smtClean="0"/>
              <a:pPr/>
              <a:t>57</a:t>
            </a:fld>
            <a:endParaRPr lang="en-US"/>
          </a:p>
        </p:txBody>
      </p:sp>
      <p:cxnSp>
        <p:nvCxnSpPr>
          <p:cNvPr id="5" name="Straight Connector 4"/>
          <p:cNvCxnSpPr/>
          <p:nvPr/>
        </p:nvCxnSpPr>
        <p:spPr>
          <a:xfrm>
            <a:off x="412569" y="2953062"/>
            <a:ext cx="34848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4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4"/>
          <p:cNvSpPr txBox="1">
            <a:spLocks noGrp="1"/>
          </p:cNvSpPr>
          <p:nvPr>
            <p:ph type="title"/>
          </p:nvPr>
        </p:nvSpPr>
        <p:spPr>
          <a:xfrm>
            <a:off x="348473" y="362258"/>
            <a:ext cx="11223172" cy="46172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600"/>
              <a:buFont typeface="Arial"/>
              <a:buNone/>
            </a:pPr>
            <a:r>
              <a:rPr lang="en-US"/>
              <a:t>Research &amp; strategy </a:t>
            </a:r>
            <a:r>
              <a:rPr lang="en-US">
                <a:solidFill>
                  <a:srgbClr val="006A4D"/>
                </a:solidFill>
              </a:rPr>
              <a:t>detailed view</a:t>
            </a:r>
          </a:p>
        </p:txBody>
      </p:sp>
      <p:sp>
        <p:nvSpPr>
          <p:cNvPr id="522" name="Google Shape;522;p54"/>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333" b="0" i="0" u="none" strike="noStrike" kern="0" cap="none" spc="0" normalizeH="0" baseline="0" noProof="0">
                <a:ln>
                  <a:noFill/>
                </a:ln>
                <a:solidFill>
                  <a:srgbClr val="A5A5A5"/>
                </a:solidFill>
                <a:effectLst/>
                <a:uLnTx/>
                <a:uFillTx/>
                <a:latin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sz="1333" b="0" i="0" u="none" strike="noStrike" kern="0" cap="none" spc="0" normalizeH="0" baseline="0" noProof="0">
              <a:ln>
                <a:noFill/>
              </a:ln>
              <a:solidFill>
                <a:srgbClr val="A5A5A5"/>
              </a:solidFill>
              <a:effectLst/>
              <a:uLnTx/>
              <a:uFillTx/>
              <a:latin typeface="Arial"/>
              <a:cs typeface="Arial"/>
              <a:sym typeface="Arial"/>
            </a:endParaRPr>
          </a:p>
        </p:txBody>
      </p:sp>
      <p:sp>
        <p:nvSpPr>
          <p:cNvPr id="524" name="Google Shape;524;p54"/>
          <p:cNvSpPr txBox="1"/>
          <p:nvPr/>
        </p:nvSpPr>
        <p:spPr>
          <a:xfrm>
            <a:off x="348473" y="1430756"/>
            <a:ext cx="3162372" cy="4928100"/>
          </a:xfrm>
          <a:prstGeom prst="rect">
            <a:avLst/>
          </a:prstGeom>
          <a:noFill/>
          <a:ln>
            <a:noFill/>
          </a:ln>
        </p:spPr>
        <p:txBody>
          <a:bodyPr spcFirstLastPara="1" wrap="square" lIns="0" tIns="0" rIns="36000" bIns="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6A4D"/>
                </a:solidFill>
                <a:effectLst/>
                <a:uLnTx/>
                <a:uFillTx/>
                <a:latin typeface="Arial   "/>
                <a:ea typeface="Arial   "/>
                <a:cs typeface="Arial   "/>
                <a:sym typeface="Arial   "/>
              </a:rPr>
              <a:t>1.1 Kickoff &amp; Alignment</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1 Day (In-person, concurrent with 1.2)</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To initiate the project and ensure we are all starting from the same place, we will have an in person kick-off to establish core-team, align on objectives &amp; outcomes, shape the scope, set into motion the timeline &amp; establish how we will be working together.</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006A4D"/>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6A4D"/>
                </a:solidFill>
                <a:effectLst/>
                <a:uLnTx/>
                <a:uFillTx/>
                <a:latin typeface="Arial   "/>
                <a:ea typeface="Arial   "/>
                <a:cs typeface="Arial   "/>
                <a:sym typeface="Arial   "/>
              </a:rPr>
              <a:t>1.2 Stakeholder Interviews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1 Week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Through one-on-one discussions, Cognizant will leverage the expertise of the steering committee and extended team that will be involved in activities stemming from the output of this project. We will conduct 7-10 Interviews with a focus on what is known and what is unknown, as well as familiarizing ourselves with tacit knowledge, and opinions about key project objectives &amp; outcomes. </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6A4D"/>
                </a:solidFill>
                <a:effectLst/>
                <a:uLnTx/>
                <a:uFillTx/>
                <a:latin typeface="Arial   "/>
                <a:ea typeface="Arial   "/>
                <a:cs typeface="Arial   "/>
                <a:sym typeface="Arial   "/>
              </a:rPr>
              <a:t>1.3 Immersion </a:t>
            </a:r>
            <a:endParaRPr kumimoji="0" sz="1000" b="1" i="0" u="none" strike="noStrike" kern="0" cap="none" spc="0" normalizeH="0" baseline="0" noProof="0" dirty="0">
              <a:ln>
                <a:noFill/>
              </a:ln>
              <a:solidFill>
                <a:srgbClr val="006A4D"/>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1 Week (concurrent to 1.2)</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Concurrently Cognizant will conduct a full document, business, and platform immersion to arm the team with a holistic understanding of the company’s realities, constraints, current efforts and desired future state myVantage Phase Two functions, goals, and KPIs.</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p:txBody>
      </p:sp>
      <p:sp>
        <p:nvSpPr>
          <p:cNvPr id="525" name="Google Shape;525;p54"/>
          <p:cNvSpPr txBox="1"/>
          <p:nvPr/>
        </p:nvSpPr>
        <p:spPr>
          <a:xfrm>
            <a:off x="6279142" y="1441650"/>
            <a:ext cx="2623087" cy="2878904"/>
          </a:xfrm>
          <a:prstGeom prst="rect">
            <a:avLst/>
          </a:prstGeom>
          <a:noFill/>
          <a:ln>
            <a:noFill/>
          </a:ln>
        </p:spPr>
        <p:txBody>
          <a:bodyPr spcFirstLastPara="1" wrap="square" lIns="0" tIns="0" rIns="36000" bIns="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6A4D"/>
                </a:solidFill>
                <a:effectLst/>
                <a:uLnTx/>
                <a:uFillTx/>
                <a:latin typeface="Arial   "/>
                <a:ea typeface="Arial   "/>
                <a:cs typeface="Arial   "/>
                <a:sym typeface="Arial   "/>
              </a:rPr>
              <a:t>2.1  User Immersion</a:t>
            </a:r>
            <a:endParaRPr kumimoji="0" sz="1000" b="1" i="0" u="none" strike="noStrike" kern="0" cap="none" spc="0" normalizeH="0" baseline="0" noProof="0" dirty="0">
              <a:ln>
                <a:noFill/>
              </a:ln>
              <a:solidFill>
                <a:srgbClr val="006A4D"/>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2 Weeks</a:t>
            </a:r>
            <a:endParaRPr kumimoji="0" sz="1000" b="1" i="0" u="none" strike="noStrike" kern="0" cap="none" spc="0" normalizeH="0" baseline="0" noProof="0" dirty="0">
              <a:ln>
                <a:noFill/>
              </a:ln>
              <a:solidFill>
                <a:srgbClr val="006A4D"/>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1" i="0" u="none" strike="noStrike" kern="0" cap="none" spc="0" normalizeH="0" baseline="0" noProof="0" dirty="0">
              <a:ln>
                <a:noFill/>
              </a:ln>
              <a:solidFill>
                <a:srgbClr val="006A4D"/>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Cognizant will conduct in-person research with relevant user groups to understand the current state of the myVantage user experience. Through in-depth interviews, Cognizant will explore users’ pain points, priorities and key aspirations for a future-state experience. User Immersions will also entail, where applicable, remote observations of users’ engagement with the current applications.</a:t>
            </a: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The outcomes of the research will be used to identify how myVantage Phase Two can best address users’ needs and aspirations from a holistic perspective, with emphasis on the full client lifecycle.</a:t>
            </a:r>
            <a:endParaRPr kumimoji="0" sz="1000" b="0" i="0" u="none" strike="noStrike" kern="0" cap="none" spc="0" normalizeH="0" baseline="0" noProof="0" dirty="0">
              <a:ln>
                <a:noFill/>
              </a:ln>
              <a:solidFill>
                <a:srgbClr val="FF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kumimoji="0" sz="1000" b="0" i="0" u="none" strike="noStrike" kern="0" cap="none" spc="0" normalizeH="0" baseline="0" noProof="0" dirty="0">
              <a:ln>
                <a:noFill/>
              </a:ln>
              <a:solidFill>
                <a:srgbClr val="FF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FF0000"/>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FF0000"/>
              </a:solidFill>
              <a:effectLst/>
              <a:uLnTx/>
              <a:uFillTx/>
              <a:latin typeface="Arial"/>
              <a:ea typeface="Arial"/>
              <a:cs typeface="Arial"/>
              <a:sym typeface="Arial"/>
            </a:endParaRPr>
          </a:p>
        </p:txBody>
      </p:sp>
      <p:sp>
        <p:nvSpPr>
          <p:cNvPr id="526" name="Google Shape;526;p54"/>
          <p:cNvSpPr/>
          <p:nvPr/>
        </p:nvSpPr>
        <p:spPr>
          <a:xfrm>
            <a:off x="348473" y="985797"/>
            <a:ext cx="2765501" cy="278602"/>
          </a:xfrm>
          <a:prstGeom prst="rect">
            <a:avLst/>
          </a:prstGeom>
          <a:noFill/>
          <a:ln>
            <a:noFill/>
          </a:ln>
        </p:spPr>
        <p:txBody>
          <a:bodyPr spcFirstLastPara="1" wrap="square" lIns="91425" tIns="45700" rIns="91425" bIns="45700" anchor="t" anchorCtr="0">
            <a:noAutofit/>
          </a:bodyPr>
          <a:lstStyle/>
          <a:p>
            <a:pPr marL="0" marR="0" lvl="1"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phase 01 </a:t>
            </a:r>
            <a:r>
              <a:rPr kumimoji="0" lang="en-US" sz="11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Kickoff &amp; Immersion </a:t>
            </a:r>
            <a:r>
              <a:rPr kumimoji="0" lang="en-US" sz="700" b="0" i="0" u="none" strike="noStrike" kern="0" cap="none" spc="0" normalizeH="0" baseline="0" noProof="0">
                <a:ln>
                  <a:noFill/>
                </a:ln>
                <a:solidFill>
                  <a:srgbClr val="595959"/>
                </a:solidFill>
                <a:effectLst/>
                <a:uLnTx/>
                <a:uFillTx/>
                <a:latin typeface="Times New Roman"/>
                <a:ea typeface="Times New Roman"/>
                <a:cs typeface="Times New Roman"/>
                <a:sym typeface="Times New Roman"/>
              </a:rPr>
              <a:t> </a:t>
            </a:r>
            <a:r>
              <a:rPr kumimoji="0" lang="en-US" sz="900" b="0" i="0" u="none" strike="noStrike" kern="0" cap="none" spc="0" normalizeH="0" baseline="0" noProof="0">
                <a:ln>
                  <a:noFill/>
                </a:ln>
                <a:solidFill>
                  <a:srgbClr val="595959"/>
                </a:solidFill>
                <a:effectLst/>
                <a:uLnTx/>
                <a:uFillTx/>
                <a:latin typeface="Avenir"/>
                <a:ea typeface="Avenir"/>
                <a:cs typeface="Avenir"/>
                <a:sym typeface="Avenir"/>
              </a:rPr>
              <a:t> 2 weeks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 name="Google Shape;527;p54"/>
          <p:cNvSpPr/>
          <p:nvPr/>
        </p:nvSpPr>
        <p:spPr>
          <a:xfrm>
            <a:off x="6279142" y="985797"/>
            <a:ext cx="3070071" cy="278602"/>
          </a:xfrm>
          <a:prstGeom prst="rect">
            <a:avLst/>
          </a:prstGeom>
          <a:noFill/>
          <a:ln>
            <a:noFill/>
          </a:ln>
        </p:spPr>
        <p:txBody>
          <a:bodyPr spcFirstLastPara="1" wrap="square" lIns="91425" tIns="45700" rIns="91425" bIns="45700" anchor="t" anchorCtr="0">
            <a:noAutofit/>
          </a:bodyPr>
          <a:lstStyle/>
          <a:p>
            <a:pPr marL="0" marR="0" lvl="1"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phase 02 </a:t>
            </a:r>
            <a:r>
              <a:rPr kumimoji="0" lang="en-US" sz="11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Understanding the Users </a:t>
            </a:r>
            <a:r>
              <a:rPr kumimoji="0" lang="en-US" sz="700" b="0" i="0" u="none" strike="noStrike" kern="0" cap="none" spc="0" normalizeH="0" baseline="0" noProof="0">
                <a:ln>
                  <a:noFill/>
                </a:ln>
                <a:solidFill>
                  <a:srgbClr val="595959"/>
                </a:solidFill>
                <a:effectLst/>
                <a:uLnTx/>
                <a:uFillTx/>
                <a:latin typeface="Times New Roman"/>
                <a:ea typeface="Times New Roman"/>
                <a:cs typeface="Times New Roman"/>
                <a:sym typeface="Times New Roman"/>
              </a:rPr>
              <a:t> </a:t>
            </a:r>
            <a:r>
              <a:rPr kumimoji="0" lang="en-US" sz="900" b="0" i="0" u="none" strike="noStrike" kern="0" cap="none" spc="0" normalizeH="0" baseline="0" noProof="0">
                <a:ln>
                  <a:noFill/>
                </a:ln>
                <a:solidFill>
                  <a:srgbClr val="595959"/>
                </a:solidFill>
                <a:effectLst/>
                <a:uLnTx/>
                <a:uFillTx/>
                <a:latin typeface="Avenir"/>
                <a:ea typeface="Avenir"/>
                <a:cs typeface="Avenir"/>
                <a:sym typeface="Avenir"/>
              </a:rPr>
              <a:t> 5 weeks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 name="Google Shape;528;p54"/>
          <p:cNvSpPr txBox="1"/>
          <p:nvPr/>
        </p:nvSpPr>
        <p:spPr>
          <a:xfrm>
            <a:off x="9022243" y="1441650"/>
            <a:ext cx="2932689" cy="5084700"/>
          </a:xfrm>
          <a:prstGeom prst="rect">
            <a:avLst/>
          </a:prstGeom>
          <a:noFill/>
          <a:ln>
            <a:noFill/>
          </a:ln>
        </p:spPr>
        <p:txBody>
          <a:bodyPr spcFirstLastPara="1" wrap="square" lIns="0" tIns="0" rIns="36000" bIns="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6A4D"/>
                </a:solidFill>
                <a:effectLst/>
                <a:uLnTx/>
                <a:uFillTx/>
                <a:latin typeface="Arial   "/>
                <a:ea typeface="Arial   "/>
                <a:cs typeface="Arial   "/>
                <a:sym typeface="Arial   "/>
              </a:rPr>
              <a:t>2.2  Topline Insights &amp; Persona Development</a:t>
            </a:r>
            <a:endParaRPr kumimoji="0" sz="1400" b="0" i="0" u="none" strike="noStrike" kern="0" cap="none" spc="0" normalizeH="0" baseline="0" noProof="0" dirty="0">
              <a:ln>
                <a:noFill/>
              </a:ln>
              <a:solidFill>
                <a:srgbClr val="FF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2 Weeks (1 week concurrent to 2.1)</a:t>
            </a: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To ensure that the resulting myVantage Phase Two experience truly resonates with our target customers, Cognizant Interactive will leverage the immersion learnings to produce Topline Insights and a set of User Personas. </a:t>
            </a: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Topline Insights identify patterns in user research that bring to light the design and experience implications for the future state product or service being built.</a:t>
            </a: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45720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User Personas are distinct archetypal representations that reflect the roles, behaviors, and attitudes of current and potential myVantage users, and what matters most to them. The Personas will serve as a foundation for designing the ideal user experience in the succeeding phases. They will be composed of, not limited to:</a:t>
            </a:r>
            <a:endParaRPr kumimoji="0" sz="1000" b="0" i="0" u="none" strike="noStrike" kern="0" cap="none" spc="0" normalizeH="0" baseline="0" noProof="0" dirty="0">
              <a:ln>
                <a:noFill/>
              </a:ln>
              <a:solidFill>
                <a:srgbClr val="FF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FF0000"/>
              </a:solidFill>
              <a:effectLst/>
              <a:uLnTx/>
              <a:uFillTx/>
              <a:latin typeface="Arial"/>
              <a:cs typeface="Arial"/>
              <a:sym typeface="Arial"/>
            </a:endParaRPr>
          </a:p>
          <a:p>
            <a:pPr marL="457200" marR="0" lvl="0" indent="-228600" algn="l" defTabSz="914400" rtl="0" eaLnBrk="1" fontAlgn="auto" latinLnBrk="0" hangingPunct="1">
              <a:lnSpc>
                <a:spcPct val="115000"/>
              </a:lnSpc>
              <a:spcBef>
                <a:spcPts val="0"/>
              </a:spcBef>
              <a:spcAft>
                <a:spcPts val="0"/>
              </a:spcAft>
              <a:buClr>
                <a:srgbClr val="666666"/>
              </a:buClr>
              <a:buSzPts val="1100"/>
              <a:buFont typeface="System Font Regular"/>
              <a:buChar char="/"/>
              <a:tabLst/>
              <a:defRPr/>
            </a:pPr>
            <a:r>
              <a:rPr kumimoji="0" lang="en-US" sz="1000" b="0" i="0" u="none" strike="noStrike" kern="0" cap="none" spc="0" normalizeH="0" baseline="0" noProof="0" dirty="0">
                <a:ln>
                  <a:noFill/>
                </a:ln>
                <a:solidFill>
                  <a:srgbClr val="666666"/>
                </a:solidFill>
                <a:effectLst/>
                <a:uLnTx/>
                <a:uFillTx/>
                <a:latin typeface="Arial   "/>
                <a:cs typeface="Arial"/>
                <a:sym typeface="Arial   "/>
              </a:rPr>
              <a:t>Priorities and goals</a:t>
            </a:r>
            <a:endParaRPr kumimoji="0" sz="1000" b="0" i="0" u="none" strike="noStrike" kern="0" cap="none" spc="0" normalizeH="0" baseline="0" noProof="0" dirty="0">
              <a:ln>
                <a:noFill/>
              </a:ln>
              <a:solidFill>
                <a:srgbClr val="666666"/>
              </a:solidFill>
              <a:effectLst/>
              <a:uLnTx/>
              <a:uFillTx/>
              <a:latin typeface="Arial   "/>
              <a:cs typeface="Arial"/>
              <a:sym typeface="Arial   "/>
            </a:endParaRPr>
          </a:p>
          <a:p>
            <a:pPr marL="457200" marR="0" lvl="0" indent="-228600" algn="l" defTabSz="914400" rtl="0" eaLnBrk="1" fontAlgn="auto" latinLnBrk="0" hangingPunct="1">
              <a:lnSpc>
                <a:spcPct val="115000"/>
              </a:lnSpc>
              <a:spcBef>
                <a:spcPts val="0"/>
              </a:spcBef>
              <a:spcAft>
                <a:spcPts val="0"/>
              </a:spcAft>
              <a:buClr>
                <a:srgbClr val="666666"/>
              </a:buClr>
              <a:buSzPts val="1100"/>
              <a:buFont typeface="System Font Regular"/>
              <a:buChar char="/"/>
              <a:tabLst/>
              <a:defRPr/>
            </a:pPr>
            <a:r>
              <a:rPr kumimoji="0" lang="en-US" sz="1000" b="0" i="0" u="none" strike="noStrike" kern="0" cap="none" spc="0" normalizeH="0" baseline="0" noProof="0" dirty="0">
                <a:ln>
                  <a:noFill/>
                </a:ln>
                <a:solidFill>
                  <a:srgbClr val="666666"/>
                </a:solidFill>
                <a:effectLst/>
                <a:uLnTx/>
                <a:uFillTx/>
                <a:latin typeface="Arial   "/>
                <a:cs typeface="Arial"/>
                <a:sym typeface="Arial   "/>
              </a:rPr>
              <a:t>Behaviors and motivations</a:t>
            </a:r>
            <a:endParaRPr kumimoji="0" sz="1000" b="0" i="0" u="none" strike="noStrike" kern="0" cap="none" spc="0" normalizeH="0" baseline="0" noProof="0" dirty="0">
              <a:ln>
                <a:noFill/>
              </a:ln>
              <a:solidFill>
                <a:srgbClr val="666666"/>
              </a:solidFill>
              <a:effectLst/>
              <a:uLnTx/>
              <a:uFillTx/>
              <a:latin typeface="Arial   "/>
              <a:cs typeface="Arial"/>
              <a:sym typeface="Arial   "/>
            </a:endParaRPr>
          </a:p>
          <a:p>
            <a:pPr marL="457200" marR="0" lvl="0" indent="-228600" algn="l" defTabSz="914400" rtl="0" eaLnBrk="1" fontAlgn="auto" latinLnBrk="0" hangingPunct="1">
              <a:lnSpc>
                <a:spcPct val="115000"/>
              </a:lnSpc>
              <a:spcBef>
                <a:spcPts val="0"/>
              </a:spcBef>
              <a:spcAft>
                <a:spcPts val="0"/>
              </a:spcAft>
              <a:buClr>
                <a:srgbClr val="666666"/>
              </a:buClr>
              <a:buSzPts val="1100"/>
              <a:buFont typeface="System Font Regular"/>
              <a:buChar char="/"/>
              <a:tabLst/>
              <a:defRPr/>
            </a:pPr>
            <a:r>
              <a:rPr kumimoji="0" lang="en-US" sz="1000" b="0" i="0" u="none" strike="noStrike" kern="0" cap="none" spc="0" normalizeH="0" baseline="0" noProof="0" dirty="0">
                <a:ln>
                  <a:noFill/>
                </a:ln>
                <a:solidFill>
                  <a:srgbClr val="666666"/>
                </a:solidFill>
                <a:effectLst/>
                <a:uLnTx/>
                <a:uFillTx/>
                <a:latin typeface="Arial   "/>
                <a:cs typeface="Arial"/>
                <a:sym typeface="Arial   "/>
              </a:rPr>
              <a:t>Stated and latent needs</a:t>
            </a:r>
            <a:endParaRPr kumimoji="0" sz="1000" b="0" i="0" u="none" strike="noStrike" kern="0" cap="none" spc="0" normalizeH="0" baseline="0" noProof="0" dirty="0">
              <a:ln>
                <a:noFill/>
              </a:ln>
              <a:solidFill>
                <a:srgbClr val="666666"/>
              </a:solidFill>
              <a:effectLst/>
              <a:uLnTx/>
              <a:uFillTx/>
              <a:latin typeface="Arial   "/>
              <a:cs typeface="Arial"/>
              <a:sym typeface="Arial   "/>
            </a:endParaRPr>
          </a:p>
          <a:p>
            <a:pPr marL="457200" marR="0" lvl="0" indent="-228600" algn="l" defTabSz="914400" rtl="0" eaLnBrk="1" fontAlgn="auto" latinLnBrk="0" hangingPunct="1">
              <a:lnSpc>
                <a:spcPct val="115000"/>
              </a:lnSpc>
              <a:spcBef>
                <a:spcPts val="0"/>
              </a:spcBef>
              <a:spcAft>
                <a:spcPts val="0"/>
              </a:spcAft>
              <a:buClr>
                <a:srgbClr val="666666"/>
              </a:buClr>
              <a:buSzPts val="1100"/>
              <a:buFont typeface="System Font Regular"/>
              <a:buChar char="/"/>
              <a:tabLst/>
              <a:defRPr/>
            </a:pPr>
            <a:r>
              <a:rPr kumimoji="0" lang="en-US" sz="1000" b="0" i="0" u="none" strike="noStrike" kern="0" cap="none" spc="0" normalizeH="0" baseline="0" noProof="0" dirty="0">
                <a:ln>
                  <a:noFill/>
                </a:ln>
                <a:solidFill>
                  <a:srgbClr val="666666"/>
                </a:solidFill>
                <a:effectLst/>
                <a:uLnTx/>
                <a:uFillTx/>
                <a:latin typeface="Arial   "/>
                <a:cs typeface="Arial"/>
                <a:sym typeface="Arial   "/>
              </a:rPr>
              <a:t>Pain points and concerns</a:t>
            </a:r>
            <a:endParaRPr kumimoji="0" sz="1000" b="0" i="0" u="none" strike="noStrike" kern="0" cap="none" spc="0" normalizeH="0" baseline="0" noProof="0" dirty="0">
              <a:ln>
                <a:noFill/>
              </a:ln>
              <a:solidFill>
                <a:srgbClr val="666666"/>
              </a:solidFill>
              <a:effectLst/>
              <a:uLnTx/>
              <a:uFillTx/>
              <a:latin typeface="Arial   "/>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666666"/>
              </a:solidFill>
              <a:effectLst/>
              <a:uLnTx/>
              <a:uFillTx/>
              <a:latin typeface="Arial"/>
              <a:cs typeface="Arial"/>
              <a:sym typeface="Arial"/>
            </a:endParaRPr>
          </a:p>
        </p:txBody>
      </p:sp>
      <p:sp>
        <p:nvSpPr>
          <p:cNvPr id="529" name="Google Shape;529;p54"/>
          <p:cNvSpPr txBox="1"/>
          <p:nvPr/>
        </p:nvSpPr>
        <p:spPr>
          <a:xfrm>
            <a:off x="3599740" y="1430756"/>
            <a:ext cx="2621627" cy="3725823"/>
          </a:xfrm>
          <a:prstGeom prst="rect">
            <a:avLst/>
          </a:prstGeom>
          <a:noFill/>
          <a:ln>
            <a:noFill/>
          </a:ln>
        </p:spPr>
        <p:txBody>
          <a:bodyPr spcFirstLastPara="1" wrap="square" lIns="0" tIns="0" rIns="36000" bIns="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006A4D"/>
                </a:solidFill>
                <a:effectLst/>
                <a:uLnTx/>
                <a:uFillTx/>
                <a:latin typeface="Arial   "/>
                <a:ea typeface="Arial   "/>
                <a:cs typeface="Arial   "/>
                <a:sym typeface="Arial   "/>
              </a:rPr>
              <a:t>1.4  Research Planning &amp; Recruitment</a:t>
            </a:r>
            <a:endParaRPr kumimoji="0" sz="1000" b="1" i="0" u="none" strike="noStrike" kern="0" cap="none" spc="0" normalizeH="0" baseline="0" noProof="0" dirty="0">
              <a:ln>
                <a:noFill/>
              </a:ln>
              <a:solidFill>
                <a:srgbClr val="006A4D"/>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1 Week </a:t>
            </a:r>
            <a:endParaRPr kumimoji="0" sz="1000" b="1" i="0" u="none" strike="noStrike" kern="0" cap="none" spc="0" normalizeH="0" baseline="0" noProof="0" dirty="0">
              <a:ln>
                <a:noFill/>
              </a:ln>
              <a:solidFill>
                <a:srgbClr val="006A4D"/>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1" i="0" u="none" strike="noStrike" kern="0" cap="none" spc="0" normalizeH="0" baseline="0" noProof="0" dirty="0">
              <a:ln>
                <a:noFill/>
              </a:ln>
              <a:solidFill>
                <a:srgbClr val="006A4D"/>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A Cognizant Design Researcher will develop the participant recruitment criteria, plan the research activities, and work with CBRE to schedule remote one-to-one interviews with a total of twenty participants across relevant user groups. These in-depth interviews will be designed to ensure a targeted exploration of:</a:t>
            </a: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 </a:t>
            </a: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457200" marR="0" lvl="0" indent="-22860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    	How users experience and perceive the current myVantage platform  </a:t>
            </a:r>
            <a:endParaRPr kumimoji="0" sz="1000" b="0" i="0" u="none" strike="noStrike" kern="0" cap="none" spc="0" normalizeH="0" baseline="0" noProof="0" dirty="0">
              <a:ln>
                <a:noFill/>
              </a:ln>
              <a:solidFill>
                <a:srgbClr val="666666"/>
              </a:solidFill>
              <a:effectLst/>
              <a:uLnTx/>
              <a:uFillTx/>
              <a:latin typeface="Arial   "/>
              <a:ea typeface="Arial   "/>
              <a:cs typeface="Arial   "/>
              <a:sym typeface="Arial   "/>
            </a:endParaRPr>
          </a:p>
          <a:p>
            <a:pPr marL="457200" marR="0" lvl="0" indent="-22860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1000" b="0" i="0" u="none" strike="noStrike" kern="0" cap="none" spc="0" normalizeH="0" baseline="0" noProof="0" dirty="0">
                <a:ln>
                  <a:noFill/>
                </a:ln>
                <a:solidFill>
                  <a:srgbClr val="666666"/>
                </a:solidFill>
                <a:effectLst/>
                <a:uLnTx/>
                <a:uFillTx/>
                <a:latin typeface="Arial   "/>
                <a:ea typeface="Arial   "/>
                <a:cs typeface="Arial   "/>
                <a:sym typeface="Arial   "/>
              </a:rPr>
              <a:t>/    	How users envision and prioritize more robust improvements for future state applications</a:t>
            </a:r>
            <a:endParaRPr kumimoji="0" sz="1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FF0000"/>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FF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dirty="0">
              <a:ln>
                <a:noFill/>
              </a:ln>
              <a:solidFill>
                <a:srgbClr val="666666"/>
              </a:solidFill>
              <a:effectLst/>
              <a:uLnTx/>
              <a:uFillTx/>
              <a:latin typeface="Arial"/>
              <a:ea typeface="Arial"/>
              <a:cs typeface="Arial"/>
              <a:sym typeface="Arial"/>
            </a:endParaRPr>
          </a:p>
        </p:txBody>
      </p:sp>
      <p:cxnSp>
        <p:nvCxnSpPr>
          <p:cNvPr id="3" name="Straight Connector 2"/>
          <p:cNvCxnSpPr/>
          <p:nvPr/>
        </p:nvCxnSpPr>
        <p:spPr>
          <a:xfrm>
            <a:off x="348473" y="1264399"/>
            <a:ext cx="55563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79142" y="1264399"/>
            <a:ext cx="555638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68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55"/>
          <p:cNvSpPr txBox="1">
            <a:spLocks noGrp="1"/>
          </p:cNvSpPr>
          <p:nvPr>
            <p:ph type="sldNum" idx="12"/>
          </p:nvPr>
        </p:nvSpPr>
        <p:spPr>
          <a:xfrm>
            <a:off x="11635741" y="147239"/>
            <a:ext cx="414528" cy="414528"/>
          </a:xfrm>
          <a:prstGeom prst="rect">
            <a:avLst/>
          </a:prstGeom>
          <a:noFill/>
          <a:ln w="9525" cap="flat" cmpd="sng">
            <a:solidFill>
              <a:srgbClr val="BFBFBF"/>
            </a:solidFill>
            <a:prstDash val="solid"/>
            <a:round/>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333" b="0" i="0" u="none" strike="noStrike" kern="0" cap="none" spc="0" normalizeH="0" baseline="0" noProof="0">
                <a:ln>
                  <a:noFill/>
                </a:ln>
                <a:solidFill>
                  <a:srgbClr val="A5A5A5"/>
                </a:solidFill>
                <a:effectLst/>
                <a:uLnTx/>
                <a:uFillTx/>
                <a:latin typeface="Arial"/>
                <a:cs typeface="Arial"/>
                <a:sym typeface="Arial"/>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sz="1333" b="0" i="0" u="none" strike="noStrike" kern="0" cap="none" spc="0" normalizeH="0" baseline="0" noProof="0">
              <a:ln>
                <a:noFill/>
              </a:ln>
              <a:solidFill>
                <a:srgbClr val="A5A5A5"/>
              </a:solidFill>
              <a:effectLst/>
              <a:uLnTx/>
              <a:uFillTx/>
              <a:latin typeface="Arial"/>
              <a:cs typeface="Arial"/>
              <a:sym typeface="Arial"/>
            </a:endParaRPr>
          </a:p>
        </p:txBody>
      </p:sp>
      <p:sp>
        <p:nvSpPr>
          <p:cNvPr id="535" name="Google Shape;535;p55"/>
          <p:cNvSpPr txBox="1">
            <a:spLocks noGrp="1"/>
          </p:cNvSpPr>
          <p:nvPr>
            <p:ph type="ftr" idx="11"/>
          </p:nvPr>
        </p:nvSpPr>
        <p:spPr>
          <a:xfrm>
            <a:off x="8647090" y="6372603"/>
            <a:ext cx="1127412" cy="366183"/>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933" b="0" i="0" u="none" strike="noStrike" kern="0" cap="none" spc="0" normalizeH="0" baseline="0" noProof="0">
                <a:ln>
                  <a:noFill/>
                </a:ln>
                <a:solidFill>
                  <a:srgbClr val="A5A5A5"/>
                </a:solidFill>
                <a:effectLst/>
                <a:uLnTx/>
                <a:uFillTx/>
                <a:latin typeface="Arial"/>
                <a:cs typeface="Arial"/>
                <a:sym typeface="Arial"/>
              </a:rPr>
              <a:t>© 2019</a:t>
            </a:r>
            <a:endParaRPr kumimoji="0" sz="933" b="0" i="0" u="none" strike="noStrike" kern="0" cap="none" spc="0" normalizeH="0" baseline="0" noProof="0">
              <a:ln>
                <a:noFill/>
              </a:ln>
              <a:solidFill>
                <a:srgbClr val="A5A5A5"/>
              </a:solidFill>
              <a:effectLst/>
              <a:uLnTx/>
              <a:uFillTx/>
              <a:latin typeface="Arial"/>
              <a:cs typeface="Arial"/>
              <a:sym typeface="Arial"/>
            </a:endParaRPr>
          </a:p>
        </p:txBody>
      </p:sp>
      <p:sp>
        <p:nvSpPr>
          <p:cNvPr id="536" name="Google Shape;536;p55"/>
          <p:cNvSpPr/>
          <p:nvPr/>
        </p:nvSpPr>
        <p:spPr>
          <a:xfrm>
            <a:off x="348473" y="987965"/>
            <a:ext cx="4279971" cy="278602"/>
          </a:xfrm>
          <a:prstGeom prst="rect">
            <a:avLst/>
          </a:prstGeom>
          <a:noFill/>
          <a:ln>
            <a:noFill/>
          </a:ln>
        </p:spPr>
        <p:txBody>
          <a:bodyPr spcFirstLastPara="1" wrap="square" lIns="91425" tIns="45700" rIns="91425" bIns="45700" anchor="t" anchorCtr="0">
            <a:noAutofit/>
          </a:bodyPr>
          <a:lstStyle/>
          <a:p>
            <a:pPr marL="0" marR="0" lvl="1" indent="0" algn="l" defTabSz="914400" rtl="0" eaLnBrk="1" fontAlgn="auto" latinLnBrk="0" hangingPunct="1">
              <a:lnSpc>
                <a:spcPct val="110000"/>
              </a:lnSpc>
              <a:spcBef>
                <a:spcPts val="0"/>
              </a:spcBef>
              <a:spcAft>
                <a:spcPts val="0"/>
              </a:spcAft>
              <a:buClr>
                <a:srgbClr val="000000"/>
              </a:buClr>
              <a:buSzTx/>
              <a:buFont typeface="Arial"/>
              <a:buNone/>
              <a:tabLst/>
              <a:defRPr/>
            </a:pPr>
            <a:r>
              <a:rPr kumimoji="0" lang="en-US" sz="12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phase 02 </a:t>
            </a:r>
            <a:r>
              <a:rPr kumimoji="0" lang="en-US" sz="11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Understanding the Users (</a:t>
            </a:r>
            <a:r>
              <a:rPr kumimoji="0" lang="en-US" sz="1100" b="1" i="0" u="none" strike="noStrike" kern="0" cap="none" spc="0" normalizeH="0" baseline="0" noProof="0" err="1">
                <a:ln>
                  <a:noFill/>
                </a:ln>
                <a:solidFill>
                  <a:srgbClr val="000000"/>
                </a:solidFill>
                <a:effectLst/>
                <a:uLnTx/>
                <a:uFillTx/>
                <a:latin typeface="Helvetica Neue"/>
                <a:ea typeface="Helvetica Neue"/>
                <a:cs typeface="Helvetica Neue"/>
                <a:sym typeface="Helvetica Neue"/>
              </a:rPr>
              <a:t>con’t</a:t>
            </a:r>
            <a:r>
              <a:rPr kumimoji="0" lang="en-US" sz="1100" b="1" i="0" u="none" strike="noStrike" kern="0" cap="none" spc="0" normalizeH="0" baseline="0" noProof="0">
                <a:ln>
                  <a:noFill/>
                </a:ln>
                <a:solidFill>
                  <a:srgbClr val="000000"/>
                </a:solidFill>
                <a:effectLst/>
                <a:uLnTx/>
                <a:uFillTx/>
                <a:latin typeface="Helvetica Neue"/>
                <a:ea typeface="Helvetica Neue"/>
                <a:cs typeface="Helvetica Neue"/>
                <a:sym typeface="Helvetica Neue"/>
              </a:rPr>
              <a:t>) </a:t>
            </a:r>
            <a:r>
              <a:rPr kumimoji="0" lang="en-US" sz="700" b="0" i="0" u="none" strike="noStrike" kern="0" cap="none" spc="0" normalizeH="0" baseline="0" noProof="0">
                <a:ln>
                  <a:noFill/>
                </a:ln>
                <a:solidFill>
                  <a:srgbClr val="595959"/>
                </a:solidFill>
                <a:effectLst/>
                <a:uLnTx/>
                <a:uFillTx/>
                <a:latin typeface="Times New Roman"/>
                <a:ea typeface="Times New Roman"/>
                <a:cs typeface="Times New Roman"/>
                <a:sym typeface="Times New Roman"/>
              </a:rPr>
              <a:t> </a:t>
            </a:r>
            <a:r>
              <a:rPr kumimoji="0" lang="en-US" sz="900" b="0" i="0" u="none" strike="noStrike" kern="0" cap="none" spc="0" normalizeH="0" baseline="0" noProof="0">
                <a:ln>
                  <a:noFill/>
                </a:ln>
                <a:solidFill>
                  <a:srgbClr val="595959"/>
                </a:solidFill>
                <a:effectLst/>
                <a:uLnTx/>
                <a:uFillTx/>
                <a:latin typeface="Avenir"/>
                <a:ea typeface="Avenir"/>
                <a:cs typeface="Avenir"/>
                <a:sym typeface="Avenir"/>
              </a:rPr>
              <a:t> 5 weeks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7" name="Google Shape;537;p55"/>
          <p:cNvSpPr txBox="1"/>
          <p:nvPr/>
        </p:nvSpPr>
        <p:spPr>
          <a:xfrm>
            <a:off x="449077" y="4607303"/>
            <a:ext cx="2682800" cy="1895097"/>
          </a:xfrm>
          <a:prstGeom prst="rect">
            <a:avLst/>
          </a:prstGeom>
          <a:noFill/>
          <a:ln>
            <a:noFill/>
          </a:ln>
        </p:spPr>
        <p:txBody>
          <a:bodyPr spcFirstLastPara="1" wrap="square" lIns="0" tIns="0" rIns="36000" bIns="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006A4D"/>
                </a:solidFill>
                <a:effectLst/>
                <a:uLnTx/>
                <a:uFillTx/>
                <a:latin typeface="Arial   "/>
                <a:ea typeface="Arial   "/>
                <a:cs typeface="Arial   "/>
                <a:sym typeface="Arial   "/>
              </a:rPr>
              <a:t>2.4 Synthesis</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666666"/>
                </a:solidFill>
                <a:effectLst/>
                <a:uLnTx/>
                <a:uFillTx/>
                <a:latin typeface="Arial   "/>
                <a:ea typeface="Arial   "/>
                <a:cs typeface="Arial   "/>
                <a:sym typeface="Arial   "/>
              </a:rPr>
              <a:t>1 Week</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666666"/>
                </a:solidFill>
                <a:effectLst/>
                <a:uLnTx/>
                <a:uFillTx/>
                <a:latin typeface="Arial   "/>
                <a:ea typeface="Arial   "/>
                <a:cs typeface="Arial   "/>
                <a:sym typeface="Arial   "/>
              </a:rPr>
              <a:t>With the learning unearthed during the preceding activities in phase 02, Cognizant Interactive will synthesize and analyze those learnings as we move into concept co-creation.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8" name="Google Shape;538;p55"/>
          <p:cNvSpPr txBox="1"/>
          <p:nvPr/>
        </p:nvSpPr>
        <p:spPr>
          <a:xfrm>
            <a:off x="3489888" y="1483445"/>
            <a:ext cx="2682800" cy="1745177"/>
          </a:xfrm>
          <a:prstGeom prst="rect">
            <a:avLst/>
          </a:prstGeom>
          <a:noFill/>
          <a:ln>
            <a:noFill/>
          </a:ln>
        </p:spPr>
        <p:txBody>
          <a:bodyPr spcFirstLastPara="1" wrap="square" lIns="0" tIns="0" rIns="36000" bIns="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006A4D"/>
                </a:solidFill>
                <a:effectLst/>
                <a:uLnTx/>
                <a:uFillTx/>
                <a:latin typeface="Arial   "/>
                <a:ea typeface="Arial   "/>
                <a:cs typeface="Arial   "/>
                <a:sym typeface="Arial   "/>
              </a:rPr>
              <a:t>2.5 Concept Co-Creation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666666"/>
                </a:solidFill>
                <a:effectLst/>
                <a:uLnTx/>
                <a:uFillTx/>
                <a:latin typeface="Arial   "/>
                <a:ea typeface="Arial   "/>
                <a:cs typeface="Arial   "/>
                <a:sym typeface="Arial   "/>
              </a:rPr>
              <a:t>2 weeks (1 week concurrent to 2.4)</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666666"/>
                </a:solidFill>
                <a:effectLst/>
                <a:uLnTx/>
                <a:uFillTx/>
                <a:latin typeface="Arial"/>
                <a:ea typeface="Arial"/>
                <a:cs typeface="Arial"/>
                <a:sym typeface="Arial"/>
              </a:rPr>
              <a:t>Working with our core client team, and with our immersion and user research insights in hand, we will identify potential experience improvements and develop concepts addressing current pain points we will utilize in design.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666666"/>
              </a:solidFill>
              <a:effectLst/>
              <a:uLnTx/>
              <a:uFillTx/>
              <a:latin typeface="Arial"/>
              <a:ea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666666"/>
              </a:solidFill>
              <a:effectLst/>
              <a:uLnTx/>
              <a:uFillTx/>
              <a:latin typeface="Arial"/>
              <a:ea typeface="Arial"/>
              <a:cs typeface="Arial"/>
              <a:sym typeface="Arial"/>
            </a:endParaRPr>
          </a:p>
        </p:txBody>
      </p:sp>
      <p:sp>
        <p:nvSpPr>
          <p:cNvPr id="539" name="Google Shape;539;p55"/>
          <p:cNvSpPr txBox="1"/>
          <p:nvPr/>
        </p:nvSpPr>
        <p:spPr>
          <a:xfrm>
            <a:off x="3489888" y="3362703"/>
            <a:ext cx="2682800" cy="2846186"/>
          </a:xfrm>
          <a:prstGeom prst="rect">
            <a:avLst/>
          </a:prstGeom>
          <a:noFill/>
          <a:ln>
            <a:noFill/>
          </a:ln>
        </p:spPr>
        <p:txBody>
          <a:bodyPr spcFirstLastPara="1" wrap="square" lIns="0" tIns="0" rIns="36000" bIns="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006A4D"/>
                </a:solidFill>
                <a:effectLst/>
                <a:uLnTx/>
                <a:uFillTx/>
                <a:latin typeface="Arial   "/>
                <a:ea typeface="Arial   "/>
                <a:cs typeface="Arial   "/>
                <a:sym typeface="Arial   "/>
              </a:rPr>
              <a:t>2.6 Backlog Development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666666"/>
                </a:solidFill>
                <a:effectLst/>
                <a:uLnTx/>
                <a:uFillTx/>
                <a:latin typeface="Arial   "/>
                <a:ea typeface="Arial   "/>
                <a:cs typeface="Arial   "/>
                <a:sym typeface="Arial   "/>
              </a:rPr>
              <a:t>1 Week (concurrent to 2.5)</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666666"/>
                </a:solidFill>
                <a:effectLst/>
                <a:uLnTx/>
                <a:uFillTx/>
                <a:latin typeface="Arial"/>
                <a:ea typeface="Arial"/>
                <a:cs typeface="Arial"/>
                <a:sym typeface="Arial"/>
              </a:rPr>
              <a:t>From the Story Map, the Cognizant team will flush out a set of user stories. This will be shared back with the CBRE team for review and approval. These user stories will represent all of the features that will go into the product. We will then organize features into sprints, starting with the foundational features and those which are highest priority to users. The backlog will be a living tool that is updated daily throughout the course of the product. </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0" name="Google Shape;540;p55"/>
          <p:cNvSpPr txBox="1"/>
          <p:nvPr/>
        </p:nvSpPr>
        <p:spPr>
          <a:xfrm>
            <a:off x="348473" y="357711"/>
            <a:ext cx="11223172" cy="461729"/>
          </a:xfrm>
          <a:prstGeom prst="rect">
            <a:avLst/>
          </a:prstGeom>
          <a:noFill/>
          <a:ln>
            <a:noFill/>
          </a:ln>
        </p:spPr>
        <p:txBody>
          <a:bodyPr spcFirstLastPara="1" wrap="square" lIns="91425" tIns="45700" rIns="91425" bIns="45700" anchor="t" anchorCtr="0">
            <a:noAutofit/>
          </a:bodyPr>
          <a:lstStyle/>
          <a:p>
            <a:pPr lvl="0">
              <a:lnSpc>
                <a:spcPct val="90000"/>
              </a:lnSpc>
              <a:buClr>
                <a:srgbClr val="000000"/>
              </a:buClr>
              <a:buSzPts val="2667"/>
              <a:defRPr/>
            </a:pPr>
            <a:r>
              <a:rPr lang="en-US" sz="2670" b="1" dirty="0"/>
              <a:t>Research &amp; strategy </a:t>
            </a:r>
            <a:r>
              <a:rPr lang="en-US" sz="2670" b="1" dirty="0">
                <a:solidFill>
                  <a:srgbClr val="006A4D"/>
                </a:solidFill>
              </a:rPr>
              <a:t>detailed view</a:t>
            </a:r>
            <a:endParaRPr kumimoji="0" sz="2670" b="1"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541" name="Google Shape;541;p55"/>
          <p:cNvGraphicFramePr/>
          <p:nvPr>
            <p:extLst>
              <p:ext uri="{D42A27DB-BD31-4B8C-83A1-F6EECF244321}">
                <p14:modId xmlns:p14="http://schemas.microsoft.com/office/powerpoint/2010/main" val="1824465821"/>
              </p:ext>
            </p:extLst>
          </p:nvPr>
        </p:nvGraphicFramePr>
        <p:xfrm>
          <a:off x="8974667" y="1507340"/>
          <a:ext cx="3075601" cy="5267717"/>
        </p:xfrm>
        <a:graphic>
          <a:graphicData uri="http://schemas.openxmlformats.org/drawingml/2006/table">
            <a:tbl>
              <a:tblPr firstRow="1" bandRow="1">
                <a:noFill/>
              </a:tblPr>
              <a:tblGrid>
                <a:gridCol w="3075601">
                  <a:extLst>
                    <a:ext uri="{9D8B030D-6E8A-4147-A177-3AD203B41FA5}">
                      <a16:colId xmlns:a16="http://schemas.microsoft.com/office/drawing/2014/main" val="20000"/>
                    </a:ext>
                  </a:extLst>
                </a:gridCol>
              </a:tblGrid>
              <a:tr h="946750">
                <a:tc>
                  <a:txBody>
                    <a:bodyPr/>
                    <a:lstStyle/>
                    <a:p>
                      <a:pPr marL="0" marR="0" lvl="0" indent="0" algn="l" rtl="0">
                        <a:lnSpc>
                          <a:spcPct val="115000"/>
                        </a:lnSpc>
                        <a:spcBef>
                          <a:spcPts val="0"/>
                        </a:spcBef>
                        <a:spcAft>
                          <a:spcPts val="0"/>
                        </a:spcAft>
                        <a:buNone/>
                      </a:pPr>
                      <a:r>
                        <a:rPr lang="en-US" sz="1000" b="1" i="0" u="none" strike="noStrike" cap="none">
                          <a:solidFill>
                            <a:schemeClr val="dk1"/>
                          </a:solidFill>
                          <a:latin typeface="Arial"/>
                          <a:ea typeface="Arial"/>
                          <a:cs typeface="Arial"/>
                          <a:sym typeface="Arial"/>
                        </a:rPr>
                        <a:t>Key Team Members</a:t>
                      </a:r>
                      <a:endParaRPr/>
                    </a:p>
                    <a:p>
                      <a:pPr marL="0" marR="0" lvl="0" indent="0" algn="l" rtl="0">
                        <a:lnSpc>
                          <a:spcPct val="115000"/>
                        </a:lnSpc>
                        <a:spcBef>
                          <a:spcPts val="0"/>
                        </a:spcBef>
                        <a:spcAft>
                          <a:spcPts val="0"/>
                        </a:spcAft>
                        <a:buNone/>
                      </a:pPr>
                      <a:endParaRPr sz="1000" b="0" u="none" strike="noStrike" cap="none">
                        <a:solidFill>
                          <a:schemeClr val="dk1"/>
                        </a:solidFill>
                        <a:latin typeface="Arial"/>
                        <a:ea typeface="Arial"/>
                        <a:cs typeface="Arial"/>
                        <a:sym typeface="Arial"/>
                      </a:endParaRPr>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ea typeface="Arial"/>
                          <a:cs typeface="Arial"/>
                          <a:sym typeface="Arial"/>
                        </a:rPr>
                        <a:t>Exec Sponsor</a:t>
                      </a:r>
                      <a:endParaRPr/>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ea typeface="Arial"/>
                          <a:cs typeface="Arial"/>
                          <a:sym typeface="Arial"/>
                        </a:rPr>
                        <a:t>Strategist</a:t>
                      </a:r>
                      <a:endParaRPr/>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ea typeface="Arial"/>
                          <a:cs typeface="Arial"/>
                          <a:sym typeface="Arial"/>
                        </a:rPr>
                        <a:t>Design Researcher</a:t>
                      </a:r>
                      <a:endParaRPr/>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ea typeface="Arial"/>
                          <a:cs typeface="Arial"/>
                          <a:sym typeface="Arial"/>
                        </a:rPr>
                        <a:t>Product Owner</a:t>
                      </a:r>
                      <a:endParaRPr/>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ea typeface="Arial"/>
                          <a:cs typeface="Arial"/>
                          <a:sym typeface="Arial"/>
                        </a:rPr>
                        <a:t>Graphic Designer</a:t>
                      </a:r>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cs typeface="Arial"/>
                          <a:sym typeface="Arial"/>
                        </a:rPr>
                        <a:t>Project Manager</a:t>
                      </a:r>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cs typeface="Arial"/>
                          <a:sym typeface="Arial"/>
                        </a:rPr>
                        <a:t>Recruitment Coordinator</a:t>
                      </a:r>
                      <a:endParaRPr/>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ea typeface="Arial"/>
                          <a:cs typeface="Arial"/>
                          <a:sym typeface="Arial"/>
                        </a:rPr>
                        <a:t>UX Strategist</a:t>
                      </a:r>
                      <a:endParaRPr/>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ea typeface="Arial"/>
                          <a:cs typeface="Arial"/>
                          <a:sym typeface="Arial"/>
                        </a:rPr>
                        <a:t>Content Strategist</a:t>
                      </a:r>
                      <a:endParaRPr/>
                    </a:p>
                  </a:txBody>
                  <a:tcPr marL="137150" marR="137150" marT="135575" marB="135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solidFill>
                      <a:schemeClr val="bg1"/>
                    </a:solidFill>
                  </a:tcPr>
                </a:tc>
                <a:extLst>
                  <a:ext uri="{0D108BD9-81ED-4DB2-BD59-A6C34878D82A}">
                    <a16:rowId xmlns:a16="http://schemas.microsoft.com/office/drawing/2014/main" val="10000"/>
                  </a:ext>
                </a:extLst>
              </a:tr>
              <a:tr h="2094625">
                <a:tc>
                  <a:txBody>
                    <a:bodyPr/>
                    <a:lstStyle/>
                    <a:p>
                      <a:pPr marL="0" marR="0" lvl="0" indent="0" algn="l" rtl="0">
                        <a:lnSpc>
                          <a:spcPct val="115000"/>
                        </a:lnSpc>
                        <a:spcBef>
                          <a:spcPts val="0"/>
                        </a:spcBef>
                        <a:spcAft>
                          <a:spcPts val="0"/>
                        </a:spcAft>
                        <a:buNone/>
                      </a:pPr>
                      <a:r>
                        <a:rPr lang="en-US" sz="1000" b="1" i="0" u="none" strike="noStrike" cap="none">
                          <a:solidFill>
                            <a:schemeClr val="dk1"/>
                          </a:solidFill>
                          <a:latin typeface="Arial"/>
                          <a:ea typeface="Arial"/>
                          <a:cs typeface="Arial"/>
                          <a:sym typeface="Arial"/>
                        </a:rPr>
                        <a:t>Phase 01 + 02 Deliverables</a:t>
                      </a:r>
                    </a:p>
                    <a:p>
                      <a:pPr marL="0" marR="0" lvl="0" indent="0" algn="l" rtl="0">
                        <a:lnSpc>
                          <a:spcPct val="115000"/>
                        </a:lnSpc>
                        <a:spcBef>
                          <a:spcPts val="0"/>
                        </a:spcBef>
                        <a:spcAft>
                          <a:spcPts val="0"/>
                        </a:spcAft>
                        <a:buNone/>
                      </a:pPr>
                      <a:endParaRPr lang="en-US" sz="400" b="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Font typeface="Arial"/>
                        <a:buNone/>
                      </a:pPr>
                      <a:r>
                        <a:rPr lang="en-US" sz="1000" b="1" u="none" strike="noStrike" cap="none">
                          <a:solidFill>
                            <a:schemeClr val="dk2"/>
                          </a:solidFill>
                          <a:latin typeface="Arial"/>
                          <a:ea typeface="Arial"/>
                          <a:cs typeface="Arial"/>
                          <a:sym typeface="Arial"/>
                        </a:rPr>
                        <a:t>Project Charter</a:t>
                      </a:r>
                      <a:r>
                        <a:rPr lang="en-US" sz="1000" b="0" u="none" strike="noStrike" cap="none">
                          <a:solidFill>
                            <a:schemeClr val="dk2"/>
                          </a:solidFill>
                          <a:latin typeface="Arial"/>
                          <a:ea typeface="Arial"/>
                          <a:cs typeface="Arial"/>
                          <a:sym typeface="Arial"/>
                        </a:rPr>
                        <a:t>: Establishes the objectives, timeline, outputs and roles and responsibilities (Word Doc)</a:t>
                      </a:r>
                      <a:r>
                        <a:rPr lang="en-US" sz="1000" b="0" u="none" strike="noStrike" cap="none">
                          <a:solidFill>
                            <a:schemeClr val="dk2"/>
                          </a:solidFill>
                          <a:latin typeface="Arial"/>
                          <a:ea typeface="Arial"/>
                          <a:cs typeface="Arial"/>
                        </a:rPr>
                        <a:t> </a:t>
                      </a:r>
                      <a:endParaRPr lang="en-US" sz="1000" b="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000"/>
                        <a:buFont typeface="Arial"/>
                        <a:buNone/>
                      </a:pPr>
                      <a:endParaRPr lang="en-US" sz="400" b="0" u="none" strike="noStrike" cap="none">
                        <a:solidFill>
                          <a:schemeClr val="dk2"/>
                        </a:solidFill>
                        <a:latin typeface="Arial"/>
                        <a:ea typeface="Arial"/>
                        <a:cs typeface="Arial"/>
                        <a:sym typeface="Arial"/>
                      </a:endParaRPr>
                    </a:p>
                    <a:p>
                      <a:pPr marL="0" marR="0" lvl="0" indent="0" algn="l" rtl="0" eaLnBrk="1" fontAlgn="auto" latinLnBrk="0" hangingPunct="1">
                        <a:lnSpc>
                          <a:spcPct val="115000"/>
                        </a:lnSpc>
                        <a:spcBef>
                          <a:spcPts val="0"/>
                        </a:spcBef>
                        <a:spcAft>
                          <a:spcPts val="0"/>
                        </a:spcAft>
                        <a:buFont typeface="Arial"/>
                        <a:buNone/>
                      </a:pPr>
                      <a:r>
                        <a:rPr lang="en-US" sz="1000" b="1" u="none" strike="noStrike" cap="none">
                          <a:solidFill>
                            <a:schemeClr val="dk2"/>
                          </a:solidFill>
                          <a:latin typeface="Arial"/>
                          <a:ea typeface="Arial"/>
                          <a:cs typeface="Arial"/>
                          <a:sym typeface="Arial"/>
                        </a:rPr>
                        <a:t>Personas: </a:t>
                      </a:r>
                      <a:r>
                        <a:rPr lang="en-US" sz="1000" b="0" u="none" strike="noStrike" cap="none">
                          <a:solidFill>
                            <a:schemeClr val="dk2"/>
                          </a:solidFill>
                          <a:latin typeface="Arial"/>
                          <a:ea typeface="Arial"/>
                          <a:cs typeface="Arial"/>
                          <a:sym typeface="Arial"/>
                        </a:rPr>
                        <a:t>Distinct archetypal representations that reflect the roles, behaviors, and attitudes of current and potential users (PDF)</a:t>
                      </a:r>
                      <a:r>
                        <a:rPr lang="en-US" sz="1000" b="0" u="none" strike="noStrike" cap="none">
                          <a:solidFill>
                            <a:schemeClr val="dk2"/>
                          </a:solidFill>
                          <a:latin typeface="Arial"/>
                          <a:ea typeface="Arial"/>
                          <a:cs typeface="Arial"/>
                        </a:rPr>
                        <a:t> </a:t>
                      </a:r>
                      <a:endParaRPr lang="en-US" sz="1000" b="0" u="none" strike="noStrike" cap="none">
                        <a:solidFill>
                          <a:schemeClr val="dk2"/>
                        </a:solidFill>
                        <a:latin typeface="Arial"/>
                        <a:ea typeface="Arial"/>
                        <a:cs typeface="Arial"/>
                        <a:sym typeface="Arial"/>
                      </a:endParaRPr>
                    </a:p>
                    <a:p>
                      <a:pPr marL="0" marR="0" lvl="0" indent="0" algn="l" defTabSz="914400" rtl="0" eaLnBrk="1" fontAlgn="auto" latinLnBrk="0" hangingPunct="1">
                        <a:lnSpc>
                          <a:spcPct val="115000"/>
                        </a:lnSpc>
                        <a:spcBef>
                          <a:spcPts val="0"/>
                        </a:spcBef>
                        <a:spcAft>
                          <a:spcPts val="0"/>
                        </a:spcAft>
                        <a:buClr>
                          <a:schemeClr val="dk2"/>
                        </a:buClr>
                        <a:buSzPts val="1000"/>
                        <a:buFont typeface="Arial"/>
                        <a:buNone/>
                        <a:tabLst/>
                        <a:defRPr/>
                      </a:pPr>
                      <a:endParaRPr lang="en-US" sz="400" b="1"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Font typeface="Arial"/>
                        <a:buNone/>
                      </a:pPr>
                      <a:r>
                        <a:rPr lang="en-US" sz="1000" b="1" u="none" strike="noStrike" cap="none">
                          <a:solidFill>
                            <a:schemeClr val="dk2"/>
                          </a:solidFill>
                          <a:latin typeface="Arial"/>
                          <a:ea typeface="Arial"/>
                          <a:cs typeface="Arial"/>
                          <a:sym typeface="Arial"/>
                        </a:rPr>
                        <a:t>Story Map</a:t>
                      </a:r>
                      <a:r>
                        <a:rPr lang="en-US" sz="1000" b="0" u="none" strike="noStrike" cap="none">
                          <a:solidFill>
                            <a:schemeClr val="dk2"/>
                          </a:solidFill>
                          <a:latin typeface="Arial"/>
                          <a:ea typeface="Arial"/>
                          <a:cs typeface="Arial"/>
                          <a:sym typeface="Arial"/>
                        </a:rPr>
                        <a:t>: A visual map of the end-to-end product features (PDF)</a:t>
                      </a:r>
                      <a:r>
                        <a:rPr lang="en-US" sz="1000" b="0" u="none" strike="noStrike" cap="none">
                          <a:solidFill>
                            <a:schemeClr val="dk2"/>
                          </a:solidFill>
                          <a:latin typeface="Arial"/>
                          <a:ea typeface="Arial"/>
                          <a:cs typeface="Arial"/>
                        </a:rPr>
                        <a:t> </a:t>
                      </a:r>
                      <a:endParaRPr lang="en-US" sz="1000" b="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000"/>
                        <a:buFont typeface="Arial"/>
                        <a:buNone/>
                      </a:pPr>
                      <a:endParaRPr lang="en-US" sz="400" b="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ts val="1000"/>
                        <a:buFont typeface="Arial"/>
                        <a:buNone/>
                      </a:pPr>
                      <a:r>
                        <a:rPr lang="en-US" sz="1000" b="1" u="none" strike="noStrike" cap="none">
                          <a:solidFill>
                            <a:schemeClr val="dk2"/>
                          </a:solidFill>
                          <a:latin typeface="Arial"/>
                          <a:ea typeface="Arial"/>
                          <a:cs typeface="Arial"/>
                          <a:sym typeface="Arial"/>
                        </a:rPr>
                        <a:t>Backlog</a:t>
                      </a:r>
                      <a:r>
                        <a:rPr lang="en-US" sz="1000" b="0" u="none" strike="noStrike" cap="none">
                          <a:solidFill>
                            <a:schemeClr val="dk2"/>
                          </a:solidFill>
                          <a:latin typeface="Arial"/>
                          <a:ea typeface="Arial"/>
                          <a:cs typeface="Arial"/>
                          <a:sym typeface="Arial"/>
                        </a:rPr>
                        <a:t>: A prioritized list of user stories broken out by sprint</a:t>
                      </a:r>
                      <a:endParaRPr lang="en-US"/>
                    </a:p>
                  </a:txBody>
                  <a:tcPr marL="137150" marR="137150" marT="135575" marB="135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dot"/>
                      <a:round/>
                      <a:headEnd type="none" w="sm" len="sm"/>
                      <a:tailEnd type="none" w="sm" len="sm"/>
                    </a:lnT>
                    <a:lnB w="9525" cap="flat" cmpd="sng">
                      <a:solidFill>
                        <a:srgbClr val="000000"/>
                      </a:solidFill>
                      <a:prstDash val="solid"/>
                      <a:round/>
                      <a:headEnd type="none" w="sm" len="sm"/>
                      <a:tailEnd type="none" w="sm" len="sm"/>
                    </a:lnB>
                    <a:solidFill>
                      <a:schemeClr val="bg1"/>
                    </a:solidFill>
                  </a:tcPr>
                </a:tc>
                <a:extLst>
                  <a:ext uri="{0D108BD9-81ED-4DB2-BD59-A6C34878D82A}">
                    <a16:rowId xmlns:a16="http://schemas.microsoft.com/office/drawing/2014/main" val="10001"/>
                  </a:ext>
                </a:extLst>
              </a:tr>
            </a:tbl>
          </a:graphicData>
        </a:graphic>
      </p:graphicFrame>
      <p:graphicFrame>
        <p:nvGraphicFramePr>
          <p:cNvPr id="542" name="Google Shape;542;p55"/>
          <p:cNvGraphicFramePr/>
          <p:nvPr>
            <p:extLst>
              <p:ext uri="{D42A27DB-BD31-4B8C-83A1-F6EECF244321}">
                <p14:modId xmlns:p14="http://schemas.microsoft.com/office/powerpoint/2010/main" val="529814694"/>
              </p:ext>
            </p:extLst>
          </p:nvPr>
        </p:nvGraphicFramePr>
        <p:xfrm>
          <a:off x="6265334" y="1483445"/>
          <a:ext cx="2528710" cy="4527525"/>
        </p:xfrm>
        <a:graphic>
          <a:graphicData uri="http://schemas.openxmlformats.org/drawingml/2006/table">
            <a:tbl>
              <a:tblPr firstRow="1" bandRow="1">
                <a:noFill/>
              </a:tblPr>
              <a:tblGrid>
                <a:gridCol w="2528710">
                  <a:extLst>
                    <a:ext uri="{9D8B030D-6E8A-4147-A177-3AD203B41FA5}">
                      <a16:colId xmlns:a16="http://schemas.microsoft.com/office/drawing/2014/main" val="20000"/>
                    </a:ext>
                  </a:extLst>
                </a:gridCol>
              </a:tblGrid>
              <a:tr h="4527525">
                <a:tc>
                  <a:txBody>
                    <a:bodyPr/>
                    <a:lstStyle/>
                    <a:p>
                      <a:pPr marL="0" marR="0" lvl="0" indent="0" algn="l" rtl="0">
                        <a:lnSpc>
                          <a:spcPct val="115000"/>
                        </a:lnSpc>
                        <a:spcBef>
                          <a:spcPts val="0"/>
                        </a:spcBef>
                        <a:spcAft>
                          <a:spcPts val="0"/>
                        </a:spcAft>
                        <a:buNone/>
                      </a:pPr>
                      <a:r>
                        <a:rPr lang="en-US" sz="1000" b="1" i="0" u="none" strike="noStrike" cap="none">
                          <a:solidFill>
                            <a:schemeClr val="dk1"/>
                          </a:solidFill>
                          <a:latin typeface="Arial"/>
                          <a:ea typeface="Arial"/>
                          <a:cs typeface="Arial"/>
                          <a:sym typeface="Arial"/>
                        </a:rPr>
                        <a:t>Key Assumptions</a:t>
                      </a:r>
                      <a:endParaRPr lang="en-US"/>
                    </a:p>
                    <a:p>
                      <a:pPr marL="0" marR="0" lvl="1" indent="0" algn="l" rtl="0">
                        <a:lnSpc>
                          <a:spcPct val="110000"/>
                        </a:lnSpc>
                        <a:spcBef>
                          <a:spcPts val="600"/>
                        </a:spcBef>
                        <a:spcAft>
                          <a:spcPts val="0"/>
                        </a:spcAft>
                        <a:buClr>
                          <a:srgbClr val="006A4D"/>
                        </a:buClr>
                        <a:buSzPts val="900"/>
                        <a:buFont typeface="Arial"/>
                        <a:buNone/>
                      </a:pPr>
                      <a:r>
                        <a:rPr lang="en-US" sz="1000" b="0" i="0" u="none" strike="noStrike" cap="none">
                          <a:solidFill>
                            <a:srgbClr val="7F7F7F"/>
                          </a:solidFill>
                          <a:latin typeface="Arial"/>
                          <a:ea typeface="Arial"/>
                          <a:cs typeface="Arial"/>
                          <a:sym typeface="Arial"/>
                        </a:rPr>
                        <a:t>User Group Identification:</a:t>
                      </a:r>
                      <a:endParaRPr lang="en-US"/>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ea typeface="Arial"/>
                          <a:cs typeface="Arial"/>
                          <a:sym typeface="Arial"/>
                        </a:rPr>
                        <a:t>CBRE to provide number of user groups to be included in research. This will impact the types of research activities, duration, and number of sessions.</a:t>
                      </a:r>
                      <a:endParaRPr lang="en-US"/>
                    </a:p>
                    <a:p>
                      <a:pPr marL="0" marR="0" lvl="1" indent="0" algn="l" rtl="0">
                        <a:lnSpc>
                          <a:spcPct val="110000"/>
                        </a:lnSpc>
                        <a:spcBef>
                          <a:spcPts val="600"/>
                        </a:spcBef>
                        <a:spcAft>
                          <a:spcPts val="0"/>
                        </a:spcAft>
                        <a:buClr>
                          <a:srgbClr val="006A4D"/>
                        </a:buClr>
                        <a:buSzPts val="900"/>
                        <a:buFont typeface="Arial"/>
                        <a:buNone/>
                      </a:pPr>
                      <a:r>
                        <a:rPr lang="en-US" sz="1000" b="0" i="0" u="none" strike="noStrike" cap="none">
                          <a:solidFill>
                            <a:srgbClr val="7F7F7F"/>
                          </a:solidFill>
                          <a:latin typeface="Arial"/>
                          <a:ea typeface="Arial"/>
                          <a:cs typeface="Arial"/>
                          <a:sym typeface="Arial"/>
                        </a:rPr>
                        <a:t>Access to current tools &amp; documentation:</a:t>
                      </a:r>
                      <a:endParaRPr lang="en-US"/>
                    </a:p>
                    <a:p>
                      <a:pPr marL="171450" marR="0" lvl="1" indent="-171450" algn="l" rtl="0">
                        <a:lnSpc>
                          <a:spcPct val="110000"/>
                        </a:lnSpc>
                        <a:spcBef>
                          <a:spcPts val="600"/>
                        </a:spcBef>
                        <a:spcAft>
                          <a:spcPts val="0"/>
                        </a:spcAft>
                        <a:buFont typeface="Arial"/>
                        <a:buChar char="•"/>
                      </a:pPr>
                      <a:r>
                        <a:rPr lang="en-US" sz="1000" b="0" i="0" u="none" strike="noStrike" cap="none">
                          <a:solidFill>
                            <a:srgbClr val="7F7F7F"/>
                          </a:solidFill>
                          <a:latin typeface="Arial"/>
                          <a:ea typeface="Arial"/>
                          <a:cs typeface="Arial"/>
                          <a:sym typeface="Arial"/>
                        </a:rPr>
                        <a:t>CBRE to provide access to current tools and documentation prior to project kickoff. This is critical for the initial immersion activities.</a:t>
                      </a:r>
                      <a:r>
                        <a:rPr lang="en-US" sz="1000" b="0" i="0" u="none" strike="noStrike" cap="none">
                          <a:solidFill>
                            <a:srgbClr val="7F7F7F"/>
                          </a:solidFill>
                          <a:latin typeface="Arial"/>
                          <a:ea typeface="Arial"/>
                          <a:cs typeface="Arial"/>
                        </a:rPr>
                        <a:t> </a:t>
                      </a:r>
                      <a:endParaRPr lang="en-US"/>
                    </a:p>
                    <a:p>
                      <a:pPr marL="0" marR="0" lvl="1" indent="0" algn="l" rtl="0">
                        <a:lnSpc>
                          <a:spcPct val="110000"/>
                        </a:lnSpc>
                        <a:spcBef>
                          <a:spcPts val="600"/>
                        </a:spcBef>
                        <a:spcAft>
                          <a:spcPts val="0"/>
                        </a:spcAft>
                        <a:buClr>
                          <a:srgbClr val="006A4D"/>
                        </a:buClr>
                        <a:buSzPts val="900"/>
                        <a:buFont typeface="Arial"/>
                        <a:buNone/>
                      </a:pPr>
                      <a:r>
                        <a:rPr lang="en-US" sz="1000" b="0" i="0" u="none" strike="noStrike" cap="none">
                          <a:solidFill>
                            <a:srgbClr val="7F7F7F"/>
                          </a:solidFill>
                          <a:latin typeface="Arial"/>
                          <a:ea typeface="Arial"/>
                          <a:cs typeface="Arial"/>
                          <a:sym typeface="Arial"/>
                        </a:rPr>
                        <a:t>Availability for User Research:</a:t>
                      </a:r>
                      <a:endParaRPr lang="en-US"/>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ea typeface="Arial"/>
                          <a:cs typeface="Arial"/>
                          <a:sym typeface="Arial"/>
                        </a:rPr>
                        <a:t>CBRE to support scheduling of activities for user research. To be identified in research plan.</a:t>
                      </a:r>
                      <a:endParaRPr lang="en-US"/>
                    </a:p>
                    <a:p>
                      <a:pPr marL="0" marR="0" lvl="1" indent="0" algn="l" rtl="0">
                        <a:lnSpc>
                          <a:spcPct val="110000"/>
                        </a:lnSpc>
                        <a:spcBef>
                          <a:spcPts val="600"/>
                        </a:spcBef>
                        <a:spcAft>
                          <a:spcPts val="0"/>
                        </a:spcAft>
                        <a:buClr>
                          <a:srgbClr val="006A4D"/>
                        </a:buClr>
                        <a:buSzPts val="900"/>
                        <a:buFont typeface="Arial"/>
                        <a:buNone/>
                      </a:pPr>
                      <a:r>
                        <a:rPr lang="en-US" sz="1000" b="0" i="0" u="none" strike="noStrike" cap="none">
                          <a:solidFill>
                            <a:srgbClr val="7F7F7F"/>
                          </a:solidFill>
                          <a:latin typeface="Arial"/>
                          <a:ea typeface="Arial"/>
                          <a:cs typeface="Arial"/>
                          <a:sym typeface="Arial"/>
                        </a:rPr>
                        <a:t>Review:</a:t>
                      </a:r>
                      <a:endParaRPr lang="en-US"/>
                    </a:p>
                    <a:p>
                      <a:pPr marL="171450" marR="0" lvl="1" indent="-171450" algn="l" rtl="0">
                        <a:lnSpc>
                          <a:spcPct val="110000"/>
                        </a:lnSpc>
                        <a:spcBef>
                          <a:spcPts val="600"/>
                        </a:spcBef>
                        <a:spcAft>
                          <a:spcPts val="0"/>
                        </a:spcAft>
                        <a:buClr>
                          <a:srgbClr val="006A4D"/>
                        </a:buClr>
                        <a:buSzPts val="900"/>
                        <a:buFont typeface="Arial"/>
                        <a:buChar char="•"/>
                      </a:pPr>
                      <a:r>
                        <a:rPr lang="en-US" sz="1000" b="0" i="0" u="none" strike="noStrike" cap="none">
                          <a:solidFill>
                            <a:srgbClr val="7F7F7F"/>
                          </a:solidFill>
                          <a:latin typeface="Arial"/>
                          <a:ea typeface="Arial"/>
                          <a:cs typeface="Arial"/>
                          <a:sym typeface="Arial"/>
                        </a:rPr>
                        <a:t>Time from stakeholders to review progress and provide feedback.</a:t>
                      </a:r>
                      <a:endParaRPr lang="en-US"/>
                    </a:p>
                  </a:txBody>
                  <a:tcPr marL="137150" marR="137150" marT="135575" marB="13557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dot"/>
                      <a:round/>
                      <a:headEnd type="none" w="sm" len="sm"/>
                      <a:tailEnd type="none" w="sm" len="sm"/>
                    </a:lnB>
                    <a:solidFill>
                      <a:schemeClr val="bg1"/>
                    </a:solidFill>
                  </a:tcPr>
                </a:tc>
                <a:extLst>
                  <a:ext uri="{0D108BD9-81ED-4DB2-BD59-A6C34878D82A}">
                    <a16:rowId xmlns:a16="http://schemas.microsoft.com/office/drawing/2014/main" val="10000"/>
                  </a:ext>
                </a:extLst>
              </a:tr>
            </a:tbl>
          </a:graphicData>
        </a:graphic>
      </p:graphicFrame>
      <p:sp>
        <p:nvSpPr>
          <p:cNvPr id="543" name="Google Shape;543;p55"/>
          <p:cNvSpPr txBox="1"/>
          <p:nvPr/>
        </p:nvSpPr>
        <p:spPr>
          <a:xfrm>
            <a:off x="449077" y="1483445"/>
            <a:ext cx="2682800" cy="2968704"/>
          </a:xfrm>
          <a:prstGeom prst="rect">
            <a:avLst/>
          </a:prstGeom>
          <a:noFill/>
          <a:ln>
            <a:noFill/>
          </a:ln>
        </p:spPr>
        <p:txBody>
          <a:bodyPr spcFirstLastPara="1" wrap="square" lIns="0" tIns="0" rIns="36000" bIns="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1" i="0" u="none" strike="noStrike" kern="0" cap="none" spc="0" normalizeH="0" baseline="0" noProof="0">
                <a:ln>
                  <a:noFill/>
                </a:ln>
                <a:solidFill>
                  <a:srgbClr val="006A4D"/>
                </a:solidFill>
                <a:effectLst/>
                <a:uLnTx/>
                <a:uFillTx/>
                <a:latin typeface="Arial   "/>
                <a:ea typeface="Arial   "/>
                <a:cs typeface="Arial   "/>
                <a:sym typeface="Arial   "/>
              </a:rPr>
              <a:t>2.3 Story Mapping Workshop</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666666"/>
                </a:solidFill>
                <a:effectLst/>
                <a:uLnTx/>
                <a:uFillTx/>
                <a:latin typeface="Arial   "/>
                <a:ea typeface="Arial   "/>
                <a:cs typeface="Arial   "/>
                <a:sym typeface="Arial   "/>
              </a:rPr>
              <a:t>1 Day</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endParaRPr kumimoji="0" sz="1000" b="0" i="0" u="none" strike="noStrike" kern="0" cap="none" spc="0" normalizeH="0" baseline="0" noProof="0">
              <a:ln>
                <a:noFill/>
              </a:ln>
              <a:solidFill>
                <a:srgbClr val="666666"/>
              </a:solidFill>
              <a:effectLst/>
              <a:uLnTx/>
              <a:uFillTx/>
              <a:latin typeface="Arial   "/>
              <a:ea typeface="Arial   "/>
              <a:cs typeface="Arial   "/>
              <a:sym typeface="Arial   "/>
            </a:endParaRPr>
          </a:p>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666666"/>
                </a:solidFill>
                <a:effectLst/>
                <a:uLnTx/>
                <a:uFillTx/>
                <a:latin typeface="Arial"/>
                <a:ea typeface="Arial"/>
                <a:cs typeface="Arial"/>
                <a:sym typeface="Arial"/>
              </a:rPr>
              <a:t>A story map is a dynamic visual tool to assist in the creation of a backlog. It helps communicate the functionality of the product, service, or system from the perspective of the end-user(s). It also helps identify omissions in the backlog and helps the team plan prioritized releases that deliver measurable value to users and the business with each release.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00"/>
              <a:buFont typeface="Arial"/>
              <a:buNone/>
              <a:tabLst/>
              <a:defRPr/>
            </a:pPr>
            <a:endParaRPr kumimoji="0" sz="1000" b="0" i="0" u="none" strike="noStrike" kern="0" cap="none" spc="0" normalizeH="0" baseline="0" noProof="0">
              <a:ln>
                <a:noFill/>
              </a:ln>
              <a:solidFill>
                <a:srgbClr val="666666"/>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666666"/>
              </a:buClr>
              <a:buSzPts val="1000"/>
              <a:buFont typeface="Arial"/>
              <a:buNone/>
              <a:tabLst/>
              <a:defRPr/>
            </a:pPr>
            <a:r>
              <a:rPr kumimoji="0" lang="en-US" sz="1000" b="0" i="0" u="none" strike="noStrike" kern="0" cap="none" spc="0" normalizeH="0" baseline="0" noProof="0">
                <a:ln>
                  <a:noFill/>
                </a:ln>
                <a:solidFill>
                  <a:srgbClr val="666666"/>
                </a:solidFill>
                <a:effectLst/>
                <a:uLnTx/>
                <a:uFillTx/>
                <a:latin typeface="Arial"/>
                <a:ea typeface="Arial"/>
                <a:cs typeface="Arial"/>
                <a:sym typeface="Arial"/>
              </a:rPr>
              <a:t>The following are the typical steps taken in a Story Mapping workshop:</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1" indent="-228600" algn="l" defTabSz="914400" rtl="0" eaLnBrk="1" fontAlgn="auto" latinLnBrk="0" hangingPunct="1">
              <a:lnSpc>
                <a:spcPct val="100000"/>
              </a:lnSpc>
              <a:spcBef>
                <a:spcPts val="0"/>
              </a:spcBef>
              <a:spcAft>
                <a:spcPts val="0"/>
              </a:spcAft>
              <a:buClr>
                <a:srgbClr val="666666"/>
              </a:buClr>
              <a:buSzPts val="1000"/>
              <a:buFont typeface="Arial"/>
              <a:buAutoNum type="arabicPeriod"/>
              <a:tabLst/>
              <a:defRPr/>
            </a:pPr>
            <a:r>
              <a:rPr kumimoji="0" lang="en-US" sz="1000" b="0" i="0" u="none" strike="noStrike" kern="0" cap="none" spc="0" normalizeH="0" baseline="0" noProof="0">
                <a:ln>
                  <a:noFill/>
                </a:ln>
                <a:solidFill>
                  <a:srgbClr val="666666"/>
                </a:solidFill>
                <a:effectLst/>
                <a:uLnTx/>
                <a:uFillTx/>
                <a:latin typeface="Arial"/>
                <a:ea typeface="Arial"/>
                <a:cs typeface="Arial"/>
                <a:sym typeface="Arial"/>
              </a:rPr>
              <a:t>Define features and functionality chronologically by epic</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1" indent="-228600" algn="l" defTabSz="914400" rtl="0" eaLnBrk="1" fontAlgn="auto" latinLnBrk="0" hangingPunct="1">
              <a:lnSpc>
                <a:spcPct val="100000"/>
              </a:lnSpc>
              <a:spcBef>
                <a:spcPts val="0"/>
              </a:spcBef>
              <a:spcAft>
                <a:spcPts val="0"/>
              </a:spcAft>
              <a:buClr>
                <a:srgbClr val="666666"/>
              </a:buClr>
              <a:buSzPts val="1000"/>
              <a:buFont typeface="Arial"/>
              <a:buAutoNum type="arabicPeriod"/>
              <a:tabLst/>
              <a:defRPr/>
            </a:pPr>
            <a:r>
              <a:rPr kumimoji="0" lang="en-US" sz="1000" b="0" i="0" u="none" strike="noStrike" kern="0" cap="none" spc="0" normalizeH="0" baseline="0" noProof="0">
                <a:ln>
                  <a:noFill/>
                </a:ln>
                <a:solidFill>
                  <a:srgbClr val="666666"/>
                </a:solidFill>
                <a:effectLst/>
                <a:uLnTx/>
                <a:uFillTx/>
                <a:latin typeface="Arial"/>
                <a:ea typeface="Arial"/>
                <a:cs typeface="Arial"/>
                <a:sym typeface="Arial"/>
              </a:rPr>
              <a:t>Organize stories by specific user type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457200" marR="0" lvl="1" indent="-228600" algn="l" defTabSz="914400" rtl="0" eaLnBrk="1" fontAlgn="auto" latinLnBrk="0" hangingPunct="1">
              <a:lnSpc>
                <a:spcPct val="100000"/>
              </a:lnSpc>
              <a:spcBef>
                <a:spcPts val="0"/>
              </a:spcBef>
              <a:spcAft>
                <a:spcPts val="0"/>
              </a:spcAft>
              <a:buClr>
                <a:srgbClr val="666666"/>
              </a:buClr>
              <a:buSzPts val="1000"/>
              <a:buFont typeface="Arial"/>
              <a:buAutoNum type="arabicPeriod"/>
              <a:tabLst/>
              <a:defRPr/>
            </a:pPr>
            <a:r>
              <a:rPr kumimoji="0" lang="en-US" sz="1000" b="0" i="0" u="none" strike="noStrike" kern="0" cap="none" spc="0" normalizeH="0" baseline="0" noProof="0">
                <a:ln>
                  <a:noFill/>
                </a:ln>
                <a:solidFill>
                  <a:srgbClr val="666666"/>
                </a:solidFill>
                <a:effectLst/>
                <a:uLnTx/>
                <a:uFillTx/>
                <a:latin typeface="Arial"/>
                <a:ea typeface="Arial"/>
                <a:cs typeface="Arial"/>
                <a:sym typeface="Arial"/>
              </a:rPr>
              <a:t>Box out sections for sprints or releases</a:t>
            </a:r>
            <a:endParaRPr kumimoji="0" sz="1000" b="0" i="0" u="none" strike="noStrike" kern="0" cap="none" spc="0" normalizeH="0" baseline="0" noProof="0">
              <a:ln>
                <a:noFill/>
              </a:ln>
              <a:solidFill>
                <a:srgbClr val="666666"/>
              </a:solidFill>
              <a:effectLst/>
              <a:uLnTx/>
              <a:uFillTx/>
              <a:latin typeface="Arial   "/>
              <a:ea typeface="Arial   "/>
              <a:cs typeface="Arial   "/>
              <a:sym typeface="Arial   "/>
            </a:endParaRPr>
          </a:p>
        </p:txBody>
      </p:sp>
      <p:cxnSp>
        <p:nvCxnSpPr>
          <p:cNvPr id="12" name="Straight Connector 11"/>
          <p:cNvCxnSpPr/>
          <p:nvPr/>
        </p:nvCxnSpPr>
        <p:spPr>
          <a:xfrm>
            <a:off x="348473" y="1264399"/>
            <a:ext cx="555638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18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613" y="2192843"/>
            <a:ext cx="3333977" cy="978729"/>
          </a:xfrm>
        </p:spPr>
        <p:txBody>
          <a:bodyPr/>
          <a:lstStyle/>
          <a:p>
            <a:r>
              <a:rPr lang="en-US">
                <a:latin typeface="+mj-lt"/>
              </a:rPr>
              <a:t>What we’ve been hearing</a:t>
            </a:r>
          </a:p>
        </p:txBody>
      </p:sp>
      <p:sp>
        <p:nvSpPr>
          <p:cNvPr id="3" name="Slide Number Placeholder 2"/>
          <p:cNvSpPr>
            <a:spLocks noGrp="1"/>
          </p:cNvSpPr>
          <p:nvPr>
            <p:ph type="sldNum" sz="quarter" idx="13"/>
          </p:nvPr>
        </p:nvSpPr>
        <p:spPr/>
        <p:txBody>
          <a:bodyPr/>
          <a:lstStyle/>
          <a:p>
            <a:fld id="{CDEE2954-54E9-4846-B9AA-9D6731F553AF}" type="slidenum">
              <a:rPr lang="en-US" smtClean="0">
                <a:latin typeface="+mj-lt"/>
              </a:rPr>
              <a:pPr/>
              <a:t>6</a:t>
            </a:fld>
            <a:endParaRPr lang="en-US">
              <a:latin typeface="+mj-lt"/>
            </a:endParaRPr>
          </a:p>
        </p:txBody>
      </p:sp>
      <p:sp>
        <p:nvSpPr>
          <p:cNvPr id="4" name="Rectangle 3">
            <a:extLst>
              <a:ext uri="{FF2B5EF4-FFF2-40B4-BE49-F238E27FC236}">
                <a16:creationId xmlns:a16="http://schemas.microsoft.com/office/drawing/2014/main" id="{2222A4A4-6378-424D-9D8F-E1A8EA1E4E04}"/>
              </a:ext>
            </a:extLst>
          </p:cNvPr>
          <p:cNvSpPr/>
          <p:nvPr/>
        </p:nvSpPr>
        <p:spPr>
          <a:xfrm>
            <a:off x="520131" y="3377480"/>
            <a:ext cx="773739" cy="75702"/>
          </a:xfrm>
          <a:prstGeom prst="rect">
            <a:avLst/>
          </a:prstGeom>
          <a:solidFill>
            <a:srgbClr val="006A4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0" tIns="45715" rIns="91430" bIns="45715" numCol="1" spcCol="0" rtlCol="0" fromWordArt="0" anchor="ctr" anchorCtr="0" forceAA="0" compatLnSpc="1">
            <a:prstTxWarp prst="textNoShape">
              <a:avLst/>
            </a:prstTxWarp>
            <a:noAutofit/>
          </a:bodyPr>
          <a:lstStyle/>
          <a:p>
            <a:pPr algn="ctr"/>
            <a:endParaRPr lang="en-US">
              <a:solidFill>
                <a:srgbClr val="F95547"/>
              </a:solidFill>
              <a:latin typeface="+mj-lt"/>
              <a:cs typeface="Helvetica"/>
            </a:endParaRPr>
          </a:p>
        </p:txBody>
      </p:sp>
      <p:sp>
        <p:nvSpPr>
          <p:cNvPr id="5" name="Title 1"/>
          <p:cNvSpPr txBox="1">
            <a:spLocks/>
          </p:cNvSpPr>
          <p:nvPr/>
        </p:nvSpPr>
        <p:spPr>
          <a:xfrm>
            <a:off x="416611" y="3659090"/>
            <a:ext cx="3816175" cy="840230"/>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400" b="1" i="0" kern="1200" cap="none" spc="-20" baseline="0">
                <a:solidFill>
                  <a:schemeClr val="bg1"/>
                </a:solidFill>
                <a:latin typeface="Avenir Black"/>
                <a:ea typeface="Avenir Next" charset="0"/>
                <a:cs typeface="Avenir Black"/>
              </a:defRPr>
            </a:lvl1pPr>
          </a:lstStyle>
          <a:p>
            <a:r>
              <a:rPr lang="en-US" sz="1800" b="0" dirty="0">
                <a:latin typeface="+mj-lt"/>
                <a:ea typeface="Avenir Book" charset="0"/>
                <a:cs typeface="Arial" panose="020B0604020202020204" pitchFamily="34" charset="0"/>
              </a:rPr>
              <a:t>CBRE is eager to find a partner to help evolve myVantage into a full-fledged experience portal. </a:t>
            </a:r>
          </a:p>
        </p:txBody>
      </p:sp>
      <p:sp>
        <p:nvSpPr>
          <p:cNvPr id="15" name="Google Shape;414;p60"/>
          <p:cNvSpPr txBox="1"/>
          <p:nvPr/>
        </p:nvSpPr>
        <p:spPr>
          <a:xfrm>
            <a:off x="5296445" y="2027874"/>
            <a:ext cx="2078716" cy="523180"/>
          </a:xfrm>
          <a:prstGeom prst="rect">
            <a:avLst/>
          </a:prstGeom>
          <a:noFill/>
          <a:ln>
            <a:solidFill>
              <a:srgbClr val="006A4D"/>
            </a:solidFill>
          </a:ln>
        </p:spPr>
        <p:txBody>
          <a:bodyPr spcFirstLastPara="1" wrap="square" lIns="121900" tIns="121900" rIns="121900" bIns="121900" anchor="t" anchorCtr="0">
            <a:spAutoFit/>
          </a:bodyPr>
          <a:lstStyle/>
          <a:p>
            <a:pPr lvl="0"/>
            <a:r>
              <a:rPr lang="en-US" spc="200">
                <a:latin typeface="+mj-lt"/>
                <a:ea typeface="Avenir Next" charset="0"/>
                <a:cs typeface="Arial" panose="020B0604020202020204" pitchFamily="34" charset="0"/>
              </a:rPr>
              <a:t>OBJECTIVES</a:t>
            </a:r>
          </a:p>
        </p:txBody>
      </p:sp>
      <p:sp>
        <p:nvSpPr>
          <p:cNvPr id="7" name="Rectangle 6"/>
          <p:cNvSpPr/>
          <p:nvPr/>
        </p:nvSpPr>
        <p:spPr>
          <a:xfrm>
            <a:off x="5296445" y="3006603"/>
            <a:ext cx="6096000" cy="2985433"/>
          </a:xfrm>
          <a:prstGeom prst="rect">
            <a:avLst/>
          </a:prstGeom>
        </p:spPr>
        <p:txBody>
          <a:bodyPr>
            <a:spAutoFit/>
          </a:bodyPr>
          <a:lstStyle/>
          <a:p>
            <a:r>
              <a:rPr lang="en-US" sz="1600" b="1"/>
              <a:t>ATTRACT AND RETAIN CUSTOMERS</a:t>
            </a:r>
          </a:p>
          <a:p>
            <a:endParaRPr lang="en-US"/>
          </a:p>
          <a:p>
            <a:pPr marL="285750" indent="-285750">
              <a:buClr>
                <a:srgbClr val="006A4D"/>
              </a:buClr>
              <a:buFont typeface="Arial" panose="020B0604020202020204" pitchFamily="34" charset="0"/>
              <a:buChar char="/"/>
            </a:pPr>
            <a:r>
              <a:rPr lang="en-US" sz="1400"/>
              <a:t>Win business based on ability to deliver as well as sell using personas and outcomes</a:t>
            </a:r>
          </a:p>
          <a:p>
            <a:pPr marL="285750" indent="-285750">
              <a:buClr>
                <a:srgbClr val="006A4D"/>
              </a:buClr>
              <a:buFont typeface="Arial" panose="020B0604020202020204" pitchFamily="34" charset="0"/>
              <a:buChar char="/"/>
            </a:pPr>
            <a:r>
              <a:rPr lang="en-US" sz="1400"/>
              <a:t>Truly differentiate technology offering from competitors</a:t>
            </a:r>
          </a:p>
          <a:p>
            <a:pPr marL="285750" indent="-285750">
              <a:buClr>
                <a:srgbClr val="006A4D"/>
              </a:buClr>
              <a:buFont typeface="Arial" panose="020B0604020202020204" pitchFamily="34" charset="0"/>
              <a:buChar char="/"/>
            </a:pPr>
            <a:r>
              <a:rPr lang="en-US" sz="1400"/>
              <a:t>Sell more to 3x accounts - it’s easier to add another service when it’s an extension of an existing application</a:t>
            </a:r>
          </a:p>
          <a:p>
            <a:endParaRPr lang="en-US"/>
          </a:p>
          <a:p>
            <a:r>
              <a:rPr lang="en-US" sz="1600" b="1"/>
              <a:t>IMPROVE CUSTOMER SATISFACTION</a:t>
            </a:r>
          </a:p>
          <a:p>
            <a:pPr marL="285750" indent="-285750">
              <a:buClr>
                <a:srgbClr val="006A4D"/>
              </a:buClr>
              <a:buFont typeface="Arial" panose="020B0604020202020204" pitchFamily="34" charset="0"/>
              <a:buChar char="/"/>
            </a:pPr>
            <a:endParaRPr lang="en-US"/>
          </a:p>
          <a:p>
            <a:pPr marL="285750" indent="-285750">
              <a:buClr>
                <a:srgbClr val="006A4D"/>
              </a:buClr>
              <a:buFont typeface="Arial" panose="020B0604020202020204" pitchFamily="34" charset="0"/>
              <a:buChar char="/"/>
            </a:pPr>
            <a:r>
              <a:rPr lang="en-US" sz="1400"/>
              <a:t>Improved customer satisfaction by providing clients with a coherent user experience throughout the lifecycle</a:t>
            </a:r>
          </a:p>
        </p:txBody>
      </p:sp>
    </p:spTree>
    <p:extLst>
      <p:ext uri="{BB962C8B-B14F-4D97-AF65-F5344CB8AC3E}">
        <p14:creationId xmlns:p14="http://schemas.microsoft.com/office/powerpoint/2010/main" val="235118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69" y="3058563"/>
            <a:ext cx="5943261" cy="831125"/>
          </a:xfrm>
        </p:spPr>
        <p:txBody>
          <a:bodyPr/>
          <a:lstStyle/>
          <a:p>
            <a:r>
              <a:rPr lang="en-US" dirty="0"/>
              <a:t>Assumptions </a:t>
            </a:r>
            <a:br>
              <a:rPr lang="en-US" dirty="0"/>
            </a:br>
            <a:r>
              <a:rPr lang="en-US" dirty="0"/>
              <a:t>&amp; Dependencies</a:t>
            </a:r>
          </a:p>
        </p:txBody>
      </p:sp>
      <p:sp>
        <p:nvSpPr>
          <p:cNvPr id="3" name="Slide Number Placeholder 2"/>
          <p:cNvSpPr>
            <a:spLocks noGrp="1"/>
          </p:cNvSpPr>
          <p:nvPr>
            <p:ph type="sldNum" sz="quarter" idx="12"/>
          </p:nvPr>
        </p:nvSpPr>
        <p:spPr/>
        <p:txBody>
          <a:bodyPr/>
          <a:lstStyle/>
          <a:p>
            <a:fld id="{CDEE2954-54E9-4846-B9AA-9D6731F553AF}" type="slidenum">
              <a:rPr lang="en-US" smtClean="0"/>
              <a:pPr/>
              <a:t>60</a:t>
            </a:fld>
            <a:endParaRPr lang="en-US"/>
          </a:p>
        </p:txBody>
      </p:sp>
      <p:cxnSp>
        <p:nvCxnSpPr>
          <p:cNvPr id="5" name="Straight Connector 4"/>
          <p:cNvCxnSpPr/>
          <p:nvPr/>
        </p:nvCxnSpPr>
        <p:spPr>
          <a:xfrm>
            <a:off x="412569" y="2953062"/>
            <a:ext cx="348487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0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Assumptions &amp; dependencies</a:t>
            </a:r>
          </a:p>
        </p:txBody>
      </p:sp>
      <p:sp>
        <p:nvSpPr>
          <p:cNvPr id="3" name="Slide Number Placeholder 2"/>
          <p:cNvSpPr>
            <a:spLocks noGrp="1"/>
          </p:cNvSpPr>
          <p:nvPr>
            <p:ph type="sldNum" sz="quarter" idx="13"/>
          </p:nvPr>
        </p:nvSpPr>
        <p:spPr/>
        <p:txBody>
          <a:bodyPr/>
          <a:lstStyle/>
          <a:p>
            <a:fld id="{CDEE2954-54E9-4846-B9AA-9D6731F553AF}" type="slidenum">
              <a:rPr lang="en-US" smtClean="0"/>
              <a:pPr/>
              <a:t>61</a:t>
            </a:fld>
            <a:endParaRPr lang="en-US"/>
          </a:p>
        </p:txBody>
      </p:sp>
      <p:sp>
        <p:nvSpPr>
          <p:cNvPr id="5" name="Rectangle 4"/>
          <p:cNvSpPr/>
          <p:nvPr/>
        </p:nvSpPr>
        <p:spPr>
          <a:xfrm>
            <a:off x="449077" y="1125098"/>
            <a:ext cx="10868497" cy="4524315"/>
          </a:xfrm>
          <a:prstGeom prst="rect">
            <a:avLst/>
          </a:prstGeom>
        </p:spPr>
        <p:txBody>
          <a:bodyPr wrap="square">
            <a:spAutoFit/>
          </a:bodyPr>
          <a:lstStyle/>
          <a:p>
            <a:r>
              <a:rPr lang="en-US" b="1" dirty="0"/>
              <a:t>DESIGN &amp; BUILD </a:t>
            </a:r>
          </a:p>
          <a:p>
            <a:endParaRPr lang="en-US" dirty="0"/>
          </a:p>
          <a:p>
            <a:pPr marL="285750" indent="-285750">
              <a:buFont typeface="Arial" panose="020B0604020202020204" pitchFamily="34" charset="0"/>
              <a:buChar char="•"/>
            </a:pPr>
            <a:r>
              <a:rPr lang="en-US" sz="1400" dirty="0"/>
              <a:t>myVantage MVP application is developed on top of existing myVantage sales demo application</a:t>
            </a:r>
          </a:p>
          <a:p>
            <a:pPr marL="285750" indent="-285750">
              <a:buFont typeface="Arial" panose="020B0604020202020204" pitchFamily="34" charset="0"/>
              <a:buChar char="•"/>
            </a:pPr>
            <a:r>
              <a:rPr lang="en-US" sz="1400" dirty="0"/>
              <a:t>CBRE will provide all required software and development environments for design and development of application</a:t>
            </a:r>
          </a:p>
          <a:p>
            <a:pPr marL="285750" indent="-285750">
              <a:buFont typeface="Arial" panose="020B0604020202020204" pitchFamily="34" charset="0"/>
              <a:buChar char="•"/>
            </a:pPr>
            <a:r>
              <a:rPr lang="en-US" sz="1400" dirty="0"/>
              <a:t>Azure B2C application tenant will be available before development phase</a:t>
            </a:r>
          </a:p>
          <a:p>
            <a:pPr marL="285750" indent="-285750">
              <a:buFont typeface="Arial" panose="020B0604020202020204" pitchFamily="34" charset="0"/>
              <a:buChar char="•"/>
            </a:pPr>
            <a:r>
              <a:rPr lang="en-US" sz="1400" dirty="0"/>
              <a:t>CBRE will onboard all client details in Azure B2C</a:t>
            </a:r>
          </a:p>
          <a:p>
            <a:pPr marL="285750" indent="-285750">
              <a:buFont typeface="Arial" panose="020B0604020202020204" pitchFamily="34" charset="0"/>
              <a:buChar char="•"/>
            </a:pPr>
            <a:r>
              <a:rPr lang="en-US" sz="1400" dirty="0"/>
              <a:t>Azure B2C used to mange user details and hence no user data managed in application </a:t>
            </a:r>
          </a:p>
          <a:p>
            <a:pPr marL="285750" indent="-285750">
              <a:buFont typeface="Arial" panose="020B0604020202020204" pitchFamily="34" charset="0"/>
              <a:buChar char="•"/>
            </a:pPr>
            <a:r>
              <a:rPr lang="en-US" sz="1400" dirty="0"/>
              <a:t>Admin screens will be created to mange only role to functionality mapping</a:t>
            </a:r>
          </a:p>
          <a:p>
            <a:pPr marL="285750" indent="-285750">
              <a:buFont typeface="Arial" panose="020B0604020202020204" pitchFamily="34" charset="0"/>
              <a:buChar char="•"/>
            </a:pPr>
            <a:r>
              <a:rPr lang="en-US" sz="1400" dirty="0"/>
              <a:t>Level of customization required will be discussed in detail during story mapping and concept creation phase</a:t>
            </a:r>
          </a:p>
          <a:p>
            <a:pPr marL="285750" indent="-285750">
              <a:buFont typeface="Arial" panose="020B0604020202020204" pitchFamily="34" charset="0"/>
              <a:buChar char="•"/>
            </a:pPr>
            <a:r>
              <a:rPr lang="en-US" sz="1400" dirty="0"/>
              <a:t>To enable SSO with other applications </a:t>
            </a:r>
            <a:r>
              <a:rPr lang="en-US" sz="1400"/>
              <a:t>like Sequentra, Kahua, </a:t>
            </a:r>
            <a:r>
              <a:rPr lang="en-US" sz="1400" dirty="0"/>
              <a:t>SI etc., those  application teams makes changes at their end to accept the tokens from My Vantage application</a:t>
            </a:r>
          </a:p>
          <a:p>
            <a:pPr marL="285750" indent="-285750">
              <a:buFont typeface="Arial" panose="020B0604020202020204" pitchFamily="34" charset="0"/>
              <a:buChar char="•"/>
            </a:pPr>
            <a:r>
              <a:rPr lang="en-US" sz="1400" dirty="0"/>
              <a:t>Efforts provided are based on high level understanding of </a:t>
            </a:r>
            <a:r>
              <a:rPr lang="en-US" sz="1400"/>
              <a:t>application functionality, </a:t>
            </a:r>
            <a:r>
              <a:rPr lang="en-US" sz="1400" dirty="0"/>
              <a:t>we need to revisit the efforts if major functionality changes identified during product catalogue grooming phase</a:t>
            </a:r>
          </a:p>
          <a:p>
            <a:pPr marL="285750" indent="-285750">
              <a:buFont typeface="Arial" panose="020B0604020202020204" pitchFamily="34" charset="0"/>
              <a:buChar char="•"/>
            </a:pPr>
            <a:r>
              <a:rPr lang="en-US" sz="1400" dirty="0"/>
              <a:t>Sales, Transition, Go live and Transformation process flows are defined during story mapping and concept creation phase</a:t>
            </a:r>
          </a:p>
          <a:p>
            <a:pPr marL="285750" indent="-285750">
              <a:buFont typeface="Arial" panose="020B0604020202020204" pitchFamily="34" charset="0"/>
              <a:buChar char="•"/>
            </a:pPr>
            <a:r>
              <a:rPr lang="en-US" sz="1400" dirty="0"/>
              <a:t>Tableau-  Angular UI will display Tableau reports as in div or Iframe from MyVantage analytics application no additional effort required from myVantage application UI.</a:t>
            </a:r>
          </a:p>
          <a:p>
            <a:pPr marL="285750" indent="-285750">
              <a:buFont typeface="Arial" panose="020B0604020202020204" pitchFamily="34" charset="0"/>
              <a:buChar char="•"/>
            </a:pPr>
            <a:r>
              <a:rPr lang="en-US" sz="1400" dirty="0"/>
              <a:t>Third party software used for Live chat agent not developed as part </a:t>
            </a:r>
            <a:r>
              <a:rPr lang="en-US" sz="1400"/>
              <a:t>the proposal.</a:t>
            </a:r>
            <a:endParaRPr lang="en-US" sz="1400" dirty="0"/>
          </a:p>
          <a:p>
            <a:pPr marL="285750" indent="-285750">
              <a:buFont typeface="Arial" panose="020B0604020202020204" pitchFamily="34" charset="0"/>
              <a:buChar char="•"/>
            </a:pPr>
            <a:r>
              <a:rPr lang="en-US" sz="1400"/>
              <a:t>UI </a:t>
            </a:r>
            <a:r>
              <a:rPr lang="en-US" sz="1400" dirty="0"/>
              <a:t>Design system from </a:t>
            </a:r>
            <a:r>
              <a:rPr lang="en-US" sz="1400" dirty="0" err="1"/>
              <a:t>myVantage</a:t>
            </a:r>
            <a:r>
              <a:rPr lang="en-US" sz="1400" dirty="0"/>
              <a:t> MVP will be utilized and built upon</a:t>
            </a:r>
          </a:p>
          <a:p>
            <a:pPr marL="285750" indent="-285750">
              <a:buFont typeface="Arial" panose="020B0604020202020204" pitchFamily="34" charset="0"/>
              <a:buChar char="•"/>
            </a:pPr>
            <a:r>
              <a:rPr lang="en-US" sz="1400"/>
              <a:t>Adobe </a:t>
            </a:r>
            <a:r>
              <a:rPr lang="en-US" sz="1400" dirty="0"/>
              <a:t>XD will be used for design, prototyping, and spec handoff to development </a:t>
            </a:r>
            <a:r>
              <a:rPr lang="en-US" sz="1400"/>
              <a:t>teams</a:t>
            </a:r>
          </a:p>
          <a:p>
            <a:pPr marL="285750" indent="-285750">
              <a:buFont typeface="Arial" panose="020B0604020202020204" pitchFamily="34" charset="0"/>
              <a:buChar char="•"/>
            </a:pPr>
            <a:r>
              <a:rPr lang="en-US" sz="1400" dirty="0"/>
              <a:t>Each</a:t>
            </a:r>
            <a:r>
              <a:rPr lang="en-US" sz="1400"/>
              <a:t> </a:t>
            </a:r>
            <a:r>
              <a:rPr lang="en-US" sz="1400" dirty="0"/>
              <a:t>sprint will have 2 client reviews/revisions </a:t>
            </a:r>
            <a:r>
              <a:rPr lang="en-US" sz="1400"/>
              <a:t>and signoff</a:t>
            </a:r>
            <a:endParaRPr lang="en-US" sz="1400" dirty="0"/>
          </a:p>
        </p:txBody>
      </p:sp>
    </p:spTree>
    <p:extLst>
      <p:ext uri="{BB962C8B-B14F-4D97-AF65-F5344CB8AC3E}">
        <p14:creationId xmlns:p14="http://schemas.microsoft.com/office/powerpoint/2010/main" val="121491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Assumptions &amp; dependencies</a:t>
            </a:r>
          </a:p>
        </p:txBody>
      </p:sp>
      <p:sp>
        <p:nvSpPr>
          <p:cNvPr id="3" name="Slide Number Placeholder 2"/>
          <p:cNvSpPr>
            <a:spLocks noGrp="1"/>
          </p:cNvSpPr>
          <p:nvPr>
            <p:ph type="sldNum" sz="quarter" idx="13"/>
          </p:nvPr>
        </p:nvSpPr>
        <p:spPr/>
        <p:txBody>
          <a:bodyPr/>
          <a:lstStyle/>
          <a:p>
            <a:fld id="{CDEE2954-54E9-4846-B9AA-9D6731F553AF}" type="slidenum">
              <a:rPr lang="en-US" smtClean="0"/>
              <a:pPr/>
              <a:t>62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528444759"/>
              </p:ext>
            </p:extLst>
          </p:nvPr>
        </p:nvGraphicFramePr>
        <p:xfrm>
          <a:off x="554007" y="998008"/>
          <a:ext cx="9836009" cy="2234196"/>
        </p:xfrm>
        <a:graphic>
          <a:graphicData uri="http://schemas.openxmlformats.org/drawingml/2006/table">
            <a:tbl>
              <a:tblPr>
                <a:tableStyleId>{5C22544A-7EE6-4342-B048-85BDC9FD1C3A}</a:tableStyleId>
              </a:tblPr>
              <a:tblGrid>
                <a:gridCol w="9836009">
                  <a:extLst>
                    <a:ext uri="{9D8B030D-6E8A-4147-A177-3AD203B41FA5}">
                      <a16:colId xmlns:a16="http://schemas.microsoft.com/office/drawing/2014/main" val="2685704471"/>
                    </a:ext>
                  </a:extLst>
                </a:gridCol>
              </a:tblGrid>
              <a:tr h="151161">
                <a:tc>
                  <a:txBody>
                    <a:bodyPr/>
                    <a:lstStyle/>
                    <a:p>
                      <a:pPr marL="0" indent="0" algn="l" fontAlgn="t">
                        <a:buFont typeface="Arial" panose="020B0604020202020204" pitchFamily="34" charset="0"/>
                        <a:buNone/>
                      </a:pPr>
                      <a:r>
                        <a:rPr lang="en-US" sz="1800" b="1" u="none" strike="noStrike" dirty="0">
                          <a:solidFill>
                            <a:schemeClr val="tx1"/>
                          </a:solidFill>
                          <a:effectLst/>
                        </a:rPr>
                        <a:t>MANUAL TESTING</a:t>
                      </a:r>
                    </a:p>
                  </a:txBody>
                  <a:tcPr marL="5544" marR="5544" marT="5544" marB="0">
                    <a:solidFill>
                      <a:schemeClr val="bg1"/>
                    </a:solidFill>
                  </a:tcPr>
                </a:tc>
                <a:extLst>
                  <a:ext uri="{0D108BD9-81ED-4DB2-BD59-A6C34878D82A}">
                    <a16:rowId xmlns:a16="http://schemas.microsoft.com/office/drawing/2014/main" val="1489410152"/>
                  </a:ext>
                </a:extLst>
              </a:tr>
              <a:tr h="324086">
                <a:tc>
                  <a:txBody>
                    <a:bodyPr/>
                    <a:lstStyle/>
                    <a:p>
                      <a:pPr marL="171450" indent="-171450" algn="l" fontAlgn="t">
                        <a:buFont typeface="Arial" panose="020B0604020202020204" pitchFamily="34" charset="0"/>
                        <a:buChar char="•"/>
                      </a:pPr>
                      <a:r>
                        <a:rPr lang="en-US" sz="1000" u="none" strike="noStrike" dirty="0">
                          <a:effectLst/>
                        </a:rPr>
                        <a:t>For Manual Testing on myVantage </a:t>
                      </a:r>
                      <a:r>
                        <a:rPr lang="en-US" sz="1000" u="none" strike="noStrike" dirty="0" err="1">
                          <a:effectLst/>
                        </a:rPr>
                        <a:t>WebApplication</a:t>
                      </a:r>
                      <a:r>
                        <a:rPr lang="en-US" sz="1000" u="none" strike="noStrike" dirty="0">
                          <a:effectLst/>
                        </a:rPr>
                        <a:t> Desktop, 1 Android, 1 iPhone &amp; 1 iPad have been considered as primary device &amp; 1 Android phone has been considered as secondary device.</a:t>
                      </a:r>
                      <a:endParaRPr lang="en-US" sz="1000" b="0" i="0" u="none" strike="noStrike" dirty="0">
                        <a:solidFill>
                          <a:srgbClr val="000000"/>
                        </a:solidFill>
                        <a:effectLst/>
                        <a:latin typeface="Calibri" panose="020F0502020204030204" pitchFamily="34" charset="0"/>
                      </a:endParaRPr>
                    </a:p>
                  </a:txBody>
                  <a:tcPr marL="5544" marR="5544" marT="5544" marB="0">
                    <a:solidFill>
                      <a:schemeClr val="bg1"/>
                    </a:solidFill>
                  </a:tcPr>
                </a:tc>
                <a:extLst>
                  <a:ext uri="{0D108BD9-81ED-4DB2-BD59-A6C34878D82A}">
                    <a16:rowId xmlns:a16="http://schemas.microsoft.com/office/drawing/2014/main" val="4041377915"/>
                  </a:ext>
                </a:extLst>
              </a:tr>
              <a:tr h="324086">
                <a:tc>
                  <a:txBody>
                    <a:bodyPr/>
                    <a:lstStyle/>
                    <a:p>
                      <a:pPr marL="171450" indent="-171450" algn="l" fontAlgn="t">
                        <a:buFont typeface="Arial" panose="020B0604020202020204" pitchFamily="34" charset="0"/>
                        <a:buChar char="•"/>
                      </a:pPr>
                      <a:r>
                        <a:rPr lang="en-US" sz="1000" u="none" strike="noStrike" dirty="0">
                          <a:effectLst/>
                        </a:rPr>
                        <a:t>In Desktop, 100% Test verifications ( UI &amp; Functional) will be done on - Desktop &amp; Primary Browsers (Chrome), 60% on Primary Mobile Device &amp; Primary Browsers (Chrome), 30 % on Secondary Browsers</a:t>
                      </a:r>
                      <a:endParaRPr lang="en-US" sz="1000" b="0" i="0" u="none" strike="noStrike" dirty="0">
                        <a:solidFill>
                          <a:srgbClr val="000000"/>
                        </a:solidFill>
                        <a:effectLst/>
                        <a:latin typeface="Calibri" panose="020F0502020204030204" pitchFamily="34" charset="0"/>
                      </a:endParaRPr>
                    </a:p>
                  </a:txBody>
                  <a:tcPr marL="5544" marR="5544" marT="5544" marB="0">
                    <a:solidFill>
                      <a:schemeClr val="bg1"/>
                    </a:solidFill>
                  </a:tcPr>
                </a:tc>
                <a:extLst>
                  <a:ext uri="{0D108BD9-81ED-4DB2-BD59-A6C34878D82A}">
                    <a16:rowId xmlns:a16="http://schemas.microsoft.com/office/drawing/2014/main" val="1985918659"/>
                  </a:ext>
                </a:extLst>
              </a:tr>
              <a:tr h="324086">
                <a:tc>
                  <a:txBody>
                    <a:bodyPr/>
                    <a:lstStyle/>
                    <a:p>
                      <a:pPr marL="171450" indent="-171450" algn="l" fontAlgn="t">
                        <a:buFont typeface="Arial" panose="020B0604020202020204" pitchFamily="34" charset="0"/>
                        <a:buChar char="•"/>
                      </a:pPr>
                      <a:r>
                        <a:rPr lang="en-US" sz="1000" u="none" strike="noStrike" dirty="0">
                          <a:effectLst/>
                        </a:rPr>
                        <a:t>Test Execution coverage will be 100 % on Primary Language i.e. English; 20% Test Cases which are mostly UI validation will be done on Non-English Language.</a:t>
                      </a:r>
                      <a:endParaRPr lang="en-US" sz="1000" b="0" i="0" u="none" strike="noStrike" dirty="0">
                        <a:solidFill>
                          <a:srgbClr val="000000"/>
                        </a:solidFill>
                        <a:effectLst/>
                        <a:latin typeface="Calibri" panose="020F0502020204030204" pitchFamily="34" charset="0"/>
                      </a:endParaRPr>
                    </a:p>
                  </a:txBody>
                  <a:tcPr marL="5544" marR="5544" marT="5544" marB="0">
                    <a:solidFill>
                      <a:schemeClr val="bg1"/>
                    </a:solidFill>
                  </a:tcPr>
                </a:tc>
                <a:extLst>
                  <a:ext uri="{0D108BD9-81ED-4DB2-BD59-A6C34878D82A}">
                    <a16:rowId xmlns:a16="http://schemas.microsoft.com/office/drawing/2014/main" val="3829123843"/>
                  </a:ext>
                </a:extLst>
              </a:tr>
              <a:tr h="164532">
                <a:tc>
                  <a:txBody>
                    <a:bodyPr/>
                    <a:lstStyle/>
                    <a:p>
                      <a:pPr marL="171450" indent="-171450" algn="l" fontAlgn="t">
                        <a:buFont typeface="Arial" panose="020B0604020202020204" pitchFamily="34" charset="0"/>
                        <a:buChar char="•"/>
                      </a:pPr>
                      <a:r>
                        <a:rPr lang="en-US" sz="1000" u="none" strike="noStrike" dirty="0">
                          <a:effectLst/>
                        </a:rPr>
                        <a:t>Chrome Browser has been considered for testing on Desktop &amp; Android devices. For iPhone &amp; iPad Testing will be done on Safari.</a:t>
                      </a:r>
                      <a:endParaRPr lang="en-US" sz="1000" b="0" i="0" u="none" strike="noStrike" dirty="0">
                        <a:solidFill>
                          <a:srgbClr val="000000"/>
                        </a:solidFill>
                        <a:effectLst/>
                        <a:latin typeface="Calibri" panose="020F0502020204030204" pitchFamily="34" charset="0"/>
                      </a:endParaRPr>
                    </a:p>
                  </a:txBody>
                  <a:tcPr marL="5544" marR="5544" marT="5544" marB="0">
                    <a:solidFill>
                      <a:schemeClr val="bg1"/>
                    </a:solidFill>
                  </a:tcPr>
                </a:tc>
                <a:extLst>
                  <a:ext uri="{0D108BD9-81ED-4DB2-BD59-A6C34878D82A}">
                    <a16:rowId xmlns:a16="http://schemas.microsoft.com/office/drawing/2014/main" val="3059140138"/>
                  </a:ext>
                </a:extLst>
              </a:tr>
              <a:tr h="324086">
                <a:tc>
                  <a:txBody>
                    <a:bodyPr/>
                    <a:lstStyle/>
                    <a:p>
                      <a:pPr marL="171450" indent="-171450" algn="l" fontAlgn="t">
                        <a:buFont typeface="Arial" panose="020B0604020202020204" pitchFamily="34" charset="0"/>
                        <a:buChar char="•"/>
                      </a:pPr>
                      <a:r>
                        <a:rPr lang="en-US" sz="1000" u="none" strike="noStrike" dirty="0">
                          <a:effectLst/>
                        </a:rPr>
                        <a:t>Along with English Language, only 2 Non-English Languages will be considered for testing to verify the localization implementation. Increasing the scope of Localization verification will increase the effort.</a:t>
                      </a:r>
                      <a:endParaRPr lang="en-US" sz="1000" b="0" i="0" u="none" strike="noStrike" dirty="0">
                        <a:solidFill>
                          <a:srgbClr val="000000"/>
                        </a:solidFill>
                        <a:effectLst/>
                        <a:latin typeface="Calibri" panose="020F0502020204030204" pitchFamily="34" charset="0"/>
                      </a:endParaRPr>
                    </a:p>
                  </a:txBody>
                  <a:tcPr marL="5544" marR="5544" marT="5544" marB="0">
                    <a:solidFill>
                      <a:schemeClr val="bg1"/>
                    </a:solidFill>
                  </a:tcPr>
                </a:tc>
                <a:extLst>
                  <a:ext uri="{0D108BD9-81ED-4DB2-BD59-A6C34878D82A}">
                    <a16:rowId xmlns:a16="http://schemas.microsoft.com/office/drawing/2014/main" val="2434567979"/>
                  </a:ext>
                </a:extLst>
              </a:tr>
              <a:tr h="164532">
                <a:tc>
                  <a:txBody>
                    <a:bodyPr/>
                    <a:lstStyle/>
                    <a:p>
                      <a:pPr marL="171450" indent="-171450" algn="l" fontAlgn="t">
                        <a:buFont typeface="Arial" panose="020B0604020202020204" pitchFamily="34" charset="0"/>
                        <a:buChar char="•"/>
                      </a:pPr>
                      <a:r>
                        <a:rPr lang="en-US" sz="1000" u="none" strike="noStrike" dirty="0">
                          <a:effectLst/>
                        </a:rPr>
                        <a:t>Minimum 1 </a:t>
                      </a:r>
                      <a:r>
                        <a:rPr lang="en-US" sz="1000" u="none" strike="noStrike" dirty="0" err="1">
                          <a:effectLst/>
                        </a:rPr>
                        <a:t>SauceLab</a:t>
                      </a:r>
                      <a:r>
                        <a:rPr lang="en-US" sz="1000" u="none" strike="noStrike" dirty="0">
                          <a:effectLst/>
                        </a:rPr>
                        <a:t> License will be required for Manual Testing &amp; 2 </a:t>
                      </a:r>
                      <a:r>
                        <a:rPr lang="en-US" sz="1000" u="none" strike="noStrike" dirty="0" err="1">
                          <a:effectLst/>
                        </a:rPr>
                        <a:t>SauceLab</a:t>
                      </a:r>
                      <a:r>
                        <a:rPr lang="en-US" sz="1000" u="none" strike="noStrike" dirty="0">
                          <a:effectLst/>
                        </a:rPr>
                        <a:t> licenses will be required for Automation testing.</a:t>
                      </a:r>
                      <a:endParaRPr lang="en-US" sz="1000" b="1" i="0" u="none" strike="noStrike" dirty="0">
                        <a:solidFill>
                          <a:srgbClr val="000000"/>
                        </a:solidFill>
                        <a:effectLst/>
                        <a:latin typeface="Calibri" panose="020F0502020204030204" pitchFamily="34" charset="0"/>
                      </a:endParaRPr>
                    </a:p>
                  </a:txBody>
                  <a:tcPr marL="5544" marR="5544" marT="5544" marB="0">
                    <a:solidFill>
                      <a:schemeClr val="bg1"/>
                    </a:solidFill>
                  </a:tcPr>
                </a:tc>
                <a:extLst>
                  <a:ext uri="{0D108BD9-81ED-4DB2-BD59-A6C34878D82A}">
                    <a16:rowId xmlns:a16="http://schemas.microsoft.com/office/drawing/2014/main" val="4087323719"/>
                  </a:ext>
                </a:extLst>
              </a:tr>
              <a:tr h="164462">
                <a:tc>
                  <a:txBody>
                    <a:bodyPr/>
                    <a:lstStyle/>
                    <a:p>
                      <a:pPr marL="171450" indent="-171450" algn="l" fontAlgn="t">
                        <a:buFont typeface="Arial" panose="020B0604020202020204" pitchFamily="34" charset="0"/>
                        <a:buChar char="•"/>
                      </a:pPr>
                      <a:r>
                        <a:rPr lang="en-US" sz="1000" u="none" strike="noStrike" dirty="0">
                          <a:effectLst/>
                        </a:rPr>
                        <a:t>~ 15 API has been considered for testing on Postman </a:t>
                      </a:r>
                      <a:endParaRPr lang="en-US" sz="1000" b="0" i="0" u="none" strike="noStrike" dirty="0">
                        <a:solidFill>
                          <a:srgbClr val="000000"/>
                        </a:solidFill>
                        <a:effectLst/>
                        <a:latin typeface="Calibri" panose="020F0502020204030204" pitchFamily="34" charset="0"/>
                      </a:endParaRPr>
                    </a:p>
                  </a:txBody>
                  <a:tcPr marL="5544" marR="5544" marT="5544" marB="0">
                    <a:solidFill>
                      <a:schemeClr val="bg1"/>
                    </a:solidFill>
                  </a:tcPr>
                </a:tc>
                <a:extLst>
                  <a:ext uri="{0D108BD9-81ED-4DB2-BD59-A6C34878D82A}">
                    <a16:rowId xmlns:a16="http://schemas.microsoft.com/office/drawing/2014/main" val="369497925"/>
                  </a:ext>
                </a:extLst>
              </a:tr>
              <a:tr h="164462">
                <a:tc>
                  <a:txBody>
                    <a:bodyPr/>
                    <a:lstStyle/>
                    <a:p>
                      <a:pPr marL="171450" indent="-171450" algn="l" fontAlgn="t">
                        <a:buFont typeface="Arial" panose="020B0604020202020204" pitchFamily="34" charset="0"/>
                        <a:buChar char="•"/>
                      </a:pPr>
                      <a:r>
                        <a:rPr lang="en-US" sz="1000" u="none" strike="noStrike" dirty="0">
                          <a:effectLst/>
                        </a:rPr>
                        <a:t>Azure/VSTS has been considered for Test &amp; Defect Management though it is not impacting the effort estimation</a:t>
                      </a:r>
                      <a:endParaRPr lang="en-US" sz="1000" b="0" i="0" u="none" strike="noStrike" dirty="0">
                        <a:solidFill>
                          <a:srgbClr val="000000"/>
                        </a:solidFill>
                        <a:effectLst/>
                        <a:latin typeface="Calibri" panose="020F0502020204030204" pitchFamily="34" charset="0"/>
                      </a:endParaRPr>
                    </a:p>
                  </a:txBody>
                  <a:tcPr marL="5544" marR="5544" marT="5544" marB="0">
                    <a:solidFill>
                      <a:schemeClr val="bg1"/>
                    </a:solidFill>
                  </a:tcPr>
                </a:tc>
                <a:extLst>
                  <a:ext uri="{0D108BD9-81ED-4DB2-BD59-A6C34878D82A}">
                    <a16:rowId xmlns:a16="http://schemas.microsoft.com/office/drawing/2014/main" val="260642888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64547160"/>
              </p:ext>
            </p:extLst>
          </p:nvPr>
        </p:nvGraphicFramePr>
        <p:xfrm>
          <a:off x="554007" y="3415530"/>
          <a:ext cx="10090841" cy="3213028"/>
        </p:xfrm>
        <a:graphic>
          <a:graphicData uri="http://schemas.openxmlformats.org/drawingml/2006/table">
            <a:tbl>
              <a:tblPr>
                <a:tableStyleId>{5C22544A-7EE6-4342-B048-85BDC9FD1C3A}</a:tableStyleId>
              </a:tblPr>
              <a:tblGrid>
                <a:gridCol w="10090841">
                  <a:extLst>
                    <a:ext uri="{9D8B030D-6E8A-4147-A177-3AD203B41FA5}">
                      <a16:colId xmlns:a16="http://schemas.microsoft.com/office/drawing/2014/main" val="1456334758"/>
                    </a:ext>
                  </a:extLst>
                </a:gridCol>
              </a:tblGrid>
              <a:tr h="136220">
                <a:tc>
                  <a:txBody>
                    <a:bodyPr/>
                    <a:lstStyle/>
                    <a:p>
                      <a:pPr algn="l" fontAlgn="t"/>
                      <a:r>
                        <a:rPr lang="en-US" sz="1800" b="1" u="none" strike="noStrike" dirty="0">
                          <a:effectLst/>
                        </a:rPr>
                        <a:t>TEST AUTOMATION</a:t>
                      </a:r>
                    </a:p>
                  </a:txBody>
                  <a:tcPr marL="3812" marR="3812" marT="3812" marB="0">
                    <a:solidFill>
                      <a:schemeClr val="bg1"/>
                    </a:solidFill>
                  </a:tcPr>
                </a:tc>
                <a:extLst>
                  <a:ext uri="{0D108BD9-81ED-4DB2-BD59-A6C34878D82A}">
                    <a16:rowId xmlns:a16="http://schemas.microsoft.com/office/drawing/2014/main" val="3186082280"/>
                  </a:ext>
                </a:extLst>
              </a:tr>
              <a:tr h="224669">
                <a:tc>
                  <a:txBody>
                    <a:bodyPr/>
                    <a:lstStyle/>
                    <a:p>
                      <a:pPr marL="171450" indent="-171450" algn="l" fontAlgn="t">
                        <a:buFont typeface="Arial" panose="020B0604020202020204" pitchFamily="34" charset="0"/>
                        <a:buChar char="•"/>
                      </a:pPr>
                      <a:r>
                        <a:rPr lang="en-US" sz="1000" u="none" strike="noStrike" dirty="0">
                          <a:effectLst/>
                        </a:rPr>
                        <a:t>Effort Estimation is done on MyVantage application considering the Test Automation framework is based out of Selenium.</a:t>
                      </a:r>
                      <a:endParaRPr lang="en-US" sz="1000" b="0" i="0" u="none" strike="noStrike" dirty="0">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3875306243"/>
                  </a:ext>
                </a:extLst>
              </a:tr>
              <a:tr h="231573">
                <a:tc>
                  <a:txBody>
                    <a:bodyPr/>
                    <a:lstStyle/>
                    <a:p>
                      <a:pPr marL="171450" indent="-171450" algn="l" fontAlgn="t">
                        <a:buFont typeface="Arial" panose="020B0604020202020204" pitchFamily="34" charset="0"/>
                        <a:buChar char="•"/>
                      </a:pPr>
                      <a:r>
                        <a:rPr lang="en-US" sz="1000" u="none" strike="noStrike" dirty="0">
                          <a:effectLst/>
                        </a:rPr>
                        <a:t>Cognizant will do </a:t>
                      </a:r>
                      <a:r>
                        <a:rPr lang="en-US" sz="1000" u="none" strike="noStrike" dirty="0" err="1">
                          <a:effectLst/>
                        </a:rPr>
                        <a:t>PoC</a:t>
                      </a:r>
                      <a:r>
                        <a:rPr lang="en-US" sz="1000" u="none" strike="noStrike" dirty="0">
                          <a:effectLst/>
                        </a:rPr>
                        <a:t> for the feasibility of the test automation on the required devices. On success, automation would be kicked off with possible findings shared. Post </a:t>
                      </a:r>
                      <a:r>
                        <a:rPr lang="en-US" sz="1000" u="none" strike="noStrike" dirty="0" err="1">
                          <a:effectLst/>
                        </a:rPr>
                        <a:t>PoC</a:t>
                      </a:r>
                      <a:r>
                        <a:rPr lang="en-US" sz="1000" u="none" strike="noStrike" dirty="0">
                          <a:effectLst/>
                        </a:rPr>
                        <a:t> Cognizant will suggest the best fit test automation tool/framework.</a:t>
                      </a:r>
                      <a:endParaRPr lang="en-US" sz="1000" b="0" i="0" u="none" strike="noStrike" dirty="0">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801015246"/>
                  </a:ext>
                </a:extLst>
              </a:tr>
              <a:tr h="231573">
                <a:tc>
                  <a:txBody>
                    <a:bodyPr/>
                    <a:lstStyle/>
                    <a:p>
                      <a:pPr marL="171450" indent="-171450" algn="l" fontAlgn="t">
                        <a:buFont typeface="Arial" panose="020B0604020202020204" pitchFamily="34" charset="0"/>
                        <a:buChar char="•"/>
                      </a:pPr>
                      <a:r>
                        <a:rPr lang="en-US" sz="1000" u="none" strike="noStrike" dirty="0">
                          <a:effectLst/>
                        </a:rPr>
                        <a:t>Automation Estimation has been done considering MyVantage as Web Application running on </a:t>
                      </a:r>
                      <a:r>
                        <a:rPr lang="en-US" sz="1000" u="none" strike="noStrike" dirty="0" err="1">
                          <a:effectLst/>
                        </a:rPr>
                        <a:t>Deskop</a:t>
                      </a:r>
                      <a:r>
                        <a:rPr lang="en-US" sz="1000" u="none" strike="noStrike" dirty="0">
                          <a:effectLst/>
                        </a:rPr>
                        <a:t> &amp; Native App developed for Android &amp; iOS mobile.</a:t>
                      </a:r>
                      <a:endParaRPr lang="en-US" sz="1000" b="0" i="0" u="none" strike="noStrike" dirty="0">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3119284847"/>
                  </a:ext>
                </a:extLst>
              </a:tr>
              <a:tr h="136220">
                <a:tc>
                  <a:txBody>
                    <a:bodyPr/>
                    <a:lstStyle/>
                    <a:p>
                      <a:pPr marL="171450" indent="-171450" algn="l" fontAlgn="t">
                        <a:buFont typeface="Arial" panose="020B0604020202020204" pitchFamily="34" charset="0"/>
                        <a:buChar char="•"/>
                      </a:pPr>
                      <a:r>
                        <a:rPr lang="en-US" sz="1000" u="none" strike="noStrike" dirty="0">
                          <a:effectLst/>
                        </a:rPr>
                        <a:t>60% of Total Test Cases have been considered for Automation testing in English language.</a:t>
                      </a:r>
                      <a:endParaRPr lang="en-US" sz="1000" b="0" i="0" u="none" strike="noStrike" dirty="0">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1151739121"/>
                  </a:ext>
                </a:extLst>
              </a:tr>
              <a:tr h="463147">
                <a:tc>
                  <a:txBody>
                    <a:bodyPr/>
                    <a:lstStyle/>
                    <a:p>
                      <a:pPr marL="171450" indent="-171450" algn="l" fontAlgn="t">
                        <a:buFont typeface="Arial" panose="020B0604020202020204" pitchFamily="34" charset="0"/>
                        <a:buChar char="•"/>
                      </a:pPr>
                      <a:r>
                        <a:rPr lang="en-US" sz="1000" u="none" strike="noStrike">
                          <a:effectLst/>
                        </a:rPr>
                        <a:t>All the required devices(Android mobiles, iPhone, MacBook) needs to be provided by CBRE. If code needed to tested on Real Device, the code should be available in Cognizant Network. </a:t>
                      </a:r>
                      <a:br>
                        <a:rPr lang="en-US" sz="1000" u="none" strike="noStrike">
                          <a:effectLst/>
                        </a:rPr>
                      </a:br>
                      <a:br>
                        <a:rPr lang="en-US" sz="1000" u="none" strike="noStrike">
                          <a:effectLst/>
                        </a:rPr>
                      </a:br>
                      <a:r>
                        <a:rPr lang="en-US" sz="1000" u="none" strike="noStrike">
                          <a:effectLst/>
                        </a:rPr>
                        <a:t>However to perform the Automation in CBRE Networ on SauceLab minimum 2 SauceLab Licenses would be required. </a:t>
                      </a:r>
                      <a:endParaRPr lang="en-US" sz="1000" b="0" i="0" u="none" strike="noStrike">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2595824371"/>
                  </a:ext>
                </a:extLst>
              </a:tr>
              <a:tr h="136220">
                <a:tc>
                  <a:txBody>
                    <a:bodyPr/>
                    <a:lstStyle/>
                    <a:p>
                      <a:pPr marL="171450" indent="-171450" algn="l" fontAlgn="t">
                        <a:buFont typeface="Arial" panose="020B0604020202020204" pitchFamily="34" charset="0"/>
                        <a:buChar char="•"/>
                      </a:pPr>
                      <a:r>
                        <a:rPr lang="en-US" sz="1000" u="none" strike="noStrike" dirty="0">
                          <a:effectLst/>
                        </a:rPr>
                        <a:t>If automation in Sauce Lab is required, RAM needs to be upgraded to 8GB.</a:t>
                      </a:r>
                      <a:endParaRPr lang="en-US" sz="1000" b="0" i="0" u="none" strike="noStrike" dirty="0">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958140556"/>
                  </a:ext>
                </a:extLst>
              </a:tr>
              <a:tr h="136220">
                <a:tc>
                  <a:txBody>
                    <a:bodyPr/>
                    <a:lstStyle/>
                    <a:p>
                      <a:pPr marL="171450" indent="-171450" algn="l" fontAlgn="t">
                        <a:buFont typeface="Arial" panose="020B0604020202020204" pitchFamily="34" charset="0"/>
                        <a:buChar char="•"/>
                      </a:pPr>
                      <a:r>
                        <a:rPr lang="en-US" sz="1000" u="none" strike="noStrike" dirty="0">
                          <a:effectLst/>
                        </a:rPr>
                        <a:t>Service Accounts needs to be created to </a:t>
                      </a:r>
                      <a:r>
                        <a:rPr lang="en-US" sz="1000" u="none" strike="noStrike" dirty="0" err="1">
                          <a:effectLst/>
                        </a:rPr>
                        <a:t>byPass</a:t>
                      </a:r>
                      <a:r>
                        <a:rPr lang="en-US" sz="1000" u="none" strike="noStrike" dirty="0">
                          <a:effectLst/>
                        </a:rPr>
                        <a:t> MFA security</a:t>
                      </a:r>
                      <a:endParaRPr lang="en-US" sz="1000" b="1" i="0" u="none" strike="noStrike" dirty="0">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114576121"/>
                  </a:ext>
                </a:extLst>
              </a:tr>
              <a:tr h="231573">
                <a:tc>
                  <a:txBody>
                    <a:bodyPr/>
                    <a:lstStyle/>
                    <a:p>
                      <a:pPr marL="171450" indent="-171450" algn="l" fontAlgn="t">
                        <a:buFont typeface="Arial" panose="020B0604020202020204" pitchFamily="34" charset="0"/>
                        <a:buChar char="•"/>
                      </a:pPr>
                      <a:r>
                        <a:rPr lang="en-US" sz="1000" u="none" strike="noStrike" dirty="0">
                          <a:effectLst/>
                        </a:rPr>
                        <a:t>Automation on Desktop will be done on latest Chrome Browser which can also be executed in IE 11 (not on any other version or Edge)</a:t>
                      </a:r>
                      <a:endParaRPr lang="en-US" sz="1000" b="0" i="0" u="none" strike="noStrike" dirty="0">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748777781"/>
                  </a:ext>
                </a:extLst>
              </a:tr>
              <a:tr h="136220">
                <a:tc>
                  <a:txBody>
                    <a:bodyPr/>
                    <a:lstStyle/>
                    <a:p>
                      <a:pPr marL="171450" indent="-171450" algn="l" fontAlgn="t">
                        <a:buFont typeface="Arial" panose="020B0604020202020204" pitchFamily="34" charset="0"/>
                        <a:buChar char="•"/>
                      </a:pPr>
                      <a:r>
                        <a:rPr lang="en-US" sz="1000" u="none" strike="noStrike" dirty="0">
                          <a:effectLst/>
                        </a:rPr>
                        <a:t>Additional effort may require for any major changes in functionality or UI during automation development and execution.</a:t>
                      </a:r>
                      <a:endParaRPr lang="en-US" sz="1000" b="0" i="0" u="none" strike="noStrike" dirty="0">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678167524"/>
                  </a:ext>
                </a:extLst>
              </a:tr>
              <a:tr h="231573">
                <a:tc>
                  <a:txBody>
                    <a:bodyPr/>
                    <a:lstStyle/>
                    <a:p>
                      <a:pPr marL="171450" indent="-171450" algn="l" fontAlgn="t">
                        <a:buFont typeface="Arial" panose="020B0604020202020204" pitchFamily="34" charset="0"/>
                        <a:buChar char="•"/>
                      </a:pPr>
                      <a:r>
                        <a:rPr lang="en-US" sz="1000" u="none" strike="noStrike" dirty="0">
                          <a:effectLst/>
                        </a:rPr>
                        <a:t>Based on high level understanding it is assumed that the TCs in scope of Automation are 20% Complex, 40% Medium, 40% Simple</a:t>
                      </a:r>
                      <a:endParaRPr lang="en-US" sz="1000" b="0" i="0" u="none" strike="noStrike" dirty="0">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3231605603"/>
                  </a:ext>
                </a:extLst>
              </a:tr>
              <a:tr h="136220">
                <a:tc>
                  <a:txBody>
                    <a:bodyPr/>
                    <a:lstStyle/>
                    <a:p>
                      <a:pPr marL="171450" indent="-171450" algn="l" fontAlgn="b">
                        <a:buFont typeface="Arial" panose="020B0604020202020204" pitchFamily="34" charset="0"/>
                        <a:buChar char="•"/>
                      </a:pPr>
                      <a:r>
                        <a:rPr lang="en-US" sz="1000" u="none" strike="noStrike" dirty="0">
                          <a:effectLst/>
                        </a:rPr>
                        <a:t>Change in complexity and total test case count will impact the estimates and will result in revision</a:t>
                      </a:r>
                      <a:endParaRPr lang="en-US" sz="1000" b="0" i="0" u="none" strike="noStrike" dirty="0">
                        <a:solidFill>
                          <a:srgbClr val="000000"/>
                        </a:solidFill>
                        <a:effectLst/>
                        <a:latin typeface="Calibri" panose="020F0502020204030204" pitchFamily="34" charset="0"/>
                      </a:endParaRPr>
                    </a:p>
                  </a:txBody>
                  <a:tcPr marL="3812" marR="3812" marT="3812" marB="0" anchor="b">
                    <a:noFill/>
                  </a:tcPr>
                </a:tc>
                <a:extLst>
                  <a:ext uri="{0D108BD9-81ED-4DB2-BD59-A6C34878D82A}">
                    <a16:rowId xmlns:a16="http://schemas.microsoft.com/office/drawing/2014/main" val="3899690606"/>
                  </a:ext>
                </a:extLst>
              </a:tr>
              <a:tr h="136220">
                <a:tc>
                  <a:txBody>
                    <a:bodyPr/>
                    <a:lstStyle/>
                    <a:p>
                      <a:pPr marL="171450" indent="-171450" algn="l" fontAlgn="t">
                        <a:buFont typeface="Arial" panose="020B0604020202020204" pitchFamily="34" charset="0"/>
                        <a:buChar char="•"/>
                      </a:pPr>
                      <a:r>
                        <a:rPr lang="en-US" sz="1000" u="none" strike="noStrike" dirty="0">
                          <a:effectLst/>
                        </a:rPr>
                        <a:t>Requirement clarification should be done by 1 Days aging.. Else there will be schedule variation</a:t>
                      </a:r>
                      <a:endParaRPr lang="en-US" sz="1000" b="0" i="0" u="none" strike="noStrike" dirty="0">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1041195367"/>
                  </a:ext>
                </a:extLst>
              </a:tr>
              <a:tr h="136220">
                <a:tc>
                  <a:txBody>
                    <a:bodyPr/>
                    <a:lstStyle/>
                    <a:p>
                      <a:pPr marL="171450" indent="-171450" algn="l" fontAlgn="t">
                        <a:buFont typeface="Arial" panose="020B0604020202020204" pitchFamily="34" charset="0"/>
                        <a:buChar char="•"/>
                      </a:pPr>
                      <a:r>
                        <a:rPr lang="en-US" sz="1000" u="none" strike="noStrike" dirty="0">
                          <a:effectLst/>
                        </a:rPr>
                        <a:t>* PDF/Excel/Doc Report or Data and Map verification is made out of Automation scope.</a:t>
                      </a:r>
                      <a:endParaRPr lang="en-US" sz="1000" b="0" i="0" u="none" strike="noStrike" dirty="0">
                        <a:solidFill>
                          <a:srgbClr val="000000"/>
                        </a:solidFill>
                        <a:effectLst/>
                        <a:latin typeface="Calibri" panose="020F0502020204030204" pitchFamily="34" charset="0"/>
                      </a:endParaRPr>
                    </a:p>
                  </a:txBody>
                  <a:tcPr marL="3812" marR="3812" marT="3812" marB="0">
                    <a:noFill/>
                  </a:tcPr>
                </a:tc>
                <a:extLst>
                  <a:ext uri="{0D108BD9-81ED-4DB2-BD59-A6C34878D82A}">
                    <a16:rowId xmlns:a16="http://schemas.microsoft.com/office/drawing/2014/main" val="1150473371"/>
                  </a:ext>
                </a:extLst>
              </a:tr>
            </a:tbl>
          </a:graphicData>
        </a:graphic>
      </p:graphicFrame>
    </p:spTree>
    <p:extLst>
      <p:ext uri="{BB962C8B-B14F-4D97-AF65-F5344CB8AC3E}">
        <p14:creationId xmlns:p14="http://schemas.microsoft.com/office/powerpoint/2010/main" val="378085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Assumptions &amp; dependencies</a:t>
            </a:r>
          </a:p>
        </p:txBody>
      </p:sp>
      <p:sp>
        <p:nvSpPr>
          <p:cNvPr id="3" name="Slide Number Placeholder 2"/>
          <p:cNvSpPr>
            <a:spLocks noGrp="1"/>
          </p:cNvSpPr>
          <p:nvPr>
            <p:ph type="sldNum" sz="quarter" idx="13"/>
          </p:nvPr>
        </p:nvSpPr>
        <p:spPr/>
        <p:txBody>
          <a:bodyPr/>
          <a:lstStyle/>
          <a:p>
            <a:fld id="{CDEE2954-54E9-4846-B9AA-9D6731F553AF}" type="slidenum">
              <a:rPr lang="en-US" smtClean="0"/>
              <a:pPr/>
              <a:t>63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5249004"/>
              </p:ext>
            </p:extLst>
          </p:nvPr>
        </p:nvGraphicFramePr>
        <p:xfrm>
          <a:off x="561796" y="1125098"/>
          <a:ext cx="9542489" cy="3189388"/>
        </p:xfrm>
        <a:graphic>
          <a:graphicData uri="http://schemas.openxmlformats.org/drawingml/2006/table">
            <a:tbl>
              <a:tblPr>
                <a:tableStyleId>{5C22544A-7EE6-4342-B048-85BDC9FD1C3A}</a:tableStyleId>
              </a:tblPr>
              <a:tblGrid>
                <a:gridCol w="9542489">
                  <a:extLst>
                    <a:ext uri="{9D8B030D-6E8A-4147-A177-3AD203B41FA5}">
                      <a16:colId xmlns:a16="http://schemas.microsoft.com/office/drawing/2014/main" val="4274813773"/>
                    </a:ext>
                  </a:extLst>
                </a:gridCol>
              </a:tblGrid>
              <a:tr h="298721">
                <a:tc>
                  <a:txBody>
                    <a:bodyPr/>
                    <a:lstStyle/>
                    <a:p>
                      <a:pPr algn="l" fontAlgn="t"/>
                      <a:r>
                        <a:rPr lang="en-US" sz="1800" b="1" u="none" strike="noStrike" dirty="0">
                          <a:solidFill>
                            <a:schemeClr val="tx1"/>
                          </a:solidFill>
                          <a:effectLst/>
                        </a:rPr>
                        <a:t>PERFORMANCE TESTING</a:t>
                      </a:r>
                      <a:endParaRPr lang="en-US" sz="1800" b="1" i="0" u="none" strike="noStrike" dirty="0">
                        <a:solidFill>
                          <a:schemeClr val="tx1"/>
                        </a:solidFill>
                        <a:effectLst/>
                        <a:latin typeface="Calibri" panose="020F0502020204030204" pitchFamily="34" charset="0"/>
                      </a:endParaRPr>
                    </a:p>
                  </a:txBody>
                  <a:tcPr marL="6282" marR="6282" marT="6282" marB="0">
                    <a:solidFill>
                      <a:schemeClr val="bg1"/>
                    </a:solidFill>
                  </a:tcPr>
                </a:tc>
                <a:extLst>
                  <a:ext uri="{0D108BD9-81ED-4DB2-BD59-A6C34878D82A}">
                    <a16:rowId xmlns:a16="http://schemas.microsoft.com/office/drawing/2014/main" val="3993519765"/>
                  </a:ext>
                </a:extLst>
              </a:tr>
              <a:tr h="724860">
                <a:tc>
                  <a:txBody>
                    <a:bodyPr/>
                    <a:lstStyle/>
                    <a:p>
                      <a:pPr marL="171450" indent="-171450" algn="l" fontAlgn="t">
                        <a:buFont typeface="Arial" panose="020B0604020202020204" pitchFamily="34" charset="0"/>
                        <a:buChar char="•"/>
                      </a:pPr>
                      <a:r>
                        <a:rPr lang="en-US" sz="1100" b="0" u="none" strike="noStrike" dirty="0">
                          <a:effectLst/>
                        </a:rPr>
                        <a:t>The estimates are based on the assumption that connectivity, access, infrastructure, etc., will be available without interruption during performance testing. In case of issues like server-crashes during testing, disconnection of performance test analyst(s) from test-environment, etc., timelines will be impacted and additional effort will be required to complete the planned activities.</a:t>
                      </a:r>
                      <a:endParaRPr lang="en-US" sz="1100" b="0" i="0" u="none" strike="noStrike" dirty="0">
                        <a:solidFill>
                          <a:srgbClr val="000000"/>
                        </a:solidFill>
                        <a:effectLst/>
                        <a:latin typeface="Calibri" panose="020F0502020204030204" pitchFamily="34" charset="0"/>
                      </a:endParaRPr>
                    </a:p>
                  </a:txBody>
                  <a:tcPr marL="6282" marR="6282" marT="6282" marB="0">
                    <a:solidFill>
                      <a:schemeClr val="bg1"/>
                    </a:solidFill>
                  </a:tcPr>
                </a:tc>
                <a:extLst>
                  <a:ext uri="{0D108BD9-81ED-4DB2-BD59-A6C34878D82A}">
                    <a16:rowId xmlns:a16="http://schemas.microsoft.com/office/drawing/2014/main" val="3768667891"/>
                  </a:ext>
                </a:extLst>
              </a:tr>
              <a:tr h="298748">
                <a:tc>
                  <a:txBody>
                    <a:bodyPr/>
                    <a:lstStyle/>
                    <a:p>
                      <a:pPr marL="171450" indent="-171450" algn="l" fontAlgn="t">
                        <a:buFont typeface="Arial" panose="020B0604020202020204" pitchFamily="34" charset="0"/>
                        <a:buChar char="•"/>
                      </a:pPr>
                      <a:r>
                        <a:rPr lang="en-US" sz="1100" b="0" u="none" strike="noStrike" dirty="0">
                          <a:effectLst/>
                        </a:rPr>
                        <a:t>One round of successful load test for each sprint(from dev sprint 6) has been considered</a:t>
                      </a:r>
                      <a:endParaRPr lang="en-US" sz="1100" b="0" i="0" u="none" strike="noStrike" dirty="0">
                        <a:solidFill>
                          <a:srgbClr val="000000"/>
                        </a:solidFill>
                        <a:effectLst/>
                        <a:latin typeface="Calibri" panose="020F0502020204030204" pitchFamily="34" charset="0"/>
                      </a:endParaRPr>
                    </a:p>
                  </a:txBody>
                  <a:tcPr marL="6282" marR="6282" marT="6282" marB="0">
                    <a:solidFill>
                      <a:schemeClr val="bg1"/>
                    </a:solidFill>
                  </a:tcPr>
                </a:tc>
                <a:extLst>
                  <a:ext uri="{0D108BD9-81ED-4DB2-BD59-A6C34878D82A}">
                    <a16:rowId xmlns:a16="http://schemas.microsoft.com/office/drawing/2014/main" val="3289257385"/>
                  </a:ext>
                </a:extLst>
              </a:tr>
              <a:tr h="298748">
                <a:tc>
                  <a:txBody>
                    <a:bodyPr/>
                    <a:lstStyle/>
                    <a:p>
                      <a:pPr marL="171450" indent="-171450" algn="l" fontAlgn="t">
                        <a:buFont typeface="Arial" panose="020B0604020202020204" pitchFamily="34" charset="0"/>
                        <a:buChar char="•"/>
                      </a:pPr>
                      <a:r>
                        <a:rPr lang="en-US" sz="1100" b="0" u="none" strike="noStrike" dirty="0">
                          <a:effectLst/>
                        </a:rPr>
                        <a:t>The User ID's &amp; Bulk Test data needed for conducting the load test should be provided by CBRE/Application team</a:t>
                      </a:r>
                      <a:endParaRPr lang="en-US" sz="1100" b="0" i="0" u="none" strike="noStrike" dirty="0">
                        <a:solidFill>
                          <a:srgbClr val="000000"/>
                        </a:solidFill>
                        <a:effectLst/>
                        <a:latin typeface="Calibri" panose="020F0502020204030204" pitchFamily="34" charset="0"/>
                      </a:endParaRPr>
                    </a:p>
                  </a:txBody>
                  <a:tcPr marL="6282" marR="6282" marT="6282" marB="0">
                    <a:solidFill>
                      <a:schemeClr val="bg1"/>
                    </a:solidFill>
                  </a:tcPr>
                </a:tc>
                <a:extLst>
                  <a:ext uri="{0D108BD9-81ED-4DB2-BD59-A6C34878D82A}">
                    <a16:rowId xmlns:a16="http://schemas.microsoft.com/office/drawing/2014/main" val="3512292749"/>
                  </a:ext>
                </a:extLst>
              </a:tr>
              <a:tr h="761739">
                <a:tc>
                  <a:txBody>
                    <a:bodyPr/>
                    <a:lstStyle/>
                    <a:p>
                      <a:pPr marL="171450" indent="-171450" algn="l" fontAlgn="t">
                        <a:buFont typeface="Arial" panose="020B0604020202020204" pitchFamily="34" charset="0"/>
                        <a:buChar char="•"/>
                      </a:pPr>
                      <a:r>
                        <a:rPr lang="en-US" sz="1100" b="0" u="none" strike="noStrike" dirty="0">
                          <a:effectLst/>
                        </a:rPr>
                        <a:t>Access to the performance-test environment (Web/App/DB/other relevant servers) will be provided to the Performance testing team to monitor server-health during the performance test executions. If such access is unavailable, the relevant team will monitor servers during execution and share the logs with the performance testing team</a:t>
                      </a:r>
                      <a:endParaRPr lang="en-US" sz="1100" b="0" i="0" u="none" strike="noStrike" dirty="0">
                        <a:solidFill>
                          <a:srgbClr val="000000"/>
                        </a:solidFill>
                        <a:effectLst/>
                        <a:latin typeface="Calibri" panose="020F0502020204030204" pitchFamily="34" charset="0"/>
                      </a:endParaRPr>
                    </a:p>
                  </a:txBody>
                  <a:tcPr marL="6282" marR="6282" marT="6282" marB="0">
                    <a:solidFill>
                      <a:schemeClr val="bg1"/>
                    </a:solidFill>
                  </a:tcPr>
                </a:tc>
                <a:extLst>
                  <a:ext uri="{0D108BD9-81ED-4DB2-BD59-A6C34878D82A}">
                    <a16:rowId xmlns:a16="http://schemas.microsoft.com/office/drawing/2014/main" val="1694026852"/>
                  </a:ext>
                </a:extLst>
              </a:tr>
              <a:tr h="507824">
                <a:tc>
                  <a:txBody>
                    <a:bodyPr/>
                    <a:lstStyle/>
                    <a:p>
                      <a:pPr marL="171450" indent="-171450" algn="l" fontAlgn="t">
                        <a:buFont typeface="Arial" panose="020B0604020202020204" pitchFamily="34" charset="0"/>
                        <a:buChar char="•"/>
                      </a:pPr>
                      <a:r>
                        <a:rPr lang="en-US" sz="1100" b="0" u="none" strike="noStrike" dirty="0">
                          <a:effectLst/>
                        </a:rPr>
                        <a:t>CBRE would provide a  functionally stable (UAT or Pre-Production) environment for Performance Testing which is identical to production environment in terms of hardware capacity, software components </a:t>
                      </a:r>
                      <a:r>
                        <a:rPr lang="en-US" sz="1100" b="0" u="none" strike="noStrike" dirty="0" err="1">
                          <a:effectLst/>
                        </a:rPr>
                        <a:t>etc</a:t>
                      </a:r>
                      <a:endParaRPr lang="en-US" sz="1100" b="0" i="0" u="none" strike="noStrike" dirty="0">
                        <a:solidFill>
                          <a:srgbClr val="000000"/>
                        </a:solidFill>
                        <a:effectLst/>
                        <a:latin typeface="Calibri" panose="020F0502020204030204" pitchFamily="34" charset="0"/>
                      </a:endParaRPr>
                    </a:p>
                  </a:txBody>
                  <a:tcPr marL="6282" marR="6282" marT="6282" marB="0">
                    <a:solidFill>
                      <a:schemeClr val="bg1"/>
                    </a:solidFill>
                  </a:tcPr>
                </a:tc>
                <a:extLst>
                  <a:ext uri="{0D108BD9-81ED-4DB2-BD59-A6C34878D82A}">
                    <a16:rowId xmlns:a16="http://schemas.microsoft.com/office/drawing/2014/main" val="2673891902"/>
                  </a:ext>
                </a:extLst>
              </a:tr>
              <a:tr h="298748">
                <a:tc>
                  <a:txBody>
                    <a:bodyPr/>
                    <a:lstStyle/>
                    <a:p>
                      <a:pPr marL="171450" indent="-171450" algn="l" fontAlgn="t">
                        <a:buFont typeface="Arial" panose="020B0604020202020204" pitchFamily="34" charset="0"/>
                        <a:buChar char="•"/>
                      </a:pPr>
                      <a:r>
                        <a:rPr lang="en-US" sz="1100" b="0" u="none" strike="noStrike" dirty="0">
                          <a:effectLst/>
                        </a:rPr>
                        <a:t>5 screens for each one of the mobile devices(1 iOS and 1 </a:t>
                      </a:r>
                      <a:r>
                        <a:rPr lang="en-US" sz="1100" b="0" u="none" strike="noStrike" dirty="0" err="1">
                          <a:effectLst/>
                        </a:rPr>
                        <a:t>Andriod</a:t>
                      </a:r>
                      <a:r>
                        <a:rPr lang="en-US" sz="1100" b="0" u="none" strike="noStrike" dirty="0">
                          <a:effectLst/>
                        </a:rPr>
                        <a:t>) would be in-scope. Devices to be provided by CBRE.</a:t>
                      </a:r>
                      <a:endParaRPr lang="en-US" sz="1100" b="0" i="0" u="none" strike="noStrike" dirty="0">
                        <a:solidFill>
                          <a:srgbClr val="000000"/>
                        </a:solidFill>
                        <a:effectLst/>
                        <a:latin typeface="Calibri" panose="020F0502020204030204" pitchFamily="34" charset="0"/>
                      </a:endParaRPr>
                    </a:p>
                  </a:txBody>
                  <a:tcPr marL="6282" marR="6282" marT="6282" marB="0">
                    <a:solidFill>
                      <a:schemeClr val="bg1"/>
                    </a:solidFill>
                  </a:tcPr>
                </a:tc>
                <a:extLst>
                  <a:ext uri="{0D108BD9-81ED-4DB2-BD59-A6C34878D82A}">
                    <a16:rowId xmlns:a16="http://schemas.microsoft.com/office/drawing/2014/main" val="942979553"/>
                  </a:ext>
                </a:extLst>
              </a:tr>
            </a:tbl>
          </a:graphicData>
        </a:graphic>
      </p:graphicFrame>
    </p:spTree>
    <p:extLst>
      <p:ext uri="{BB962C8B-B14F-4D97-AF65-F5344CB8AC3E}">
        <p14:creationId xmlns:p14="http://schemas.microsoft.com/office/powerpoint/2010/main" val="93610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CDEE2954-54E9-4846-B9AA-9D6731F553AF}" type="slidenum">
              <a:rPr lang="en-US" smtClean="0"/>
              <a:pPr/>
              <a:t>7</a:t>
            </a:fld>
            <a:endParaRPr lang="en-US"/>
          </a:p>
        </p:txBody>
      </p:sp>
      <p:sp>
        <p:nvSpPr>
          <p:cNvPr id="5" name="Rectangle 4"/>
          <p:cNvSpPr/>
          <p:nvPr/>
        </p:nvSpPr>
        <p:spPr>
          <a:xfrm>
            <a:off x="1298845" y="2236579"/>
            <a:ext cx="4755930" cy="1538883"/>
          </a:xfrm>
          <a:prstGeom prst="rect">
            <a:avLst/>
          </a:prstGeom>
        </p:spPr>
        <p:txBody>
          <a:bodyPr wrap="square" anchor="t">
            <a:spAutoFit/>
          </a:bodyPr>
          <a:lstStyle/>
          <a:p>
            <a:pPr marR="0" lvl="0">
              <a:spcBef>
                <a:spcPts val="0"/>
              </a:spcBef>
              <a:spcAft>
                <a:spcPts val="0"/>
              </a:spcAft>
            </a:pPr>
            <a:r>
              <a:rPr lang="en-US" dirty="0">
                <a:solidFill>
                  <a:srgbClr val="000000"/>
                </a:solidFill>
                <a:latin typeface="Arial"/>
                <a:ea typeface="Arial" panose="020B0604020202020204" pitchFamily="34" charset="0"/>
                <a:cs typeface="Arial"/>
              </a:rPr>
              <a:t>MVP</a:t>
            </a:r>
          </a:p>
          <a:p>
            <a:pPr marR="0" lvl="0">
              <a:spcBef>
                <a:spcPts val="0"/>
              </a:spcBef>
              <a:spcAft>
                <a:spcPts val="0"/>
              </a:spcAft>
            </a:pPr>
            <a:r>
              <a:rPr lang="en-US" sz="1200" dirty="0">
                <a:solidFill>
                  <a:srgbClr val="000000"/>
                </a:solidFill>
                <a:latin typeface="Arial"/>
                <a:ea typeface="Arial" panose="020B0604020202020204" pitchFamily="34" charset="0"/>
                <a:cs typeface="Arial"/>
              </a:rPr>
              <a:t>FOUNDATIONAL CAPABILITIES</a:t>
            </a:r>
          </a:p>
          <a:p>
            <a:pPr marL="457200" marR="0">
              <a:spcBef>
                <a:spcPts val="0"/>
              </a:spcBef>
              <a:spcAft>
                <a:spcPts val="0"/>
              </a:spcAft>
            </a:pPr>
            <a:endParaRPr lang="en-US" sz="1000" dirty="0">
              <a:solidFill>
                <a:srgbClr val="000000"/>
              </a:solidFill>
              <a:latin typeface="Arial" panose="020B0604020202020204" pitchFamily="34" charset="0"/>
              <a:ea typeface="Arial" panose="020B0604020202020204" pitchFamily="34" charset="0"/>
            </a:endParaRPr>
          </a:p>
          <a:p>
            <a:pPr marL="171450" lvl="1" indent="-171450">
              <a:buFont typeface="Arial" panose="020B0604020202020204" pitchFamily="34" charset="0"/>
              <a:buChar char="/"/>
            </a:pPr>
            <a:r>
              <a:rPr lang="en-US" sz="1100">
                <a:solidFill>
                  <a:srgbClr val="000000"/>
                </a:solidFill>
                <a:latin typeface="Arial"/>
                <a:ea typeface="Arial" panose="020B0604020202020204" pitchFamily="34" charset="0"/>
                <a:cs typeface="Arial"/>
              </a:rPr>
              <a:t>Vantage </a:t>
            </a:r>
            <a:r>
              <a:rPr lang="en-US" sz="1100" dirty="0">
                <a:solidFill>
                  <a:srgbClr val="000000"/>
                </a:solidFill>
                <a:latin typeface="Arial"/>
                <a:ea typeface="Arial" panose="020B0604020202020204" pitchFamily="34" charset="0"/>
                <a:cs typeface="Arial"/>
              </a:rPr>
              <a:t>analytics embedded in UI </a:t>
            </a:r>
            <a:endParaRPr lang="en-US" sz="1100" dirty="0">
              <a:solidFill>
                <a:srgbClr val="000000"/>
              </a:solidFill>
              <a:latin typeface="Arial" panose="020B0604020202020204" pitchFamily="34" charset="0"/>
              <a:ea typeface="Arial" panose="020B0604020202020204" pitchFamily="34" charset="0"/>
              <a:cs typeface="Arial"/>
            </a:endParaRPr>
          </a:p>
          <a:p>
            <a:pPr marL="171450" marR="0" lvl="1" indent="-171450">
              <a:spcBef>
                <a:spcPts val="0"/>
              </a:spcBef>
              <a:spcAft>
                <a:spcPts val="0"/>
              </a:spcAft>
              <a:buFont typeface="Arial" panose="020B0604020202020204" pitchFamily="34" charset="0"/>
              <a:buChar char="/"/>
            </a:pPr>
            <a:r>
              <a:rPr lang="en-US" sz="1100" dirty="0">
                <a:solidFill>
                  <a:srgbClr val="000000"/>
                </a:solidFill>
                <a:latin typeface="Arial"/>
                <a:ea typeface="Arial" panose="020B0604020202020204" pitchFamily="34" charset="0"/>
                <a:cs typeface="Arial"/>
              </a:rPr>
              <a:t>Customizable layouts </a:t>
            </a:r>
            <a:r>
              <a:rPr lang="en-US" sz="1000" dirty="0">
                <a:solidFill>
                  <a:srgbClr val="000000"/>
                </a:solidFill>
                <a:latin typeface="Arial"/>
                <a:ea typeface="Arial" panose="020B0604020202020204" pitchFamily="34" charset="0"/>
                <a:cs typeface="Arial"/>
              </a:rPr>
              <a:t> </a:t>
            </a:r>
          </a:p>
          <a:p>
            <a:pPr marL="171450" lvl="1" indent="-171450">
              <a:buFont typeface="Arial" panose="020B0604020202020204" pitchFamily="34" charset="0"/>
              <a:buChar char="/"/>
            </a:pPr>
            <a:r>
              <a:rPr lang="en-US" sz="1100" dirty="0">
                <a:solidFill>
                  <a:srgbClr val="000000"/>
                </a:solidFill>
                <a:latin typeface="Arial"/>
                <a:ea typeface="Arial" panose="020B0604020202020204" pitchFamily="34" charset="0"/>
                <a:cs typeface="Arial"/>
              </a:rPr>
              <a:t>Administration interface</a:t>
            </a:r>
            <a:r>
              <a:rPr lang="en-US" sz="1050">
                <a:solidFill>
                  <a:srgbClr val="000000"/>
                </a:solidFill>
                <a:latin typeface="Arial"/>
                <a:ea typeface="Arial" panose="020B0604020202020204" pitchFamily="34" charset="0"/>
                <a:cs typeface="Arial"/>
              </a:rPr>
              <a:t> </a:t>
            </a:r>
          </a:p>
          <a:p>
            <a:pPr marL="171450" lvl="1" indent="-171450">
              <a:buFont typeface="Arial,Sans-Serif" panose="020B0604020202020204" pitchFamily="34" charset="0"/>
              <a:buChar char="/"/>
            </a:pPr>
            <a:r>
              <a:rPr lang="en-US" sz="1050">
                <a:solidFill>
                  <a:srgbClr val="000000"/>
                </a:solidFill>
                <a:latin typeface="Arial"/>
                <a:ea typeface="+mn-lt"/>
                <a:cs typeface="Arial"/>
              </a:rPr>
              <a:t>Multi-tenancy</a:t>
            </a:r>
            <a:endParaRPr lang="en-US" sz="1050">
              <a:ea typeface="+mn-lt"/>
              <a:cs typeface="+mn-lt"/>
            </a:endParaRPr>
          </a:p>
          <a:p>
            <a:pPr marL="171450" lvl="1" indent="-171450">
              <a:buFont typeface="Arial,Sans-Serif" panose="020B0604020202020204" pitchFamily="34" charset="0"/>
              <a:buChar char="/"/>
            </a:pPr>
            <a:r>
              <a:rPr lang="en-US" sz="1050">
                <a:solidFill>
                  <a:srgbClr val="000000"/>
                </a:solidFill>
                <a:latin typeface="Arial"/>
                <a:cs typeface="Arial"/>
              </a:rPr>
              <a:t>SSO-enabled entry points</a:t>
            </a:r>
            <a:endParaRPr lang="en-US"/>
          </a:p>
        </p:txBody>
      </p:sp>
      <p:sp>
        <p:nvSpPr>
          <p:cNvPr id="6" name="Rectangle 5"/>
          <p:cNvSpPr/>
          <p:nvPr/>
        </p:nvSpPr>
        <p:spPr>
          <a:xfrm>
            <a:off x="6129900" y="2236579"/>
            <a:ext cx="5556871" cy="2062103"/>
          </a:xfrm>
          <a:prstGeom prst="rect">
            <a:avLst/>
          </a:prstGeom>
        </p:spPr>
        <p:txBody>
          <a:bodyPr wrap="square" anchor="t">
            <a:spAutoFit/>
          </a:bodyPr>
          <a:lstStyle/>
          <a:p>
            <a:pPr marR="0" lvl="0">
              <a:spcBef>
                <a:spcPts val="0"/>
              </a:spcBef>
              <a:spcAft>
                <a:spcPts val="0"/>
              </a:spcAft>
            </a:pPr>
            <a:r>
              <a:rPr lang="en-US">
                <a:solidFill>
                  <a:srgbClr val="000000"/>
                </a:solidFill>
                <a:latin typeface="Arial"/>
                <a:ea typeface="Arial" panose="020B0604020202020204" pitchFamily="34" charset="0"/>
                <a:cs typeface="Arial"/>
              </a:rPr>
              <a:t>POST-MVP</a:t>
            </a:r>
          </a:p>
          <a:p>
            <a:r>
              <a:rPr lang="en-US" sz="1200">
                <a:solidFill>
                  <a:srgbClr val="000000"/>
                </a:solidFill>
                <a:latin typeface="Arial"/>
                <a:ea typeface="Arial" panose="020B0604020202020204" pitchFamily="34" charset="0"/>
                <a:cs typeface="Arial"/>
              </a:rPr>
              <a:t>ADDITIONAL FEATURES </a:t>
            </a:r>
            <a:endParaRPr lang="en-US" sz="1200">
              <a:solidFill>
                <a:srgbClr val="000000"/>
              </a:solidFill>
              <a:latin typeface="Arial" panose="020B0604020202020204" pitchFamily="34" charset="0"/>
              <a:ea typeface="Arial" panose="020B0604020202020204" pitchFamily="34" charset="0"/>
              <a:cs typeface="Arial"/>
            </a:endParaRPr>
          </a:p>
          <a:p>
            <a:endParaRPr lang="en-US" sz="1000">
              <a:solidFill>
                <a:srgbClr val="000000"/>
              </a:solidFill>
              <a:latin typeface="Arial" panose="020B0604020202020204" pitchFamily="34" charset="0"/>
              <a:ea typeface="Arial" panose="020B0604020202020204" pitchFamily="34" charset="0"/>
            </a:endParaRPr>
          </a:p>
          <a:p>
            <a:pPr marL="171450" lvl="1" indent="-171450">
              <a:buFont typeface="Arial" panose="020B0604020202020204" pitchFamily="34" charset="0"/>
              <a:buChar char="/"/>
            </a:pPr>
            <a:r>
              <a:rPr lang="en-US" sz="1100">
                <a:solidFill>
                  <a:srgbClr val="000000"/>
                </a:solidFill>
                <a:latin typeface="Arial"/>
                <a:ea typeface="Arial" panose="020B0604020202020204" pitchFamily="34" charset="0"/>
                <a:cs typeface="Arial"/>
              </a:rPr>
              <a:t>Document management integration </a:t>
            </a:r>
            <a:endParaRPr lang="en-US" sz="1100">
              <a:solidFill>
                <a:srgbClr val="000000"/>
              </a:solidFill>
              <a:latin typeface="Arial" panose="020B0604020202020204" pitchFamily="34" charset="0"/>
              <a:ea typeface="Arial" panose="020B0604020202020204" pitchFamily="34" charset="0"/>
              <a:cs typeface="Arial"/>
            </a:endParaRPr>
          </a:p>
          <a:p>
            <a:pPr marL="171450" lvl="1" indent="-171450">
              <a:buFont typeface="Arial" panose="020B0604020202020204" pitchFamily="34" charset="0"/>
              <a:buChar char="/"/>
            </a:pPr>
            <a:r>
              <a:rPr lang="en-US" sz="1100">
                <a:solidFill>
                  <a:srgbClr val="000000"/>
                </a:solidFill>
                <a:latin typeface="Arial"/>
                <a:ea typeface="Arial" panose="020B0604020202020204" pitchFamily="34" charset="0"/>
                <a:cs typeface="Arial"/>
              </a:rPr>
              <a:t>Account team directory widget </a:t>
            </a:r>
            <a:endParaRPr lang="en-US" sz="1100">
              <a:solidFill>
                <a:srgbClr val="000000"/>
              </a:solidFill>
              <a:latin typeface="Arial" panose="020B0604020202020204" pitchFamily="34" charset="0"/>
              <a:ea typeface="Arial" panose="020B0604020202020204" pitchFamily="34" charset="0"/>
              <a:cs typeface="Arial"/>
            </a:endParaRPr>
          </a:p>
          <a:p>
            <a:pPr marL="171450" lvl="1" indent="-171450">
              <a:buFont typeface="Arial" panose="020B0604020202020204" pitchFamily="34" charset="0"/>
              <a:buChar char="/"/>
            </a:pPr>
            <a:r>
              <a:rPr lang="en-US" sz="1100">
                <a:solidFill>
                  <a:srgbClr val="000000"/>
                </a:solidFill>
                <a:latin typeface="Arial"/>
                <a:ea typeface="Arial" panose="020B0604020202020204" pitchFamily="34" charset="0"/>
                <a:cs typeface="Arial"/>
              </a:rPr>
              <a:t>Chatbot Integration for FAQ</a:t>
            </a:r>
          </a:p>
          <a:p>
            <a:pPr marL="171450" lvl="1" indent="-171450">
              <a:buFont typeface="Arial" panose="020B0604020202020204" pitchFamily="34" charset="0"/>
              <a:buChar char="/"/>
            </a:pPr>
            <a:r>
              <a:rPr lang="en-US" sz="1100">
                <a:solidFill>
                  <a:srgbClr val="000000"/>
                </a:solidFill>
                <a:latin typeface="Arial"/>
                <a:ea typeface="Arial" panose="020B0604020202020204" pitchFamily="34" charset="0"/>
                <a:cs typeface="Arial"/>
              </a:rPr>
              <a:t>Consolidated search Capabilities </a:t>
            </a:r>
          </a:p>
          <a:p>
            <a:pPr marL="171450" lvl="1" indent="-171450">
              <a:buFont typeface="Arial" panose="020B0604020202020204" pitchFamily="34" charset="0"/>
              <a:buChar char="/"/>
            </a:pPr>
            <a:r>
              <a:rPr lang="en-US" sz="1100">
                <a:solidFill>
                  <a:srgbClr val="000000"/>
                </a:solidFill>
                <a:latin typeface="Arial"/>
                <a:ea typeface="Arial" panose="020B0604020202020204" pitchFamily="34" charset="0"/>
                <a:cs typeface="Arial"/>
              </a:rPr>
              <a:t>Social media integration </a:t>
            </a:r>
            <a:endParaRPr lang="en-US" sz="1100">
              <a:solidFill>
                <a:srgbClr val="000000"/>
              </a:solidFill>
              <a:latin typeface="Arial" panose="020B0604020202020204" pitchFamily="34" charset="0"/>
              <a:ea typeface="Arial" panose="020B0604020202020204" pitchFamily="34" charset="0"/>
              <a:cs typeface="Arial"/>
            </a:endParaRPr>
          </a:p>
          <a:p>
            <a:pPr marL="171450" marR="0" lvl="1" indent="-171450">
              <a:spcBef>
                <a:spcPts val="0"/>
              </a:spcBef>
              <a:spcAft>
                <a:spcPts val="0"/>
              </a:spcAft>
              <a:buFont typeface="Arial" panose="020B0604020202020204" pitchFamily="34" charset="0"/>
              <a:buChar char="/"/>
            </a:pPr>
            <a:r>
              <a:rPr lang="en-US" sz="1100">
                <a:solidFill>
                  <a:srgbClr val="000000"/>
                </a:solidFill>
                <a:latin typeface="Arial"/>
                <a:ea typeface="Arial" panose="020B0604020202020204" pitchFamily="34" charset="0"/>
                <a:cs typeface="Arial"/>
              </a:rPr>
              <a:t>Collaboration tools</a:t>
            </a:r>
          </a:p>
          <a:p>
            <a:pPr marL="171450" marR="0" lvl="1" indent="-171450">
              <a:spcBef>
                <a:spcPts val="0"/>
              </a:spcBef>
              <a:spcAft>
                <a:spcPts val="0"/>
              </a:spcAft>
              <a:buFont typeface="Arial" panose="020B0604020202020204" pitchFamily="34" charset="0"/>
              <a:buChar char="/"/>
            </a:pPr>
            <a:r>
              <a:rPr lang="en-US" sz="1100">
                <a:solidFill>
                  <a:srgbClr val="000000"/>
                </a:solidFill>
                <a:latin typeface="Arial"/>
                <a:ea typeface="Arial" panose="020B0604020202020204" pitchFamily="34" charset="0"/>
                <a:cs typeface="Arial"/>
              </a:rPr>
              <a:t>Internationalization</a:t>
            </a:r>
          </a:p>
          <a:p>
            <a:pPr marL="171450" lvl="1" indent="-171450">
              <a:buFont typeface="Arial" panose="020B0604020202020204" pitchFamily="34" charset="0"/>
              <a:buChar char="/"/>
            </a:pPr>
            <a:r>
              <a:rPr lang="en-US" sz="1100">
                <a:solidFill>
                  <a:srgbClr val="000000"/>
                </a:solidFill>
                <a:latin typeface="Arial"/>
                <a:ea typeface="Arial" panose="020B0604020202020204" pitchFamily="34" charset="0"/>
                <a:cs typeface="Arial"/>
              </a:rPr>
              <a:t>Live agent chat Integration </a:t>
            </a:r>
          </a:p>
        </p:txBody>
      </p:sp>
      <p:sp>
        <p:nvSpPr>
          <p:cNvPr id="7" name="Rectangle 6"/>
          <p:cNvSpPr/>
          <p:nvPr/>
        </p:nvSpPr>
        <p:spPr>
          <a:xfrm>
            <a:off x="1298844" y="4591765"/>
            <a:ext cx="9403056" cy="85120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89885" y="4613953"/>
            <a:ext cx="6890835" cy="1138773"/>
          </a:xfrm>
          <a:prstGeom prst="rect">
            <a:avLst/>
          </a:prstGeom>
        </p:spPr>
        <p:txBody>
          <a:bodyPr wrap="square">
            <a:spAutoFit/>
          </a:bodyPr>
          <a:lstStyle/>
          <a:p>
            <a:pPr lvl="1" algn="ctr"/>
            <a:r>
              <a:rPr lang="en-US" sz="1100" dirty="0">
                <a:solidFill>
                  <a:srgbClr val="000000"/>
                </a:solidFill>
                <a:latin typeface="Arial" panose="020B0604020202020204" pitchFamily="34" charset="0"/>
                <a:ea typeface="Arial" panose="020B0604020202020204" pitchFamily="34" charset="0"/>
              </a:rPr>
              <a:t>PHASE 1 MYVANTAGE – SALES DEMO APP</a:t>
            </a:r>
          </a:p>
          <a:p>
            <a:pPr marL="742950" marR="0" lvl="1" indent="-285750">
              <a:spcBef>
                <a:spcPts val="0"/>
              </a:spcBef>
              <a:spcAft>
                <a:spcPts val="0"/>
              </a:spcAft>
              <a:buFont typeface="Arial" panose="020B0604020202020204" pitchFamily="34" charset="0"/>
              <a:buChar char="/"/>
            </a:pPr>
            <a:r>
              <a:rPr lang="en-US" sz="1100" dirty="0">
                <a:solidFill>
                  <a:srgbClr val="000000"/>
                </a:solidFill>
                <a:latin typeface="Arial" panose="020B0604020202020204" pitchFamily="34" charset="0"/>
                <a:ea typeface="Arial" panose="020B0604020202020204" pitchFamily="34" charset="0"/>
              </a:rPr>
              <a:t>Responsive web application</a:t>
            </a:r>
          </a:p>
          <a:p>
            <a:pPr marL="742950" marR="0" lvl="1" indent="-285750">
              <a:spcBef>
                <a:spcPts val="0"/>
              </a:spcBef>
              <a:spcAft>
                <a:spcPts val="0"/>
              </a:spcAft>
              <a:buFont typeface="Arial" panose="020B0604020202020204" pitchFamily="34" charset="0"/>
              <a:buChar char="/"/>
            </a:pPr>
            <a:r>
              <a:rPr lang="en-US" sz="1100" dirty="0">
                <a:solidFill>
                  <a:srgbClr val="000000"/>
                </a:solidFill>
                <a:latin typeface="Arial" panose="020B0604020202020204" pitchFamily="34" charset="0"/>
                <a:ea typeface="Arial" panose="020B0604020202020204" pitchFamily="34" charset="0"/>
              </a:rPr>
              <a:t>Technology stack – Azure ADB2C, Angular, .NET Core, PostgreSQL</a:t>
            </a:r>
          </a:p>
          <a:p>
            <a:pPr marL="742950" marR="0" lvl="1" indent="-285750">
              <a:spcBef>
                <a:spcPts val="0"/>
              </a:spcBef>
              <a:spcAft>
                <a:spcPts val="0"/>
              </a:spcAft>
              <a:buFont typeface="Arial" panose="020B0604020202020204" pitchFamily="34" charset="0"/>
              <a:buChar char="/"/>
            </a:pPr>
            <a:r>
              <a:rPr lang="en-US" sz="1100" dirty="0">
                <a:solidFill>
                  <a:srgbClr val="000000"/>
                </a:solidFill>
                <a:latin typeface="Arial" panose="020B0604020202020204" pitchFamily="34" charset="0"/>
                <a:ea typeface="Arial" panose="020B0604020202020204" pitchFamily="34" charset="0"/>
              </a:rPr>
              <a:t>Global focus</a:t>
            </a:r>
            <a:r>
              <a:rPr lang="en-US" sz="1100" b="1" dirty="0">
                <a:solidFill>
                  <a:srgbClr val="000000"/>
                </a:solidFill>
                <a:latin typeface="Arial" panose="020B0604020202020204" pitchFamily="34" charset="0"/>
                <a:ea typeface="Arial" panose="020B0604020202020204" pitchFamily="34" charset="0"/>
              </a:rPr>
              <a:t> – </a:t>
            </a:r>
            <a:r>
              <a:rPr lang="en-US" sz="1100" dirty="0">
                <a:solidFill>
                  <a:srgbClr val="000000"/>
                </a:solidFill>
                <a:latin typeface="Arial" panose="020B0604020202020204" pitchFamily="34" charset="0"/>
                <a:ea typeface="Arial" panose="020B0604020202020204" pitchFamily="34" charset="0"/>
              </a:rPr>
              <a:t>Azure regions, data residency, compliance and resiliency requirements</a:t>
            </a:r>
            <a:br>
              <a:rPr lang="en-US" sz="1100" dirty="0">
                <a:solidFill>
                  <a:srgbClr val="000000"/>
                </a:solidFill>
                <a:latin typeface="Arial" panose="020B0604020202020204" pitchFamily="34" charset="0"/>
                <a:ea typeface="Arial" panose="020B0604020202020204" pitchFamily="34" charset="0"/>
              </a:rPr>
            </a:br>
            <a:endParaRPr lang="en-US" sz="2400" dirty="0"/>
          </a:p>
        </p:txBody>
      </p:sp>
      <p:sp>
        <p:nvSpPr>
          <p:cNvPr id="10" name="Rectangle 9"/>
          <p:cNvSpPr/>
          <p:nvPr/>
        </p:nvSpPr>
        <p:spPr>
          <a:xfrm>
            <a:off x="1298845" y="2236580"/>
            <a:ext cx="4572000" cy="206896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29900" y="2236464"/>
            <a:ext cx="4572000" cy="206908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rot="5400000">
            <a:off x="5875257" y="2288004"/>
            <a:ext cx="288559" cy="194165"/>
          </a:xfrm>
          <a:prstGeom prst="triangle">
            <a:avLst/>
          </a:prstGeom>
          <a:solidFill>
            <a:srgbClr val="006A4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84794" y="4350765"/>
            <a:ext cx="901016" cy="276999"/>
          </a:xfrm>
          <a:prstGeom prst="rect">
            <a:avLst/>
          </a:prstGeom>
        </p:spPr>
        <p:txBody>
          <a:bodyPr wrap="none">
            <a:spAutoFit/>
          </a:bodyPr>
          <a:lstStyle/>
          <a:p>
            <a:r>
              <a:rPr lang="en-US" sz="1200" b="1">
                <a:solidFill>
                  <a:srgbClr val="006A4D"/>
                </a:solidFill>
                <a:latin typeface="Arial" panose="020B0604020202020204" pitchFamily="34" charset="0"/>
                <a:ea typeface="Arial" panose="020B0604020202020204" pitchFamily="34" charset="0"/>
              </a:rPr>
              <a:t>BUILT ON</a:t>
            </a:r>
            <a:endParaRPr lang="en-US" sz="1200" b="1">
              <a:solidFill>
                <a:srgbClr val="006A4D"/>
              </a:solidFill>
            </a:endParaRPr>
          </a:p>
        </p:txBody>
      </p:sp>
      <p:cxnSp>
        <p:nvCxnSpPr>
          <p:cNvPr id="15" name="Straight Connector 14"/>
          <p:cNvCxnSpPr/>
          <p:nvPr/>
        </p:nvCxnSpPr>
        <p:spPr>
          <a:xfrm flipH="1">
            <a:off x="587713" y="1961647"/>
            <a:ext cx="5099479" cy="0"/>
          </a:xfrm>
          <a:prstGeom prst="line">
            <a:avLst/>
          </a:prstGeom>
          <a:ln>
            <a:solidFill>
              <a:srgbClr val="006A4D"/>
            </a:solidFill>
          </a:ln>
        </p:spPr>
        <p:style>
          <a:lnRef idx="1">
            <a:schemeClr val="accent1"/>
          </a:lnRef>
          <a:fillRef idx="0">
            <a:schemeClr val="accent1"/>
          </a:fillRef>
          <a:effectRef idx="0">
            <a:schemeClr val="accent1"/>
          </a:effectRef>
          <a:fontRef idx="minor">
            <a:schemeClr val="tx1"/>
          </a:fontRef>
        </p:style>
      </p:cxnSp>
      <p:sp>
        <p:nvSpPr>
          <p:cNvPr id="17" name="Title 1"/>
          <p:cNvSpPr txBox="1">
            <a:spLocks/>
          </p:cNvSpPr>
          <p:nvPr/>
        </p:nvSpPr>
        <p:spPr>
          <a:xfrm>
            <a:off x="526519" y="770757"/>
            <a:ext cx="8977246" cy="1089529"/>
          </a:xfrm>
          <a:prstGeom prst="rect">
            <a:avLst/>
          </a:prstGeom>
        </p:spPr>
        <p:txBody>
          <a:bodyPr vert="horz" lIns="91440" tIns="45720" rIns="91440" bIns="45720" rtlCol="0" anchor="t">
            <a:spAutoFit/>
          </a:bodyPr>
          <a:lstStyle>
            <a:lvl1pPr algn="l" defTabSz="914377" rtl="0" eaLnBrk="1" latinLnBrk="0" hangingPunct="1">
              <a:lnSpc>
                <a:spcPct val="90000"/>
              </a:lnSpc>
              <a:spcBef>
                <a:spcPct val="0"/>
              </a:spcBef>
              <a:buNone/>
              <a:defRPr sz="2667" b="1" i="0" kern="1200" cap="none" spc="-27" baseline="0">
                <a:solidFill>
                  <a:schemeClr val="tx1"/>
                </a:solidFill>
                <a:latin typeface="+mn-lt"/>
                <a:ea typeface="Avenir Next" charset="0"/>
                <a:cs typeface="Avenir Next" charset="0"/>
              </a:defRPr>
            </a:lvl1pPr>
          </a:lstStyle>
          <a:p>
            <a:r>
              <a:rPr lang="en-US" sz="3600"/>
              <a:t>The scope </a:t>
            </a:r>
            <a:br>
              <a:rPr lang="en-US" sz="3600"/>
            </a:br>
            <a:r>
              <a:rPr lang="en-US" sz="3600"/>
              <a:t>you’re looking at</a:t>
            </a:r>
            <a:endParaRPr lang="en-US" sz="3600">
              <a:cs typeface="Calibri"/>
            </a:endParaRPr>
          </a:p>
        </p:txBody>
      </p:sp>
    </p:spTree>
    <p:extLst>
      <p:ext uri="{BB962C8B-B14F-4D97-AF65-F5344CB8AC3E}">
        <p14:creationId xmlns:p14="http://schemas.microsoft.com/office/powerpoint/2010/main" val="149851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DEE2954-54E9-4846-B9AA-9D6731F553AF}" type="slidenum">
              <a:rPr lang="en-US" smtClean="0"/>
              <a:pPr/>
              <a:t>8</a:t>
            </a:fld>
            <a:endParaRPr lang="en-US"/>
          </a:p>
        </p:txBody>
      </p:sp>
      <p:sp>
        <p:nvSpPr>
          <p:cNvPr id="3" name="Title 2"/>
          <p:cNvSpPr>
            <a:spLocks noGrp="1"/>
          </p:cNvSpPr>
          <p:nvPr>
            <p:ph type="title"/>
          </p:nvPr>
        </p:nvSpPr>
        <p:spPr/>
        <p:txBody>
          <a:bodyPr/>
          <a:lstStyle/>
          <a:p>
            <a:r>
              <a:rPr lang="en-US"/>
              <a:t>Our vision</a:t>
            </a:r>
          </a:p>
        </p:txBody>
      </p:sp>
    </p:spTree>
    <p:extLst>
      <p:ext uri="{BB962C8B-B14F-4D97-AF65-F5344CB8AC3E}">
        <p14:creationId xmlns:p14="http://schemas.microsoft.com/office/powerpoint/2010/main" val="113951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CDEE2954-54E9-4846-B9AA-9D6731F553AF}" type="slidenum">
              <a:rPr lang="en-US" smtClean="0"/>
              <a:pPr/>
              <a:t>9</a:t>
            </a:fld>
            <a:endParaRPr lang="en-US"/>
          </a:p>
        </p:txBody>
      </p:sp>
      <p:sp>
        <p:nvSpPr>
          <p:cNvPr id="9" name="Google Shape;414;p60"/>
          <p:cNvSpPr txBox="1"/>
          <p:nvPr/>
        </p:nvSpPr>
        <p:spPr>
          <a:xfrm>
            <a:off x="891777" y="1763834"/>
            <a:ext cx="4444123" cy="533504"/>
          </a:xfrm>
          <a:prstGeom prst="rect">
            <a:avLst/>
          </a:prstGeom>
          <a:solidFill>
            <a:srgbClr val="006A4D"/>
          </a:solidFill>
          <a:ln>
            <a:solidFill>
              <a:srgbClr val="114287"/>
            </a:solidFill>
          </a:ln>
        </p:spPr>
        <p:txBody>
          <a:bodyPr spcFirstLastPara="1" wrap="square" lIns="121900" tIns="121900" rIns="121900" bIns="121900" anchor="t" anchorCtr="0">
            <a:spAutoFit/>
          </a:bodyPr>
          <a:lstStyle/>
          <a:p>
            <a:pPr lvl="0" algn="ctr"/>
            <a:r>
              <a:rPr lang="en-US" spc="200">
                <a:solidFill>
                  <a:schemeClr val="bg1"/>
                </a:solidFill>
                <a:latin typeface="+mj-lt"/>
                <a:ea typeface="Avenir Next" charset="0"/>
                <a:cs typeface="Arial" panose="020B0604020202020204" pitchFamily="34" charset="0"/>
              </a:rPr>
              <a:t>OUR VISION</a:t>
            </a:r>
          </a:p>
        </p:txBody>
      </p:sp>
      <p:sp>
        <p:nvSpPr>
          <p:cNvPr id="2" name="Rectangle 1"/>
          <p:cNvSpPr/>
          <p:nvPr/>
        </p:nvSpPr>
        <p:spPr>
          <a:xfrm>
            <a:off x="891777" y="2881847"/>
            <a:ext cx="9592292" cy="1200329"/>
          </a:xfrm>
          <a:prstGeom prst="rect">
            <a:avLst/>
          </a:prstGeom>
        </p:spPr>
        <p:txBody>
          <a:bodyPr wrap="square">
            <a:spAutoFit/>
          </a:bodyPr>
          <a:lstStyle/>
          <a:p>
            <a:r>
              <a:rPr lang="en-US" sz="2400" b="1" dirty="0">
                <a:solidFill>
                  <a:srgbClr val="006A4D"/>
                </a:solidFill>
              </a:rPr>
              <a:t>Collaboratively define and bring to life meaningful experiences </a:t>
            </a:r>
            <a:r>
              <a:rPr lang="en-US" sz="2400" dirty="0"/>
              <a:t>for customers and account teams by continuing our partnership with CBRE in taking myVantage into its next phase. </a:t>
            </a:r>
          </a:p>
        </p:txBody>
      </p:sp>
    </p:spTree>
    <p:extLst>
      <p:ext uri="{BB962C8B-B14F-4D97-AF65-F5344CB8AC3E}">
        <p14:creationId xmlns:p14="http://schemas.microsoft.com/office/powerpoint/2010/main" val="418790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g Digital Biz theme">
  <a:themeElements>
    <a:clrScheme name="Cog Digital Biz">
      <a:dk1>
        <a:srgbClr val="000000"/>
      </a:dk1>
      <a:lt1>
        <a:srgbClr val="FFFFFF"/>
      </a:lt1>
      <a:dk2>
        <a:srgbClr val="666666"/>
      </a:dk2>
      <a:lt2>
        <a:srgbClr val="C5C5C5"/>
      </a:lt2>
      <a:accent1>
        <a:srgbClr val="445468"/>
      </a:accent1>
      <a:accent2>
        <a:srgbClr val="1BAAAA"/>
      </a:accent2>
      <a:accent3>
        <a:srgbClr val="7CB554"/>
      </a:accent3>
      <a:accent4>
        <a:srgbClr val="F8BF4D"/>
      </a:accent4>
      <a:accent5>
        <a:srgbClr val="F95648"/>
      </a:accent5>
      <a:accent6>
        <a:srgbClr val="16749F"/>
      </a:accent6>
      <a:hlink>
        <a:srgbClr val="00A3D6"/>
      </a:hlink>
      <a:folHlink>
        <a:srgbClr val="6633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bg1">
              <a:lumMod val="8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ln w="6350">
          <a:solidFill>
            <a:schemeClr val="bg1">
              <a:lumMod val="75000"/>
            </a:schemeClr>
          </a:solidFill>
        </a:ln>
      </a:spPr>
      <a:bodyPr vert="horz" wrap="square" lIns="0" tIns="27432" rIns="0" bIns="0" rtlCol="0" anchor="ctr">
        <a:noAutofit/>
      </a:bodyPr>
      <a:lstStyle>
        <a:defPPr marL="0" indent="0" algn="ctr">
          <a:spcBef>
            <a:spcPts val="150"/>
          </a:spcBef>
          <a:spcAft>
            <a:spcPts val="150"/>
          </a:spcAft>
          <a:buNone/>
          <a:defRPr sz="1100" b="1" spc="100" dirty="0" smtClean="0">
            <a:solidFill>
              <a:srgbClr val="F95547"/>
            </a:solidFill>
            <a:latin typeface="Avenir Next Demi Bold" charset="0"/>
            <a:ea typeface="Avenir Next Demi Bold" charset="0"/>
            <a:cs typeface="Avenir Next Demi Bold"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g Digital Biz theme">
  <a:themeElements>
    <a:clrScheme name="Cog Digital Biz">
      <a:dk1>
        <a:srgbClr val="000000"/>
      </a:dk1>
      <a:lt1>
        <a:srgbClr val="FFFFFF"/>
      </a:lt1>
      <a:dk2>
        <a:srgbClr val="666666"/>
      </a:dk2>
      <a:lt2>
        <a:srgbClr val="C5C5C5"/>
      </a:lt2>
      <a:accent1>
        <a:srgbClr val="445468"/>
      </a:accent1>
      <a:accent2>
        <a:srgbClr val="1BAAAA"/>
      </a:accent2>
      <a:accent3>
        <a:srgbClr val="7CB554"/>
      </a:accent3>
      <a:accent4>
        <a:srgbClr val="F8BF4D"/>
      </a:accent4>
      <a:accent5>
        <a:srgbClr val="F95648"/>
      </a:accent5>
      <a:accent6>
        <a:srgbClr val="16749F"/>
      </a:accent6>
      <a:hlink>
        <a:srgbClr val="00A3D6"/>
      </a:hlink>
      <a:folHlink>
        <a:srgbClr val="66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7A48995C4DAE14C99D6243B8BE590CE" ma:contentTypeVersion="2" ma:contentTypeDescription="Create a new document." ma:contentTypeScope="" ma:versionID="0ff559091ae6c027be0932b1bdb0db1b">
  <xsd:schema xmlns:xsd="http://www.w3.org/2001/XMLSchema" xmlns:xs="http://www.w3.org/2001/XMLSchema" xmlns:p="http://schemas.microsoft.com/office/2006/metadata/properties" xmlns:ns2="a05ae704-f06d-4518-890c-0971430d8356" targetNamespace="http://schemas.microsoft.com/office/2006/metadata/properties" ma:root="true" ma:fieldsID="cda4cd434eecd0f54d0d6ef3a98fda4d" ns2:_="">
    <xsd:import namespace="a05ae704-f06d-4518-890c-0971430d835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5ae704-f06d-4518-890c-0971430d83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115C8-A295-4A95-9676-095A286EA02D}">
  <ds:schemaRefs>
    <ds:schemaRef ds:uri="http://schemas.microsoft.com/sharepoint/v3/contenttype/forms"/>
  </ds:schemaRefs>
</ds:datastoreItem>
</file>

<file path=customXml/itemProps2.xml><?xml version="1.0" encoding="utf-8"?>
<ds:datastoreItem xmlns:ds="http://schemas.openxmlformats.org/officeDocument/2006/customXml" ds:itemID="{7157648A-505D-4E40-B76B-69464D5A830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68084A8-410F-4267-AECF-77EC9164D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5ae704-f06d-4518-890c-0971430d83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4493</TotalTime>
  <Words>6937</Words>
  <Application>Microsoft Office PowerPoint</Application>
  <PresentationFormat>Widescreen</PresentationFormat>
  <Paragraphs>1330</Paragraphs>
  <Slides>63</Slides>
  <Notes>17</Notes>
  <HiddenSlides>0</HiddenSlides>
  <MMClips>1</MMClips>
  <ScaleCrop>false</ScaleCrop>
  <HeadingPairs>
    <vt:vector size="4" baseType="variant">
      <vt:variant>
        <vt:lpstr>Theme</vt:lpstr>
      </vt:variant>
      <vt:variant>
        <vt:i4>2</vt:i4>
      </vt:variant>
      <vt:variant>
        <vt:lpstr>Slide Titles</vt:lpstr>
      </vt:variant>
      <vt:variant>
        <vt:i4>63</vt:i4>
      </vt:variant>
    </vt:vector>
  </HeadingPairs>
  <TitlesOfParts>
    <vt:vector size="65" baseType="lpstr">
      <vt:lpstr>Cog Digital Biz theme</vt:lpstr>
      <vt:lpstr>1_Cog Digital Biz theme</vt:lpstr>
      <vt:lpstr>Designing Experiences,  Engineering Outcomes</vt:lpstr>
      <vt:lpstr>PowerPoint Presentation</vt:lpstr>
      <vt:lpstr>PowerPoint Presentation</vt:lpstr>
      <vt:lpstr>Setting the scene</vt:lpstr>
      <vt:lpstr> Drive revenue growth by attracting, retaining &amp; delighting customers through a consistent, customizable experience across the CBRE service lifecycle.      </vt:lpstr>
      <vt:lpstr>What we’ve been hearing</vt:lpstr>
      <vt:lpstr>PowerPoint Presentation</vt:lpstr>
      <vt:lpstr>Our vision</vt:lpstr>
      <vt:lpstr>PowerPoint Presentation</vt:lpstr>
      <vt:lpstr>Together, we’ll build off of what we started…</vt:lpstr>
      <vt:lpstr>…and transform how CBRE customers transition… </vt:lpstr>
      <vt:lpstr>…and transform their business</vt:lpstr>
      <vt:lpstr>PowerPoint Presentation</vt:lpstr>
      <vt:lpstr> Set up a strong and scalable technical foundation...</vt:lpstr>
      <vt:lpstr>…and partner that with a scalable information architecture</vt:lpstr>
      <vt:lpstr>We’ve done this before, and we know what typically makes this hard. </vt:lpstr>
      <vt:lpstr>DRIVING INNOVATION WITH RESEARCH</vt:lpstr>
      <vt:lpstr>INTEGRATED DESIGN &amp; DEVELOPMENT</vt:lpstr>
      <vt:lpstr>MYVANTAGE PHASE 1</vt:lpstr>
      <vt:lpstr>ASSOCIATE EXPERIENCE DESIGN</vt:lpstr>
      <vt:lpstr>Our approach</vt:lpstr>
      <vt:lpstr>PowerPoint Presentation</vt:lpstr>
      <vt:lpstr>We’ll bring the next phase of myVantage to life with our end-to-end design &amp; engineering process</vt:lpstr>
      <vt:lpstr>How we turn ideas into strategy</vt:lpstr>
      <vt:lpstr>Research and strategy: key activities and deliverables</vt:lpstr>
      <vt:lpstr>Key outputs of our process</vt:lpstr>
      <vt:lpstr>How we turn strategy into sprint plans &amp; product</vt:lpstr>
      <vt:lpstr>Design and build: key activities and deliverables</vt:lpstr>
      <vt:lpstr>Our integrated process </vt:lpstr>
      <vt:lpstr>Our two-week sprint methodology</vt:lpstr>
      <vt:lpstr>Key outputs of our process</vt:lpstr>
      <vt:lpstr>A closer look:  DevOps pipeline leveraging CBRE CloudGate standards</vt:lpstr>
      <vt:lpstr>A closer look:  Our approach for SSO myVantage Portal and CBRE Apps</vt:lpstr>
      <vt:lpstr>How we launch, monitor &amp; optimize</vt:lpstr>
      <vt:lpstr>Launch, monitor and optimize: key activities and deliverables</vt:lpstr>
      <vt:lpstr>Our testing automation approach for myVantage</vt:lpstr>
      <vt:lpstr>How we optimize testing and launching with Agile</vt:lpstr>
      <vt:lpstr>How we’ll deliver</vt:lpstr>
      <vt:lpstr>We operationalize with a focus on value Bringing together product, design &amp; development creates a core team that can clarify value, prioritize and deliver with a collectively aligned set of principles</vt:lpstr>
      <vt:lpstr>POD team structure and key roles</vt:lpstr>
      <vt:lpstr>Our governance structure</vt:lpstr>
      <vt:lpstr>Timeline - MVP</vt:lpstr>
      <vt:lpstr>CBRE program commitment</vt:lpstr>
      <vt:lpstr>Meet your day 1 team</vt:lpstr>
      <vt:lpstr>Timeline - Post MVP (Illustrative)</vt:lpstr>
      <vt:lpstr>Commercials</vt:lpstr>
      <vt:lpstr>A bit more about us</vt:lpstr>
      <vt:lpstr>Our vision is driven by our understanding of CBRE’s culture,  operating practices and digital focus </vt:lpstr>
      <vt:lpstr>We are a leading digital partner in real estate</vt:lpstr>
      <vt:lpstr>PowerPoint Presentation</vt:lpstr>
      <vt:lpstr>We offer leading experience design services globally</vt:lpstr>
      <vt:lpstr>Providing scale and agility through digital engineering  </vt:lpstr>
      <vt:lpstr>PowerPoint Presentation</vt:lpstr>
      <vt:lpstr>Appendix</vt:lpstr>
      <vt:lpstr>Feature details</vt:lpstr>
      <vt:lpstr>Technical considerations for development</vt:lpstr>
      <vt:lpstr>Research &amp; Strategy  Detailed View</vt:lpstr>
      <vt:lpstr>Research &amp; strategy detailed view</vt:lpstr>
      <vt:lpstr>PowerPoint Presentation</vt:lpstr>
      <vt:lpstr>Assumptions  &amp; Dependencies</vt:lpstr>
      <vt:lpstr>Assumptions &amp; dependencies</vt:lpstr>
      <vt:lpstr>Assumptions &amp; dependencies</vt:lpstr>
      <vt:lpstr>Assumptions &amp; dependencies</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Baugher, Simon (Cognizant)</dc:creator>
  <cp:lastModifiedBy>Baugher, Simon (Cognizant)</cp:lastModifiedBy>
  <cp:revision>218</cp:revision>
  <dcterms:created xsi:type="dcterms:W3CDTF">2020-01-30T19:02:16Z</dcterms:created>
  <dcterms:modified xsi:type="dcterms:W3CDTF">2020-03-23T19:04:43Z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0x01010067A48995C4DAE14C99D6243B8BE590CE</vt:lpwstr>
  </property>
</Properties>
</file>